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9" r:id="rId3"/>
    <p:sldId id="315" r:id="rId4"/>
    <p:sldId id="1675" r:id="rId5"/>
    <p:sldId id="1661" r:id="rId6"/>
    <p:sldId id="1660" r:id="rId7"/>
    <p:sldId id="321" r:id="rId8"/>
    <p:sldId id="1662" r:id="rId9"/>
    <p:sldId id="318" r:id="rId10"/>
    <p:sldId id="303" r:id="rId11"/>
    <p:sldId id="1672" r:id="rId12"/>
    <p:sldId id="1663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6"/>
    <p:restoredTop sz="93083" autoAdjust="0"/>
  </p:normalViewPr>
  <p:slideViewPr>
    <p:cSldViewPr>
      <p:cViewPr varScale="1">
        <p:scale>
          <a:sx n="172" d="100"/>
          <a:sy n="172" d="100"/>
        </p:scale>
        <p:origin x="50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08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09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80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3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38150"/>
            <a:ext cx="8305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TWAMP Light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1579"/>
            <a:ext cx="7696200" cy="578643"/>
          </a:xfrm>
        </p:spPr>
        <p:txBody>
          <a:bodyPr/>
          <a:lstStyle/>
          <a:p>
            <a:r>
              <a:rPr lang="en-US" sz="1800" i="1" dirty="0"/>
              <a:t>draft-gandhi-ippm-twamp-srpm-00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1914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-spring-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srpm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7719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100" dirty="0"/>
              <a:t>Add references for well-known terms “Link”, “SR Path”, and “Congruent paths”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Destination UDP port used has zero UDP checksum with IPv6 header</a:t>
            </a:r>
          </a:p>
          <a:p>
            <a:pPr lvl="1">
              <a:buFont typeface="+mj-lt"/>
              <a:buAutoNum type="alphaLcParenR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100" dirty="0"/>
              <a:t>RFC 6936 in Security Section – does not introduce any </a:t>
            </a:r>
            <a:r>
              <a:rPr lang="en-CA" sz="1100" b="1" dirty="0"/>
              <a:t>new</a:t>
            </a:r>
            <a:r>
              <a:rPr lang="en-CA" sz="1100" dirty="0"/>
              <a:t> security issue</a:t>
            </a:r>
          </a:p>
          <a:p>
            <a:pPr lvl="1">
              <a:buFont typeface="+mj-lt"/>
              <a:buAutoNum type="alphaLcParenR"/>
            </a:pPr>
            <a:r>
              <a:rPr lang="en-CA" sz="1100" dirty="0"/>
              <a:t>For IPv4 and IPv6 probe messages, where the hardware is not capable of re-computing the UDP checksum or adding checksum complement [</a:t>
            </a:r>
            <a:r>
              <a:rPr lang="en-CA" sz="11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100" dirty="0"/>
              <a:t>], the sender node </a:t>
            </a:r>
            <a:r>
              <a:rPr lang="en-CA" sz="1100" b="1" dirty="0"/>
              <a:t>MAY</a:t>
            </a:r>
            <a:r>
              <a:rPr lang="en-CA" sz="1100" dirty="0"/>
              <a:t> set the UDP checksum to 0 [</a:t>
            </a:r>
            <a:r>
              <a:rPr lang="en-CA" sz="1100" dirty="0">
                <a:hlinkClick r:id="rId4" tooltip="&quot;UDP Usage Guidelines&quot;"/>
              </a:rPr>
              <a:t>RFC8085</a:t>
            </a:r>
            <a:r>
              <a:rPr lang="en-CA" sz="1100" dirty="0"/>
              <a:t>] </a:t>
            </a:r>
            <a:r>
              <a:rPr lang="en-CA" sz="1100" b="1" dirty="0"/>
              <a:t>and reflector node MAY accept it as long as it meets requirements specified in [</a:t>
            </a:r>
            <a:r>
              <a:rPr lang="en-CA" sz="11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100" b="1" dirty="0"/>
              <a:t>]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Liveness is to compute “connection loss” performance metric </a:t>
            </a:r>
          </a:p>
          <a:p>
            <a:pPr lvl="1">
              <a:buFont typeface="+mj-lt"/>
              <a:buAutoNum type="alphaLcParenR"/>
            </a:pPr>
            <a:r>
              <a:rPr lang="en-US" sz="1100" dirty="0"/>
              <a:t>Similar to the widely deployed synthetic packet loss metric</a:t>
            </a:r>
            <a:endParaRPr lang="en-US" sz="11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1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100" dirty="0">
                <a:solidFill>
                  <a:srgbClr val="002060"/>
                </a:solidFill>
              </a:rPr>
              <a:t>Control-channel signaling -&gt; TWAMP-control protocol</a:t>
            </a:r>
          </a:p>
          <a:p>
            <a:pPr lvl="1">
              <a:buFont typeface="+mj-lt"/>
              <a:buAutoNum type="alphaLcParenR"/>
            </a:pPr>
            <a:r>
              <a:rPr lang="en-US" sz="1100" dirty="0"/>
              <a:t>Indicate packet loss is direct-mode loss </a:t>
            </a:r>
          </a:p>
          <a:p>
            <a:pPr lvl="1">
              <a:buFont typeface="+mj-lt"/>
              <a:buAutoNum type="alphaLcParenR"/>
            </a:pPr>
            <a:r>
              <a:rPr lang="en-US" sz="1100" dirty="0"/>
              <a:t>Use test packet term for query message </a:t>
            </a:r>
          </a:p>
          <a:p>
            <a:pPr lvl="1">
              <a:buFont typeface="+mj-lt"/>
              <a:buAutoNum type="alphaLcParenR"/>
            </a:pPr>
            <a:r>
              <a:rPr lang="en-US" sz="11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1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100" dirty="0"/>
              <a:t>Clarify - Section 4.1.4.2 and 4.2.2.2 depict the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100" dirty="0"/>
              <a:t>Different UDP destination ports when running authenticated and unauthenticated sessions simultaneously</a:t>
            </a:r>
            <a:endParaRPr lang="en-US" sz="1100" dirty="0"/>
          </a:p>
          <a:p>
            <a:pPr lvl="1"/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1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</a:t>
            </a:r>
            <a:r>
              <a:rPr lang="en-US" sz="2400"/>
              <a:t>of Extensions</a:t>
            </a:r>
            <a:endParaRPr lang="en-US" sz="2400" dirty="0"/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7772400" cy="3143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and Synthetic Loss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Summary of PM Drafts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7738"/>
            <a:ext cx="8077200" cy="3543300"/>
          </a:xfrm>
        </p:spPr>
        <p:txBody>
          <a:bodyPr/>
          <a:lstStyle/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-spring-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twamp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procedures for delay, synthetic loss and direct-mode loss measurements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Links and end-to-end SR Paths for SR-MPLS and SRv6 data planes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ippm-twamp-srpm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extensions for TWAMP Light for Segment Routing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Session-Sender Control Code field for in-band response request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stand-alone direct-mode loss measurement query and response messages</a:t>
            </a:r>
          </a:p>
          <a:p>
            <a:pPr marL="457200" lvl="1" indent="0">
              <a:lnSpc>
                <a:spcPts val="168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91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50" dirty="0"/>
              <a:t>Feb 2019</a:t>
            </a:r>
          </a:p>
          <a:p>
            <a:pPr lvl="1"/>
            <a:r>
              <a:rPr lang="en-US" sz="1050" dirty="0"/>
              <a:t>Draft was published - </a:t>
            </a:r>
            <a:r>
              <a:rPr lang="en-US" sz="1050" i="1" dirty="0"/>
              <a:t>draft-gandhi-spring-twamp-srpm-00</a:t>
            </a:r>
            <a:endParaRPr lang="en-US" sz="1050" dirty="0"/>
          </a:p>
          <a:p>
            <a:r>
              <a:rPr lang="en-US" sz="1050" dirty="0"/>
              <a:t>Mar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draft-gandhi-spring-twamp-srpm-00</a:t>
            </a:r>
            <a:r>
              <a:rPr lang="en-US" sz="1050" dirty="0"/>
              <a:t> at IETF 104 Prague in SPRING WG</a:t>
            </a:r>
          </a:p>
          <a:p>
            <a:r>
              <a:rPr lang="en-US" sz="1050" dirty="0"/>
              <a:t>July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draft-gandhi-spring-twamp-srpm-01</a:t>
            </a:r>
            <a:r>
              <a:rPr lang="en-US" sz="1050" dirty="0"/>
              <a:t> at IETF 105 Montreal in IPPM WG</a:t>
            </a:r>
          </a:p>
          <a:p>
            <a:pPr lvl="2"/>
            <a:r>
              <a:rPr lang="en-US" sz="1050" dirty="0"/>
              <a:t>Slide 9 Titled - </a:t>
            </a:r>
            <a:r>
              <a:rPr lang="en-CA" sz="1050" dirty="0"/>
              <a:t>Applicability of STAMP</a:t>
            </a:r>
            <a:endParaRPr lang="en-US" sz="1050" dirty="0"/>
          </a:p>
          <a:p>
            <a:r>
              <a:rPr lang="en-US" sz="1050" dirty="0"/>
              <a:t>Nov 2019</a:t>
            </a:r>
          </a:p>
          <a:p>
            <a:pPr lvl="1"/>
            <a:r>
              <a:rPr lang="en-US" sz="105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draft-gandhi-spring-twamp-srpm-04</a:t>
            </a:r>
            <a:r>
              <a:rPr lang="en-US" sz="1050" dirty="0"/>
              <a:t> at IETF 106 Singapore in SPRING WG</a:t>
            </a:r>
          </a:p>
          <a:p>
            <a:r>
              <a:rPr lang="en-US" sz="1050" dirty="0"/>
              <a:t>Mar 2020</a:t>
            </a:r>
          </a:p>
          <a:p>
            <a:pPr lvl="1"/>
            <a:r>
              <a:rPr lang="en-US" sz="1050" dirty="0"/>
              <a:t>Moved STAMP support to </a:t>
            </a:r>
            <a:r>
              <a:rPr lang="en-US" sz="1050" i="1" dirty="0"/>
              <a:t>draft-gandhi-spring-</a:t>
            </a:r>
            <a:r>
              <a:rPr lang="en-US" sz="1050" b="1" i="1" dirty="0"/>
              <a:t>stamp</a:t>
            </a:r>
            <a:r>
              <a:rPr lang="en-US" sz="1050" i="1" dirty="0"/>
              <a:t>-srpm-00</a:t>
            </a:r>
          </a:p>
          <a:p>
            <a:pPr lvl="1"/>
            <a:r>
              <a:rPr lang="en-US" sz="1050" dirty="0"/>
              <a:t>Keep TWAMP Light support as informational in </a:t>
            </a:r>
            <a:r>
              <a:rPr lang="en-US" sz="1050" i="1" dirty="0"/>
              <a:t>draft-gandhi-spring-</a:t>
            </a:r>
            <a:r>
              <a:rPr lang="en-US" sz="1050" b="1" i="1" dirty="0"/>
              <a:t>twamp</a:t>
            </a:r>
            <a:r>
              <a:rPr lang="en-US" sz="1050" i="1" dirty="0"/>
              <a:t>-srpm-08</a:t>
            </a:r>
          </a:p>
          <a:p>
            <a:r>
              <a:rPr lang="en-US" sz="1050" dirty="0"/>
              <a:t>Jul 2020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draft-gandhi-spring-twamp-srpm-09</a:t>
            </a:r>
            <a:r>
              <a:rPr lang="en-US" sz="1050" dirty="0"/>
              <a:t> at IETF 109 in IPPM WG </a:t>
            </a:r>
          </a:p>
          <a:p>
            <a:r>
              <a:rPr lang="en-US" sz="1050" dirty="0"/>
              <a:t>Oct 2020</a:t>
            </a:r>
          </a:p>
          <a:p>
            <a:pPr lvl="1"/>
            <a:r>
              <a:rPr lang="en-US" sz="1050" dirty="0"/>
              <a:t>Split draft into </a:t>
            </a:r>
            <a:r>
              <a:rPr lang="en-US" sz="1050" i="1" dirty="0"/>
              <a:t>draft-gandhi-</a:t>
            </a:r>
            <a:r>
              <a:rPr lang="en-US" sz="1050" b="1" i="1" dirty="0"/>
              <a:t>spring</a:t>
            </a:r>
            <a:r>
              <a:rPr lang="en-US" sz="1050" i="1" dirty="0"/>
              <a:t>-twamp-srpm-11 and draft-gandhi-</a:t>
            </a:r>
            <a:r>
              <a:rPr lang="en-US" sz="1050" b="1" i="1" dirty="0"/>
              <a:t>ippm</a:t>
            </a:r>
            <a:r>
              <a:rPr lang="en-US" sz="1050" i="1" dirty="0"/>
              <a:t>-twamp-srpm-00</a:t>
            </a:r>
            <a:endParaRPr lang="en-US" sz="1050" dirty="0"/>
          </a:p>
          <a:p>
            <a:pPr lvl="1"/>
            <a:endParaRPr lang="en-US" sz="1050" dirty="0"/>
          </a:p>
          <a:p>
            <a:pPr marL="457200" lvl="1" indent="0">
              <a:buNone/>
            </a:pPr>
            <a:endParaRPr lang="en-US" sz="105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Timestamp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Padding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2054-7F45-344A-B195-6A27815CE79F}"/>
              </a:ext>
            </a:extLst>
          </p:cNvPr>
          <p:cNvSpPr/>
          <p:nvPr/>
        </p:nvSpPr>
        <p:spPr>
          <a:xfrm>
            <a:off x="213732" y="4160699"/>
            <a:ext cx="3548477" cy="5232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7930"/>
            <a:ext cx="4800600" cy="845539"/>
          </a:xfrm>
        </p:spPr>
        <p:txBody>
          <a:bodyPr/>
          <a:lstStyle/>
          <a:p>
            <a:pPr algn="l"/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135033"/>
            <a:ext cx="412805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lang="en-CA" sz="800" dirty="0" err="1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Addr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Sequence Number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Counter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TWAMP Light 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ippm-twamp-srpm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878"/>
            <a:ext cx="7543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Draft defines extensions for TWAMP Light</a:t>
            </a:r>
          </a:p>
          <a:p>
            <a:pPr marL="1200150" lvl="2" indent="-342900"/>
            <a:r>
              <a:rPr lang="en-US" sz="1400" dirty="0"/>
              <a:t>Updates RFC 5357 due to new field (control code) in the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solidFill>
                  <a:srgbClr val="002060"/>
                </a:solidFill>
              </a:rPr>
              <a:t>Draft is currently informational. Should be proposed standard due to protocol extensions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Extensions are not specific to SR, document should be renamed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Use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Indicate packet loss is </a:t>
            </a:r>
            <a:r>
              <a:rPr lang="en-US" sz="1400" b="1" dirty="0"/>
              <a:t>direct-mode</a:t>
            </a:r>
            <a:r>
              <a:rPr lang="en-US" sz="1400" dirty="0"/>
              <a:t>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Move Receive Counter and other Response message fields to Section 4.1 from 3.2</a:t>
            </a:r>
          </a:p>
          <a:p>
            <a:pPr lvl="2"/>
            <a:r>
              <a:rPr lang="en-CA" sz="1400" dirty="0"/>
              <a:t>Explain how the counters and sequence numbers are used to do loss measurement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Extend ICMP for direct-mode loss measurement – out of scope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48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In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poll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8511</TotalTime>
  <Words>1068</Words>
  <Application>Microsoft Macintosh PowerPoint</Application>
  <PresentationFormat>On-screen Show (16:9)</PresentationFormat>
  <Paragraphs>191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Wingdings</vt:lpstr>
      <vt:lpstr>Default Design</vt:lpstr>
      <vt:lpstr>TWAMP Light Extensions for Segment Routing Networks</vt:lpstr>
      <vt:lpstr>Agenda</vt:lpstr>
      <vt:lpstr>Requirements and Scope</vt:lpstr>
      <vt:lpstr>TWAMP Light - Summary of PM Drafts</vt:lpstr>
      <vt:lpstr>History of the Draft</vt:lpstr>
      <vt:lpstr>TWAMP Light - Session-Sender Control Code Field</vt:lpstr>
      <vt:lpstr>TWAMP Light - Stand-alone Direct-mode LM Message Format</vt:lpstr>
      <vt:lpstr>draft-gandhi-ippm-twamp-srpm - Review Comments</vt:lpstr>
      <vt:lpstr>Next Steps</vt:lpstr>
      <vt:lpstr>PowerPoint Presentation</vt:lpstr>
      <vt:lpstr>Backup</vt:lpstr>
      <vt:lpstr>draft-gandhi-spring-twamp-srpm - Review Comments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1723</cp:revision>
  <dcterms:created xsi:type="dcterms:W3CDTF">2010-06-30T04:12:48Z</dcterms:created>
  <dcterms:modified xsi:type="dcterms:W3CDTF">2020-11-14T17:15:49Z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