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99" r:id="rId3"/>
    <p:sldId id="315" r:id="rId4"/>
    <p:sldId id="1661" r:id="rId5"/>
    <p:sldId id="1660" r:id="rId6"/>
    <p:sldId id="321" r:id="rId7"/>
    <p:sldId id="318" r:id="rId8"/>
    <p:sldId id="303" r:id="rId9"/>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58"/>
    <p:restoredTop sz="93083" autoAdjust="0"/>
  </p:normalViewPr>
  <p:slideViewPr>
    <p:cSldViewPr>
      <p:cViewPr varScale="1">
        <p:scale>
          <a:sx n="171" d="100"/>
          <a:sy n="171" d="100"/>
        </p:scale>
        <p:origin x="912" y="16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95" d="100"/>
          <a:sy n="95" d="100"/>
        </p:scale>
        <p:origin x="287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11/7/20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426452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1422079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383772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107</a:t>
            </a:r>
            <a:r>
              <a:rPr lang="en-US" altLang="zh-CN" baseline="30000" dirty="0"/>
              <a:t>th</a:t>
            </a:r>
            <a:r>
              <a:rPr lang="en-US" altLang="zh-CN" dirty="0"/>
              <a:t> IETF @ Vancouver</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107</a:t>
            </a:r>
            <a:r>
              <a:rPr lang="en-US" altLang="zh-CN" baseline="30000" dirty="0"/>
              <a:t>th</a:t>
            </a:r>
            <a:r>
              <a:rPr lang="en-US" altLang="zh-CN" dirty="0"/>
              <a:t> IETF @ Vancouver</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gandhi@cisco.com" TargetMode="External"/><Relationship Id="rId7" Type="http://schemas.openxmlformats.org/officeDocument/2006/relationships/hyperlink" Target="mailto:Bart.Janssens@colt.n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ach.chen@huawei.com" TargetMode="External"/><Relationship Id="rId5" Type="http://schemas.openxmlformats.org/officeDocument/2006/relationships/hyperlink" Target="mailto:daniel.voyer@bell.ca" TargetMode="External"/><Relationship Id="rId4" Type="http://schemas.openxmlformats.org/officeDocument/2006/relationships/hyperlink" Target="mailto:cfilsfil@cisco.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381000" y="438150"/>
            <a:ext cx="8305800" cy="1676400"/>
          </a:xfrm>
        </p:spPr>
        <p:txBody>
          <a:bodyPr>
            <a:normAutofit/>
          </a:bodyPr>
          <a:lstStyle/>
          <a:p>
            <a:r>
              <a:rPr lang="en-US" sz="3600" dirty="0"/>
              <a:t>TWAMP Light Extensions for Segment Routing Networks</a:t>
            </a:r>
          </a:p>
        </p:txBody>
      </p:sp>
      <p:sp>
        <p:nvSpPr>
          <p:cNvPr id="2051" name="Rectangle 3"/>
          <p:cNvSpPr>
            <a:spLocks noGrp="1" noChangeArrowheads="1"/>
          </p:cNvSpPr>
          <p:nvPr>
            <p:ph type="subTitle" idx="1"/>
          </p:nvPr>
        </p:nvSpPr>
        <p:spPr>
          <a:xfrm>
            <a:off x="609600" y="2051579"/>
            <a:ext cx="7696200" cy="578643"/>
          </a:xfrm>
        </p:spPr>
        <p:txBody>
          <a:bodyPr/>
          <a:lstStyle/>
          <a:p>
            <a:r>
              <a:rPr lang="en-US" sz="1800" i="1" dirty="0"/>
              <a:t>draft-gandhi-ippm-twamp-srpm-00</a:t>
            </a:r>
          </a:p>
        </p:txBody>
      </p:sp>
      <p:sp>
        <p:nvSpPr>
          <p:cNvPr id="2052" name="Rectangle 4"/>
          <p:cNvSpPr>
            <a:spLocks noChangeArrowheads="1"/>
          </p:cNvSpPr>
          <p:nvPr/>
        </p:nvSpPr>
        <p:spPr bwMode="auto">
          <a:xfrm>
            <a:off x="1828800" y="2791883"/>
            <a:ext cx="6248400" cy="1478757"/>
          </a:xfrm>
          <a:prstGeom prst="rect">
            <a:avLst/>
          </a:prstGeom>
          <a:noFill/>
          <a:ln w="9525">
            <a:noFill/>
            <a:miter lim="800000"/>
            <a:headEnd/>
            <a:tailEnd/>
          </a:ln>
        </p:spPr>
        <p:txBody>
          <a:bodyPr/>
          <a:lstStyle/>
          <a:p>
            <a:pPr>
              <a:spcBef>
                <a:spcPct val="20000"/>
              </a:spcBef>
            </a:pPr>
            <a:r>
              <a:rPr lang="en-US" altLang="zh-CN" i="1" dirty="0">
                <a:latin typeface="Calibri" panose="020F0502020204030204" pitchFamily="34" charset="0"/>
                <a:ea typeface="Calibri" charset="0"/>
                <a:cs typeface="Calibri" panose="020F0502020204030204" pitchFamily="34" charset="0"/>
              </a:rPr>
              <a:t>Rakesh Gandhi - Cisco Systems (</a:t>
            </a:r>
            <a:r>
              <a:rPr lang="en-US" altLang="zh-CN" i="1" dirty="0">
                <a:latin typeface="Calibri" panose="020F0502020204030204" pitchFamily="34" charset="0"/>
                <a:ea typeface="Calibri" charset="0"/>
                <a:cs typeface="Calibri" panose="020F0502020204030204" pitchFamily="34" charset="0"/>
                <a:hlinkClick r:id="rId3"/>
              </a:rPr>
              <a:t>rgandhi@cisco.com</a:t>
            </a:r>
            <a:r>
              <a:rPr lang="en-US" altLang="zh-CN" i="1" dirty="0">
                <a:latin typeface="Calibri" panose="020F0502020204030204" pitchFamily="34" charset="0"/>
                <a:ea typeface="Calibri" charset="0"/>
                <a:cs typeface="Calibri" panose="020F0502020204030204" pitchFamily="34" charset="0"/>
              </a:rPr>
              <a:t>) - Presenter</a:t>
            </a:r>
          </a:p>
          <a:p>
            <a:r>
              <a:rPr lang="en-US" i="1" dirty="0">
                <a:latin typeface="Calibri" panose="020F0502020204030204" pitchFamily="34" charset="0"/>
                <a:ea typeface="Calibri" charset="0"/>
                <a:cs typeface="Calibri" panose="020F0502020204030204" pitchFamily="34" charset="0"/>
              </a:rPr>
              <a:t>Clarence </a:t>
            </a:r>
            <a:r>
              <a:rPr lang="en-US" i="1" dirty="0" err="1">
                <a:latin typeface="Calibri" panose="020F0502020204030204" pitchFamily="34" charset="0"/>
                <a:ea typeface="Calibri" charset="0"/>
                <a:cs typeface="Calibri" panose="020F0502020204030204" pitchFamily="34" charset="0"/>
              </a:rPr>
              <a:t>Filsfils</a:t>
            </a:r>
            <a:r>
              <a:rPr lang="en-US" i="1" dirty="0">
                <a:latin typeface="Calibri" panose="020F0502020204030204" pitchFamily="34" charset="0"/>
                <a:ea typeface="Calibri" charset="0"/>
                <a:cs typeface="Calibri" panose="020F0502020204030204" pitchFamily="34" charset="0"/>
              </a:rPr>
              <a:t> - Cisco Systems (</a:t>
            </a:r>
            <a:r>
              <a:rPr lang="en-US" i="1" dirty="0">
                <a:latin typeface="Calibri" panose="020F0502020204030204" pitchFamily="34" charset="0"/>
                <a:ea typeface="Calibri" charset="0"/>
                <a:cs typeface="Calibri" panose="020F0502020204030204" pitchFamily="34" charset="0"/>
                <a:hlinkClick r:id="rId4"/>
              </a:rPr>
              <a:t>cfilsfil@cisco.com</a:t>
            </a:r>
            <a:r>
              <a:rPr lang="en-US" i="1" dirty="0">
                <a:latin typeface="Calibri" panose="020F0502020204030204" pitchFamily="34" charset="0"/>
                <a:ea typeface="Calibri" charset="0"/>
                <a:cs typeface="Calibri" panose="020F0502020204030204" pitchFamily="34" charset="0"/>
              </a:rPr>
              <a:t>)</a:t>
            </a:r>
          </a:p>
          <a:p>
            <a:r>
              <a:rPr lang="en-US" i="1" dirty="0">
                <a:latin typeface="Calibri" panose="020F0502020204030204" pitchFamily="34" charset="0"/>
                <a:ea typeface="Calibri" charset="0"/>
                <a:cs typeface="Calibri" panose="020F0502020204030204" pitchFamily="34" charset="0"/>
              </a:rPr>
              <a:t>Daniel </a:t>
            </a:r>
            <a:r>
              <a:rPr lang="en-US" i="1" dirty="0" err="1">
                <a:latin typeface="Calibri" panose="020F0502020204030204" pitchFamily="34" charset="0"/>
                <a:ea typeface="Calibri" charset="0"/>
                <a:cs typeface="Calibri" panose="020F0502020204030204" pitchFamily="34" charset="0"/>
              </a:rPr>
              <a:t>Voyer</a:t>
            </a:r>
            <a:r>
              <a:rPr lang="en-US" i="1" dirty="0">
                <a:latin typeface="Calibri" panose="020F0502020204030204" pitchFamily="34" charset="0"/>
                <a:ea typeface="Calibri" charset="0"/>
                <a:cs typeface="Calibri" panose="020F0502020204030204" pitchFamily="34" charset="0"/>
              </a:rPr>
              <a:t> - Bell Canada (</a:t>
            </a:r>
            <a:r>
              <a:rPr lang="en-US" i="1" dirty="0">
                <a:latin typeface="Calibri" panose="020F0502020204030204" pitchFamily="34" charset="0"/>
                <a:ea typeface="Calibri" charset="0"/>
                <a:cs typeface="Calibri" panose="020F0502020204030204" pitchFamily="34" charset="0"/>
                <a:hlinkClick r:id="rId5"/>
              </a:rPr>
              <a:t>daniel.voyer@bell.ca</a:t>
            </a:r>
            <a:r>
              <a:rPr lang="en-US" i="1" dirty="0">
                <a:latin typeface="Calibri" panose="020F0502020204030204" pitchFamily="34" charset="0"/>
                <a:ea typeface="Calibri" charset="0"/>
                <a:cs typeface="Calibri" panose="020F0502020204030204" pitchFamily="34" charset="0"/>
              </a:rPr>
              <a:t>)</a:t>
            </a:r>
          </a:p>
          <a:p>
            <a:r>
              <a:rPr lang="en-CA" i="1" dirty="0">
                <a:latin typeface="Calibri" panose="020F0502020204030204" pitchFamily="34" charset="0"/>
                <a:cs typeface="Calibri" panose="020F0502020204030204" pitchFamily="34" charset="0"/>
              </a:rPr>
              <a:t>Mach(</a:t>
            </a:r>
            <a:r>
              <a:rPr lang="en-CA" i="1" dirty="0" err="1">
                <a:latin typeface="Calibri" panose="020F0502020204030204" pitchFamily="34" charset="0"/>
                <a:cs typeface="Calibri" panose="020F0502020204030204" pitchFamily="34" charset="0"/>
              </a:rPr>
              <a:t>Guoyi</a:t>
            </a:r>
            <a:r>
              <a:rPr lang="en-CA" i="1" dirty="0">
                <a:latin typeface="Calibri" panose="020F0502020204030204" pitchFamily="34" charset="0"/>
                <a:cs typeface="Calibri" panose="020F0502020204030204" pitchFamily="34" charset="0"/>
              </a:rPr>
              <a:t>) Chen - Huawei (</a:t>
            </a:r>
            <a:r>
              <a:rPr lang="en-CA" i="1" dirty="0">
                <a:latin typeface="Calibri" panose="020F0502020204030204" pitchFamily="34" charset="0"/>
                <a:cs typeface="Calibri" panose="020F0502020204030204" pitchFamily="34" charset="0"/>
                <a:hlinkClick r:id="rId6"/>
              </a:rPr>
              <a:t>mach.chen@huawei.com</a:t>
            </a:r>
            <a:r>
              <a:rPr lang="en-CA" i="1" dirty="0">
                <a:latin typeface="Calibri" panose="020F0502020204030204" pitchFamily="34" charset="0"/>
                <a:cs typeface="Calibri" panose="020F0502020204030204" pitchFamily="34" charset="0"/>
              </a:rPr>
              <a:t>)</a:t>
            </a:r>
          </a:p>
          <a:p>
            <a:r>
              <a:rPr lang="en-CA" i="1" dirty="0">
                <a:latin typeface="Calibri" panose="020F0502020204030204" pitchFamily="34" charset="0"/>
                <a:cs typeface="Calibri" panose="020F0502020204030204" pitchFamily="34" charset="0"/>
              </a:rPr>
              <a:t>Bart Janssens - Colt (</a:t>
            </a:r>
            <a:r>
              <a:rPr lang="en-CA" i="1" dirty="0">
                <a:latin typeface="Calibri" panose="020F0502020204030204" pitchFamily="34" charset="0"/>
                <a:cs typeface="Calibri" panose="020F0502020204030204" pitchFamily="34" charset="0"/>
                <a:hlinkClick r:id="rId7"/>
              </a:rPr>
              <a:t>Bart.Janssens@colt.net</a:t>
            </a:r>
            <a:r>
              <a:rPr lang="en-CA" i="1" dirty="0">
                <a:latin typeface="Calibri" panose="020F0502020204030204" pitchFamily="34" charset="0"/>
                <a:cs typeface="Calibri" panose="020F0502020204030204" pitchFamily="34" charset="0"/>
              </a:rPr>
              <a:t>)</a:t>
            </a:r>
          </a:p>
        </p:txBody>
      </p:sp>
      <p:sp>
        <p:nvSpPr>
          <p:cNvPr id="6" name="Footer Placeholder 3"/>
          <p:cNvSpPr>
            <a:spLocks noGrp="1"/>
          </p:cNvSpPr>
          <p:nvPr>
            <p:ph type="ftr" sz="quarter" idx="11"/>
          </p:nvPr>
        </p:nvSpPr>
        <p:spPr>
          <a:xfrm>
            <a:off x="3124200" y="4786312"/>
            <a:ext cx="2895600" cy="357188"/>
          </a:xfrm>
        </p:spPr>
        <p:txBody>
          <a:bodyPr/>
          <a:lstStyle/>
          <a:p>
            <a:r>
              <a:rPr lang="en-CA" dirty="0"/>
              <a:t>109</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09599" y="971550"/>
            <a:ext cx="8113059" cy="3124200"/>
          </a:xfrm>
        </p:spPr>
        <p:txBody>
          <a:bodyPr/>
          <a:lstStyle/>
          <a:p>
            <a:r>
              <a:rPr lang="en-US" sz="2400" dirty="0"/>
              <a:t>Requirements and Scope</a:t>
            </a:r>
          </a:p>
          <a:p>
            <a:r>
              <a:rPr lang="en-US" sz="2400" dirty="0"/>
              <a:t>History of the Draft</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109</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685800" y="1047750"/>
            <a:ext cx="7772400" cy="3143250"/>
          </a:xfrm>
        </p:spPr>
        <p:txBody>
          <a:bodyPr/>
          <a:lstStyle/>
          <a:p>
            <a:pPr marL="0" indent="0">
              <a:buNone/>
            </a:pPr>
            <a:r>
              <a:rPr lang="en-US" sz="1600" dirty="0"/>
              <a:t>Requirements:</a:t>
            </a:r>
          </a:p>
          <a:p>
            <a:pPr lvl="1">
              <a:buFont typeface="Wingdings" charset="2"/>
              <a:buChar char="§"/>
            </a:pPr>
            <a:r>
              <a:rPr lang="en-US" sz="1600" dirty="0"/>
              <a:t>Delay and Loss Performance Measurement (PM) </a:t>
            </a:r>
          </a:p>
          <a:p>
            <a:pPr lvl="2">
              <a:buFont typeface="Wingdings" pitchFamily="2" charset="2"/>
              <a:buChar char="ü"/>
            </a:pPr>
            <a:r>
              <a:rPr lang="en-US" sz="1600" dirty="0"/>
              <a:t>Links and End-to-end P2P/P2MP SR Paths</a:t>
            </a:r>
          </a:p>
          <a:p>
            <a:pPr lvl="2">
              <a:buFont typeface="Wingdings" charset="2"/>
              <a:buChar char="ü"/>
            </a:pPr>
            <a:r>
              <a:rPr lang="en-US" sz="1600" dirty="0"/>
              <a:t>Applicable to SR-MPLS/SRv6 data planes</a:t>
            </a:r>
          </a:p>
          <a:p>
            <a:pPr lvl="1">
              <a:buFont typeface="Wingdings" charset="2"/>
              <a:buChar char="§"/>
            </a:pPr>
            <a:r>
              <a:rPr lang="en-US" sz="1600" dirty="0"/>
              <a:t>Support stand-alone direct-mode loss measurement</a:t>
            </a:r>
          </a:p>
          <a:p>
            <a:pPr marL="0" lvl="1" indent="0">
              <a:buNone/>
            </a:pPr>
            <a:r>
              <a:rPr lang="en-US" sz="1600" dirty="0"/>
              <a:t>Scope:</a:t>
            </a:r>
          </a:p>
          <a:p>
            <a:pPr lvl="1">
              <a:buFont typeface="Wingdings" charset="2"/>
              <a:buChar char="§"/>
            </a:pPr>
            <a:r>
              <a:rPr lang="en-US" sz="1600" dirty="0"/>
              <a:t>RFC 5357 (TWAMP Light) defined probe messages</a:t>
            </a:r>
          </a:p>
          <a:p>
            <a:pPr lvl="1">
              <a:buFont typeface="Wingdings" charset="2"/>
              <a:buChar char="§"/>
            </a:pPr>
            <a:r>
              <a:rPr lang="en-US" sz="1600" dirty="0"/>
              <a:t>User-configured IP/UDP path for probe messages</a:t>
            </a:r>
          </a:p>
          <a:p>
            <a:pPr lvl="1">
              <a:buFont typeface="Wingdings" charset="2"/>
              <a:buChar char="§"/>
            </a:pPr>
            <a:endParaRPr lang="en-US" sz="16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109</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dirty="0"/>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History of the Draft</a:t>
            </a:r>
          </a:p>
        </p:txBody>
      </p:sp>
      <p:sp>
        <p:nvSpPr>
          <p:cNvPr id="3" name="Content Placeholder 2"/>
          <p:cNvSpPr>
            <a:spLocks noGrp="1"/>
          </p:cNvSpPr>
          <p:nvPr>
            <p:ph idx="1"/>
          </p:nvPr>
        </p:nvSpPr>
        <p:spPr>
          <a:xfrm>
            <a:off x="457200" y="998934"/>
            <a:ext cx="8229600" cy="3543300"/>
          </a:xfrm>
        </p:spPr>
        <p:txBody>
          <a:bodyPr/>
          <a:lstStyle/>
          <a:p>
            <a:r>
              <a:rPr lang="en-US" sz="1050" dirty="0"/>
              <a:t>Feb 2019</a:t>
            </a:r>
          </a:p>
          <a:p>
            <a:pPr lvl="1"/>
            <a:r>
              <a:rPr lang="en-US" sz="1050" dirty="0"/>
              <a:t>Draft was published - </a:t>
            </a:r>
            <a:r>
              <a:rPr lang="en-US" sz="1050" i="1" dirty="0"/>
              <a:t>draft-gandhi-spring-twamp-srpm-00</a:t>
            </a:r>
            <a:endParaRPr lang="en-US" sz="1050" dirty="0"/>
          </a:p>
          <a:p>
            <a:r>
              <a:rPr lang="en-US" sz="1050" dirty="0"/>
              <a:t>Mar 2019</a:t>
            </a:r>
          </a:p>
          <a:p>
            <a:pPr lvl="1"/>
            <a:r>
              <a:rPr lang="en-US" sz="1050" dirty="0"/>
              <a:t>Presented </a:t>
            </a:r>
            <a:r>
              <a:rPr lang="en-US" sz="1050" i="1" dirty="0"/>
              <a:t>draft-gandhi-spring-twamp-srpm-00</a:t>
            </a:r>
            <a:r>
              <a:rPr lang="en-US" sz="1050" dirty="0"/>
              <a:t> at IETF 104 Prague in SPRING WG</a:t>
            </a:r>
          </a:p>
          <a:p>
            <a:r>
              <a:rPr lang="en-US" sz="1050" dirty="0"/>
              <a:t>July 2019</a:t>
            </a:r>
          </a:p>
          <a:p>
            <a:pPr lvl="1"/>
            <a:r>
              <a:rPr lang="en-US" sz="1050" dirty="0"/>
              <a:t>Presented </a:t>
            </a:r>
            <a:r>
              <a:rPr lang="en-US" sz="1050" i="1" dirty="0"/>
              <a:t>draft-gandhi-spring-twamp-srpm-01</a:t>
            </a:r>
            <a:r>
              <a:rPr lang="en-US" sz="1050" dirty="0"/>
              <a:t> at IETF 105 Montreal in IPPM WG</a:t>
            </a:r>
          </a:p>
          <a:p>
            <a:pPr lvl="2"/>
            <a:r>
              <a:rPr lang="en-US" sz="1050" dirty="0"/>
              <a:t>Slide 9 Titled - </a:t>
            </a:r>
            <a:r>
              <a:rPr lang="en-CA" sz="1050" dirty="0"/>
              <a:t>Applicability of STAMP</a:t>
            </a:r>
            <a:endParaRPr lang="en-US" sz="1050" dirty="0"/>
          </a:p>
          <a:p>
            <a:r>
              <a:rPr lang="en-US" sz="1050" dirty="0"/>
              <a:t>Nov 2019</a:t>
            </a:r>
          </a:p>
          <a:p>
            <a:pPr lvl="1"/>
            <a:r>
              <a:rPr lang="en-US" sz="1050" dirty="0"/>
              <a:t>SPRING Chairs announced in the meeting the agreement with IPPM chairs to progress the draft in SPRING WG</a:t>
            </a:r>
          </a:p>
          <a:p>
            <a:pPr lvl="1"/>
            <a:r>
              <a:rPr lang="en-US" sz="1050" dirty="0"/>
              <a:t>Presented </a:t>
            </a:r>
            <a:r>
              <a:rPr lang="en-US" sz="1050" i="1" dirty="0"/>
              <a:t>draft-gandhi-spring-twamp-srpm-04</a:t>
            </a:r>
            <a:r>
              <a:rPr lang="en-US" sz="1050" dirty="0"/>
              <a:t> at IETF 106 Singapore in SPRING WG</a:t>
            </a:r>
          </a:p>
          <a:p>
            <a:r>
              <a:rPr lang="en-US" sz="1050" dirty="0"/>
              <a:t>Mar 2020</a:t>
            </a:r>
          </a:p>
          <a:p>
            <a:pPr lvl="1"/>
            <a:r>
              <a:rPr lang="en-US" sz="1050" dirty="0"/>
              <a:t>Moved STAMP support to </a:t>
            </a:r>
            <a:r>
              <a:rPr lang="en-US" sz="1050" i="1" dirty="0"/>
              <a:t>draft-gandhi-spring-</a:t>
            </a:r>
            <a:r>
              <a:rPr lang="en-US" sz="1050" b="1" i="1" dirty="0"/>
              <a:t>stamp</a:t>
            </a:r>
            <a:r>
              <a:rPr lang="en-US" sz="1050" i="1" dirty="0"/>
              <a:t>-srpm-00</a:t>
            </a:r>
          </a:p>
          <a:p>
            <a:pPr lvl="1"/>
            <a:r>
              <a:rPr lang="en-US" sz="1050" dirty="0"/>
              <a:t>Keep TWAMP Light support as informational in </a:t>
            </a:r>
            <a:r>
              <a:rPr lang="en-US" sz="1050" i="1" dirty="0"/>
              <a:t>draft-gandhi-spring-</a:t>
            </a:r>
            <a:r>
              <a:rPr lang="en-US" sz="1050" b="1" i="1" dirty="0"/>
              <a:t>twamp</a:t>
            </a:r>
            <a:r>
              <a:rPr lang="en-US" sz="1050" i="1" dirty="0"/>
              <a:t>-srpm-08</a:t>
            </a:r>
          </a:p>
          <a:p>
            <a:r>
              <a:rPr lang="en-US" sz="1050" dirty="0"/>
              <a:t>Jul 2020</a:t>
            </a:r>
          </a:p>
          <a:p>
            <a:pPr lvl="1"/>
            <a:r>
              <a:rPr lang="en-US" sz="1050" dirty="0"/>
              <a:t>Presented </a:t>
            </a:r>
            <a:r>
              <a:rPr lang="en-US" sz="1050" i="1" dirty="0"/>
              <a:t>draft-gandhi-spring-twamp-srpm-09</a:t>
            </a:r>
            <a:r>
              <a:rPr lang="en-US" sz="1050" dirty="0"/>
              <a:t> at IETF 109 in IPPM WG </a:t>
            </a:r>
          </a:p>
          <a:p>
            <a:r>
              <a:rPr lang="en-US" sz="1050" dirty="0"/>
              <a:t>October 2020</a:t>
            </a:r>
          </a:p>
          <a:p>
            <a:pPr lvl="1"/>
            <a:r>
              <a:rPr lang="en-US" sz="1050" dirty="0"/>
              <a:t>Split draft </a:t>
            </a:r>
            <a:r>
              <a:rPr lang="en-US" sz="1050"/>
              <a:t>into </a:t>
            </a:r>
            <a:r>
              <a:rPr lang="en-US" sz="1050" i="1"/>
              <a:t>draft-gandhi-</a:t>
            </a:r>
            <a:r>
              <a:rPr lang="en-US" sz="1050" b="1" i="1"/>
              <a:t>spring</a:t>
            </a:r>
            <a:r>
              <a:rPr lang="en-US" sz="1050" i="1"/>
              <a:t>-twamp-srpm-11 </a:t>
            </a:r>
            <a:r>
              <a:rPr lang="en-US" sz="1050" i="1" dirty="0"/>
              <a:t>and draft-gandhi-</a:t>
            </a:r>
            <a:r>
              <a:rPr lang="en-US" sz="1050" b="1" i="1" dirty="0"/>
              <a:t>ippm</a:t>
            </a:r>
            <a:r>
              <a:rPr lang="en-US" sz="1050" i="1" dirty="0"/>
              <a:t>-twamp-srpm-00</a:t>
            </a:r>
            <a:endParaRPr lang="en-US" sz="1050" dirty="0"/>
          </a:p>
          <a:p>
            <a:pPr lvl="1"/>
            <a:endParaRPr lang="en-US" sz="1050" dirty="0"/>
          </a:p>
          <a:p>
            <a:pPr marL="457200" lvl="1" indent="0">
              <a:buNone/>
            </a:pPr>
            <a:endParaRPr lang="en-US" sz="1050" i="1"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109</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28309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4236-AC14-394A-A36C-F2BD8CED3237}"/>
              </a:ext>
            </a:extLst>
          </p:cNvPr>
          <p:cNvSpPr>
            <a:spLocks noGrp="1"/>
          </p:cNvSpPr>
          <p:nvPr>
            <p:ph type="title"/>
          </p:nvPr>
        </p:nvSpPr>
        <p:spPr>
          <a:xfrm>
            <a:off x="294861" y="0"/>
            <a:ext cx="86868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TWAMP Light Control Code Field</a:t>
            </a:r>
          </a:p>
        </p:txBody>
      </p:sp>
      <p:sp>
        <p:nvSpPr>
          <p:cNvPr id="4" name="Footer Placeholder 3">
            <a:extLst>
              <a:ext uri="{FF2B5EF4-FFF2-40B4-BE49-F238E27FC236}">
                <a16:creationId xmlns:a16="http://schemas.microsoft.com/office/drawing/2014/main" id="{643D160E-CC3C-EB46-A6F1-43B8E2996F46}"/>
              </a:ext>
            </a:extLst>
          </p:cNvPr>
          <p:cNvSpPr>
            <a:spLocks noGrp="1"/>
          </p:cNvSpPr>
          <p:nvPr>
            <p:ph type="ftr" sz="quarter" idx="11"/>
          </p:nvPr>
        </p:nvSpPr>
        <p:spPr>
          <a:xfrm>
            <a:off x="3124200" y="4805362"/>
            <a:ext cx="2895600" cy="357188"/>
          </a:xfrm>
        </p:spPr>
        <p:txBody>
          <a:bodyPr/>
          <a:lstStyle/>
          <a:p>
            <a:r>
              <a:rPr lang="en-CA" dirty="0"/>
              <a:t>109</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A8B868AE-B105-7547-A646-14FCDF91C2DD}"/>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7" name="Rectangle 6">
            <a:extLst>
              <a:ext uri="{FF2B5EF4-FFF2-40B4-BE49-F238E27FC236}">
                <a16:creationId xmlns:a16="http://schemas.microsoft.com/office/drawing/2014/main" id="{AA6E66CA-28BC-2C4A-BC04-4600D8FEBF3B}"/>
              </a:ext>
            </a:extLst>
          </p:cNvPr>
          <p:cNvSpPr/>
          <p:nvPr/>
        </p:nvSpPr>
        <p:spPr>
          <a:xfrm>
            <a:off x="4038599" y="1047750"/>
            <a:ext cx="4648201" cy="2862322"/>
          </a:xfrm>
          <a:prstGeom prst="rect">
            <a:avLst/>
          </a:prstGeom>
          <a:solidFill>
            <a:schemeClr val="accent6">
              <a:lumMod val="20000"/>
              <a:lumOff val="80000"/>
            </a:schemeClr>
          </a:solidFill>
        </p:spPr>
        <p:txBody>
          <a:bodyPr wrap="square">
            <a:spAutoFit/>
          </a:bodyPr>
          <a:lstStyle/>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0 1 2 3 4 5 6 7 8 9 0 1 2 3 4 5 6 7 8 9 0 1 2 3 4 5 6 7 8 9 0 1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Sequence Number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Timestamp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a:t>
            </a:r>
            <a:endParaRPr lang="en-US" altLang="en-US" sz="900" dirty="0">
              <a:latin typeface="Courier" pitchFamily="2" charset="0"/>
            </a:endParaRP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cs typeface="Times New Roman" panose="02020603050405020304" pitchFamily="18" charset="0"/>
              </a:rPr>
              <a:t>|         Error Estimate        |            MBZ                |</a:t>
            </a:r>
            <a:endParaRPr lang="en-US" altLang="en-US" sz="900" dirty="0">
              <a:latin typeface="Courier" pitchFamily="2" charset="0"/>
            </a:endParaRP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cs typeface="Times New Roman" panose="02020603050405020304" pitchFamily="18" charset="0"/>
              </a:rPr>
              <a:t>+-+-+-+-+-+-+-+-+-+-+-+-+-+-+-+-+-+-+-+-+-+-+-+-+-+-+-+-+-+-+-+-+</a:t>
            </a:r>
            <a:endParaRPr lang="en-US" altLang="en-US" sz="900" dirty="0">
              <a:latin typeface="Courier" pitchFamily="2" charset="0"/>
            </a:endParaRP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cs typeface="Times New Roman" panose="02020603050405020304" pitchFamily="18" charset="0"/>
              </a:rPr>
              <a:t>|         MBZ                                   |</a:t>
            </a:r>
            <a:r>
              <a:rPr lang="en-US" altLang="en-US" sz="900" b="1" dirty="0">
                <a:solidFill>
                  <a:srgbClr val="0070C0"/>
                </a:solidFill>
                <a:latin typeface="Courier" pitchFamily="2" charset="0"/>
                <a:ea typeface="Times New Roman" panose="02020603050405020304" pitchFamily="18" charset="0"/>
                <a:cs typeface="Times New Roman" panose="02020603050405020304" pitchFamily="18" charset="0"/>
              </a:rPr>
              <a:t>Se Control Code</a:t>
            </a:r>
            <a:r>
              <a:rPr lang="en-US" altLang="en-US" sz="900" dirty="0">
                <a:latin typeface="Courier" pitchFamily="2" charset="0"/>
                <a:ea typeface="Times New Roman" panose="02020603050405020304" pitchFamily="18" charset="0"/>
                <a:cs typeface="Times New Roman" panose="02020603050405020304" pitchFamily="18" charset="0"/>
              </a:rPr>
              <a:t>|</a:t>
            </a:r>
            <a:endParaRPr lang="en-US" altLang="en-US" sz="900" dirty="0">
              <a:latin typeface="Courier" pitchFamily="2" charset="0"/>
            </a:endParaRP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cs typeface="Times New Roman" panose="02020603050405020304" pitchFamily="18" charset="0"/>
              </a:rPr>
              <a:t>+-+-+-+-+-+-+-+-+-+-+-+-+-+-+-+-+-+-+-+-+-+-+-+-+-+-+-+-+-+-+-+-+</a:t>
            </a:r>
            <a:endParaRPr lang="en-US" altLang="en-US" sz="900" dirty="0">
              <a:latin typeface="Courier" pitchFamily="2" charset="0"/>
              <a:ea typeface="Times New Roman" panose="02020603050405020304" pitchFamily="18" charset="0"/>
            </a:endParaRP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Padding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900" dirty="0">
                <a:latin typeface="Courier" pitchFamily="2" charset="0"/>
                <a:ea typeface="Times New Roman" panose="02020603050405020304" pitchFamily="18" charset="0"/>
              </a:rPr>
              <a:t>+-+-+-+-+-+-+-+-+-+-+-+-+-+-+-+-+-+-+-+-+-+-+-+-+-+-+-+-+-+-+-+-+</a:t>
            </a:r>
          </a:p>
          <a:p>
            <a:endParaRPr lang="en-CA" sz="900" dirty="0">
              <a:latin typeface="Courier" pitchFamily="2" charset="0"/>
            </a:endParaRPr>
          </a:p>
          <a:p>
            <a:r>
              <a:rPr lang="en-CA" sz="900" dirty="0">
                <a:latin typeface="Courier" pitchFamily="2" charset="0"/>
              </a:rPr>
              <a:t>  </a:t>
            </a:r>
          </a:p>
          <a:p>
            <a:r>
              <a:rPr lang="en-CA" sz="900" dirty="0">
                <a:latin typeface="Courier" pitchFamily="2" charset="0"/>
              </a:rPr>
              <a:t>          Figure: Control Code in TWAMP Light Query Message</a:t>
            </a:r>
          </a:p>
        </p:txBody>
      </p:sp>
      <p:sp>
        <p:nvSpPr>
          <p:cNvPr id="3" name="Rectangle 2">
            <a:extLst>
              <a:ext uri="{FF2B5EF4-FFF2-40B4-BE49-F238E27FC236}">
                <a16:creationId xmlns:a16="http://schemas.microsoft.com/office/drawing/2014/main" id="{6F8B51A9-F47A-FA46-BE0D-7921BDF2E8D6}"/>
              </a:ext>
            </a:extLst>
          </p:cNvPr>
          <p:cNvSpPr/>
          <p:nvPr/>
        </p:nvSpPr>
        <p:spPr>
          <a:xfrm>
            <a:off x="228600" y="971550"/>
            <a:ext cx="3733800" cy="2677656"/>
          </a:xfrm>
          <a:prstGeom prst="rect">
            <a:avLst/>
          </a:prstGeom>
        </p:spPr>
        <p:txBody>
          <a:bodyPr wrap="square">
            <a:spAutoFit/>
          </a:bodyPr>
          <a:lstStyle/>
          <a:p>
            <a:r>
              <a:rPr lang="en-US" sz="1400" b="1" dirty="0">
                <a:solidFill>
                  <a:schemeClr val="tx2"/>
                </a:solidFill>
                <a:latin typeface="Calibri" panose="020F0502020204030204" pitchFamily="34" charset="0"/>
                <a:cs typeface="Calibri" panose="020F0502020204030204" pitchFamily="34" charset="0"/>
              </a:rPr>
              <a:t>In a Query: </a:t>
            </a:r>
            <a:r>
              <a:rPr lang="en-US" sz="1400" b="1" dirty="0">
                <a:solidFill>
                  <a:srgbClr val="0070C0"/>
                </a:solidFill>
                <a:latin typeface="Calibri" panose="020F0502020204030204" pitchFamily="34" charset="0"/>
                <a:cs typeface="Calibri" panose="020F0502020204030204" pitchFamily="34" charset="0"/>
              </a:rPr>
              <a:t>Sender Control Code</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0x0: Out-of-band Response Requested.  </a:t>
            </a:r>
          </a:p>
          <a:p>
            <a:r>
              <a:rPr lang="en-US" sz="1400" dirty="0">
                <a:solidFill>
                  <a:schemeClr val="tx2"/>
                </a:solidFill>
                <a:latin typeface="Calibri" panose="020F0502020204030204" pitchFamily="34" charset="0"/>
                <a:cs typeface="Calibri" panose="020F0502020204030204" pitchFamily="34" charset="0"/>
              </a:rPr>
              <a:t>This is also the default (current) behavior.</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0x1: In-band Response Requested.  </a:t>
            </a:r>
          </a:p>
          <a:p>
            <a:r>
              <a:rPr lang="en-US" sz="1400" dirty="0">
                <a:solidFill>
                  <a:schemeClr val="tx2"/>
                </a:solidFill>
                <a:latin typeface="Calibri" panose="020F0502020204030204" pitchFamily="34" charset="0"/>
                <a:cs typeface="Calibri" panose="020F0502020204030204" pitchFamily="34" charset="0"/>
              </a:rPr>
              <a:t>Indicates that this query has been sent over a bidirectional path and the probe response is required over the same path in the reverse direction. </a:t>
            </a:r>
          </a:p>
          <a:p>
            <a:endParaRPr lang="en-US" sz="1400" dirty="0">
              <a:solidFill>
                <a:schemeClr val="tx2"/>
              </a:solidFill>
              <a:latin typeface="Calibri" panose="020F0502020204030204" pitchFamily="34" charset="0"/>
              <a:cs typeface="Calibri" panose="020F0502020204030204" pitchFamily="34" charset="0"/>
            </a:endParaRPr>
          </a:p>
          <a:p>
            <a:r>
              <a:rPr lang="en-US" sz="1400" dirty="0">
                <a:solidFill>
                  <a:schemeClr val="tx2"/>
                </a:solidFill>
                <a:latin typeface="Calibri" panose="020F0502020204030204" pitchFamily="34" charset="0"/>
                <a:cs typeface="Calibri" panose="020F0502020204030204" pitchFamily="34" charset="0"/>
              </a:rPr>
              <a:t>0x2: No Response Requested.</a:t>
            </a:r>
          </a:p>
        </p:txBody>
      </p:sp>
      <p:sp>
        <p:nvSpPr>
          <p:cNvPr id="8" name="Rectangle 7">
            <a:extLst>
              <a:ext uri="{FF2B5EF4-FFF2-40B4-BE49-F238E27FC236}">
                <a16:creationId xmlns:a16="http://schemas.microsoft.com/office/drawing/2014/main" id="{62BF2054-7F45-344A-B195-6A27815CE79F}"/>
              </a:ext>
            </a:extLst>
          </p:cNvPr>
          <p:cNvSpPr/>
          <p:nvPr/>
        </p:nvSpPr>
        <p:spPr>
          <a:xfrm>
            <a:off x="0" y="3758505"/>
            <a:ext cx="3548477" cy="1384995"/>
          </a:xfrm>
          <a:prstGeom prst="rect">
            <a:avLst/>
          </a:prstGeom>
          <a:ln>
            <a:solidFill>
              <a:schemeClr val="accent6"/>
            </a:solidFill>
          </a:ln>
        </p:spPr>
        <p:txBody>
          <a:bodyPr wrap="square">
            <a:spAutoFit/>
          </a:bodyPr>
          <a:lstStyle/>
          <a:p>
            <a:pPr marL="285750" indent="-285750">
              <a:buFont typeface="Arial" panose="020B0604020202020204" pitchFamily="34" charset="0"/>
              <a:buChar char="•"/>
            </a:pPr>
            <a:r>
              <a:rPr lang="en-US" sz="1400" dirty="0">
                <a:solidFill>
                  <a:schemeClr val="tx2"/>
                </a:solidFill>
                <a:latin typeface="Calibri" panose="020F0502020204030204" pitchFamily="34" charset="0"/>
                <a:cs typeface="Calibri" panose="020F0502020204030204" pitchFamily="34" charset="0"/>
              </a:rPr>
              <a:t>With this, the reflector node does not require any additional SR state for PM (recall that in SR networks, the state is in the probe packet and signaling of the parameters is avoided).</a:t>
            </a:r>
          </a:p>
          <a:p>
            <a:pPr marL="285750" indent="-285750">
              <a:buFont typeface="Arial" panose="020B0604020202020204" pitchFamily="34" charset="0"/>
              <a:buChar char="•"/>
            </a:pPr>
            <a:r>
              <a:rPr lang="en-US" sz="1400" dirty="0">
                <a:solidFill>
                  <a:schemeClr val="tx2"/>
                </a:solidFill>
                <a:latin typeface="Calibri" panose="020F0502020204030204" pitchFamily="34" charset="0"/>
                <a:cs typeface="Calibri" panose="020F0502020204030204" pitchFamily="34" charset="0"/>
              </a:rPr>
              <a:t>Also applicable to non-SR paths.</a:t>
            </a:r>
          </a:p>
        </p:txBody>
      </p:sp>
    </p:spTree>
    <p:extLst>
      <p:ext uri="{BB962C8B-B14F-4D97-AF65-F5344CB8AC3E}">
        <p14:creationId xmlns:p14="http://schemas.microsoft.com/office/powerpoint/2010/main" val="1566255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7930"/>
            <a:ext cx="4800600" cy="845539"/>
          </a:xfrm>
        </p:spPr>
        <p:txBody>
          <a:bodyPr/>
          <a:lstStyle/>
          <a:p>
            <a:pPr algn="l"/>
            <a:r>
              <a:rPr lang="en-US" sz="2600" dirty="0">
                <a:solidFill>
                  <a:srgbClr val="0070C0"/>
                </a:solidFill>
                <a:latin typeface="Calibri Light" panose="020F0302020204030204" pitchFamily="34" charset="0"/>
                <a:cs typeface="Calibri Light" panose="020F0302020204030204" pitchFamily="34" charset="0"/>
              </a:rPr>
              <a:t>Stand-alone Direct-mode LM Message Format for TWAMP Light</a:t>
            </a:r>
          </a:p>
        </p:txBody>
      </p:sp>
      <p:sp>
        <p:nvSpPr>
          <p:cNvPr id="4" name="Footer Placeholder 3"/>
          <p:cNvSpPr>
            <a:spLocks noGrp="1"/>
          </p:cNvSpPr>
          <p:nvPr>
            <p:ph type="ftr" sz="quarter" idx="11"/>
          </p:nvPr>
        </p:nvSpPr>
        <p:spPr>
          <a:xfrm>
            <a:off x="2971800" y="4786312"/>
            <a:ext cx="2895600" cy="357188"/>
          </a:xfrm>
        </p:spPr>
        <p:txBody>
          <a:bodyPr/>
          <a:lstStyle/>
          <a:p>
            <a:r>
              <a:rPr lang="en-CA" dirty="0"/>
              <a:t>109</a:t>
            </a:r>
            <a:r>
              <a:rPr lang="en-CA" baseline="30000" dirty="0"/>
              <a:t>th</a:t>
            </a:r>
            <a:r>
              <a:rPr lang="en-CA" dirty="0"/>
              <a:t> IETF Online</a:t>
            </a:r>
          </a:p>
        </p:txBody>
      </p:sp>
      <p:sp>
        <p:nvSpPr>
          <p:cNvPr id="5" name="Rectangle 4"/>
          <p:cNvSpPr/>
          <p:nvPr/>
        </p:nvSpPr>
        <p:spPr>
          <a:xfrm>
            <a:off x="4724400" y="134124"/>
            <a:ext cx="4128052" cy="4647426"/>
          </a:xfrm>
          <a:prstGeom prst="rect">
            <a:avLst/>
          </a:prstGeom>
          <a:solidFill>
            <a:schemeClr val="accent6">
              <a:lumMod val="20000"/>
              <a:lumOff val="80000"/>
            </a:schemeClr>
          </a:solidFill>
        </p:spPr>
        <p:txBody>
          <a:bodyPr wrap="square">
            <a:spAutoFit/>
          </a:bodyPr>
          <a:lstStyle/>
          <a:p>
            <a:pPr>
              <a:spcAft>
                <a:spcPts val="0"/>
              </a:spcAft>
            </a:pPr>
            <a:r>
              <a:rPr lang="en-CA" sz="800" dirty="0">
                <a:latin typeface="Courier" pitchFamily="2" charset="0"/>
                <a:ea typeface="Courier" charset="0"/>
                <a:cs typeface="Courier New" panose="02070309020205020404" pitchFamily="49" charset="0"/>
              </a:rPr>
              <a:t>+---------------------------------------------------------------+</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IP Header                                                     |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Source IP Address = Sender IPv4 or IPv6 Address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Destination IP Address = Reflector IPv4 or IPv6 Address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Protocol = UDP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UDP Header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Source Port = As chosen by Sender                            .</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Destination Port = User-configured </a:t>
            </a:r>
            <a:r>
              <a:rPr lang="en-CA" sz="800" b="1" dirty="0">
                <a:solidFill>
                  <a:srgbClr val="0070C0"/>
                </a:solidFill>
                <a:latin typeface="Courier" pitchFamily="2" charset="0"/>
                <a:ea typeface="Courier" charset="0"/>
                <a:cs typeface="Courier New" panose="02070309020205020404" pitchFamily="49" charset="0"/>
              </a:rPr>
              <a:t>Port2</a:t>
            </a:r>
            <a:r>
              <a:rPr lang="en-CA" sz="800" dirty="0">
                <a:latin typeface="Courier" pitchFamily="2" charset="0"/>
                <a:ea typeface="Courier" charset="0"/>
                <a:cs typeface="Courier New" panose="02070309020205020404" pitchFamily="49" charset="0"/>
              </a:rPr>
              <a:t> for Loss Measurement.</a:t>
            </a:r>
            <a:endParaRPr lang="en-US" sz="800" dirty="0">
              <a:latin typeface="Courier" pitchFamily="2" charset="0"/>
              <a:ea typeface="Courier" charset="0"/>
              <a:cs typeface="Courier New" panose="02070309020205020404" pitchFamily="49" charset="0"/>
            </a:endParaRPr>
          </a:p>
          <a:p>
            <a:pPr>
              <a:spcAft>
                <a:spcPts val="0"/>
              </a:spcAft>
            </a:pPr>
            <a:r>
              <a:rPr lang="en-CA" sz="800" dirty="0">
                <a:latin typeface="Courier" pitchFamily="2" charset="0"/>
                <a:ea typeface="Courier" charset="0"/>
                <a:cs typeface="Courier New" panose="02070309020205020404" pitchFamily="49" charset="0"/>
              </a:rPr>
              <a:t>.                                                               .</a:t>
            </a:r>
            <a:endParaRPr lang="en-US" sz="800" dirty="0">
              <a:latin typeface="Courier" pitchFamily="2" charset="0"/>
              <a:ea typeface="Courier" charset="0"/>
              <a:cs typeface="Courier New" panose="02070309020205020404" pitchFamily="49" charset="0"/>
            </a:endParaRPr>
          </a:p>
          <a:p>
            <a:pPr>
              <a:spcAft>
                <a:spcPts val="0"/>
              </a:spcAft>
            </a:pPr>
            <a:r>
              <a:rPr lang="en-US" sz="800" dirty="0">
                <a:latin typeface="Courier" pitchFamily="2" charset="0"/>
                <a:ea typeface="Courier" charset="0"/>
                <a:cs typeface="Courier New" panose="02070309020205020404" pitchFamily="49" charset="0"/>
              </a:rPr>
              <a:t>+-+-+-+-+-+-+-+-+-+-+-+-+-+-+-+-+-+-+-+-+-+-+-+-+-+-+-+-+-+-+-+-+</a:t>
            </a:r>
          </a:p>
          <a:p>
            <a:pPr>
              <a:spcAft>
                <a:spcPts val="0"/>
              </a:spcAft>
            </a:pPr>
            <a:r>
              <a:rPr lang="en-US" sz="800" dirty="0">
                <a:latin typeface="Courier" pitchFamily="2" charset="0"/>
                <a:ea typeface="Courier" charset="0"/>
                <a:cs typeface="Courier New" panose="02070309020205020404" pitchFamily="49" charset="0"/>
              </a:rPr>
              <a:t>|                        Sequence Number                        |</a:t>
            </a:r>
          </a:p>
          <a:p>
            <a:pPr>
              <a:spcAft>
                <a:spcPts val="0"/>
              </a:spcAft>
            </a:pPr>
            <a:r>
              <a:rPr lang="en-US" sz="800" dirty="0">
                <a:latin typeface="Courier" pitchFamily="2" charset="0"/>
                <a:ea typeface="Courier" charset="0"/>
                <a:cs typeface="Courier New" panose="02070309020205020404" pitchFamily="49" charset="0"/>
              </a:rPr>
              <a:t>+-+-+-+-+-+-+-+-+-+-+-+-+-+-+-+-+-+-+-+-+-+-+-+-+-+-+-+-+-+-+-+-+</a:t>
            </a:r>
          </a:p>
          <a:p>
            <a:pPr>
              <a:spcAft>
                <a:spcPts val="0"/>
              </a:spcAft>
            </a:pPr>
            <a:r>
              <a:rPr lang="en-US" sz="800" dirty="0">
                <a:latin typeface="Courier" pitchFamily="2" charset="0"/>
                <a:ea typeface="Courier" charset="0"/>
                <a:cs typeface="Courier New" panose="02070309020205020404" pitchFamily="49" charset="0"/>
              </a:rPr>
              <a:t>|                        Transmit Counter                       |</a:t>
            </a:r>
          </a:p>
          <a:p>
            <a:pPr>
              <a:spcAft>
                <a:spcPts val="0"/>
              </a:spcAft>
            </a:pPr>
            <a:r>
              <a:rPr lang="en-US" sz="800" dirty="0">
                <a:latin typeface="Courier" pitchFamily="2" charset="0"/>
                <a:ea typeface="Courier" charset="0"/>
                <a:cs typeface="Courier New" panose="02070309020205020404" pitchFamily="49" charset="0"/>
              </a:rPr>
              <a:t>|                                                               |</a:t>
            </a:r>
          </a:p>
          <a:p>
            <a:pPr>
              <a:spcAft>
                <a:spcPts val="0"/>
              </a:spcAft>
            </a:pPr>
            <a:r>
              <a:rPr lang="en-US" sz="800" dirty="0">
                <a:latin typeface="Courier" pitchFamily="2" charset="0"/>
                <a:ea typeface="Courier" charset="0"/>
                <a:cs typeface="Courier New" panose="02070309020205020404" pitchFamily="49" charset="0"/>
              </a:rPr>
              <a:t>+-+-+-+-+-+-+-+-+-+-+-+-+-+-+-+-+-+-+-+-+-+-+-+-+-+-+-+-+-+-+-+-+</a:t>
            </a:r>
          </a:p>
          <a:p>
            <a:pPr>
              <a:spcAft>
                <a:spcPts val="0"/>
              </a:spcAft>
            </a:pPr>
            <a:r>
              <a:rPr lang="en-CA" sz="800" dirty="0">
                <a:latin typeface="Courier" pitchFamily="2" charset="0"/>
                <a:cs typeface="Courier New" panose="02070309020205020404" pitchFamily="49" charset="0"/>
              </a:rPr>
              <a:t>|X|B| Reserved  | Block Number  | MBZ                           |</a:t>
            </a:r>
          </a:p>
          <a:p>
            <a:pPr>
              <a:spcAft>
                <a:spcPts val="0"/>
              </a:spcAft>
            </a:pPr>
            <a:r>
              <a:rPr lang="en-US" sz="800" dirty="0">
                <a:latin typeface="Courier" pitchFamily="2" charset="0"/>
                <a:ea typeface="Courier" charset="0"/>
                <a:cs typeface="Courier New" panose="02070309020205020404" pitchFamily="49" charset="0"/>
              </a:rPr>
              <a:t>+-+-+-+-+-+-+-+-+-+-+-+-+-+-+-+-+-+-+-+-+-+-+-+-+-+-+-+-+-+-+-+-+</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                        Receive Counter                        |</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                                                               |</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                        Sender Sequence Number                 |</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                        Sender Counter                         |</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                                                               |</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a:p>
            <a:pPr>
              <a:spcAft>
                <a:spcPts val="0"/>
              </a:spcAft>
            </a:pPr>
            <a:r>
              <a:rPr lang="en-CA" sz="800" dirty="0">
                <a:solidFill>
                  <a:schemeClr val="tx2">
                    <a:lumMod val="60000"/>
                    <a:lumOff val="40000"/>
                  </a:schemeClr>
                </a:solidFill>
                <a:latin typeface="Courier" pitchFamily="2" charset="0"/>
                <a:cs typeface="Courier New" panose="02070309020205020404" pitchFamily="49" charset="0"/>
              </a:rPr>
              <a:t>|X|B| Reserved  |Sender Block Nu|   MBZ                         |</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  Sender TTL   |  Padding (3 Bytes)                  </a:t>
            </a:r>
            <a:r>
              <a:rPr lang="en-CA" sz="800" dirty="0">
                <a:solidFill>
                  <a:schemeClr val="tx2">
                    <a:lumMod val="60000"/>
                    <a:lumOff val="40000"/>
                  </a:schemeClr>
                </a:solidFill>
                <a:latin typeface="Courier" pitchFamily="2" charset="0"/>
                <a:cs typeface="Courier New" panose="02070309020205020404" pitchFamily="49" charset="0"/>
              </a:rPr>
              <a:t>          </a:t>
            </a:r>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a:p>
            <a:pPr>
              <a:spcAft>
                <a:spcPts val="0"/>
              </a:spcAft>
            </a:pPr>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solidFill>
                  <a:schemeClr val="tx2">
                    <a:lumMod val="60000"/>
                    <a:lumOff val="40000"/>
                  </a:schemeClr>
                </a:solidFill>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solidFill>
                  <a:schemeClr val="tx2">
                    <a:lumMod val="60000"/>
                    <a:lumOff val="40000"/>
                  </a:schemeClr>
                </a:solidFill>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solidFill>
                  <a:schemeClr val="tx2">
                    <a:lumMod val="60000"/>
                    <a:lumOff val="40000"/>
                  </a:schemeClr>
                </a:solidFill>
                <a:latin typeface="Courier" pitchFamily="2" charset="0"/>
                <a:ea typeface="Times New Roman" panose="02020603050405020304" pitchFamily="18" charset="0"/>
              </a:rPr>
              <a:t>.                          Padding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solidFill>
                  <a:schemeClr val="tx2">
                    <a:lumMod val="60000"/>
                    <a:lumOff val="40000"/>
                  </a:schemeClr>
                </a:solidFill>
                <a:latin typeface="Courier" pitchFamily="2" charset="0"/>
                <a:ea typeface="Times New Roman" panose="02020603050405020304" pitchFamily="18" charset="0"/>
              </a:rPr>
              <a:t>.                                                               .</a:t>
            </a:r>
          </a:p>
          <a:p>
            <a:pPr lvl="0" eaLnBrk="0" hangingPunct="0">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800" dirty="0">
                <a:solidFill>
                  <a:schemeClr val="tx2">
                    <a:lumMod val="60000"/>
                    <a:lumOff val="40000"/>
                  </a:schemeClr>
                </a:solidFill>
                <a:latin typeface="Courier" pitchFamily="2" charset="0"/>
                <a:ea typeface="Times New Roman" panose="02020603050405020304" pitchFamily="18" charset="0"/>
              </a:rPr>
              <a:t>|                                                               |</a:t>
            </a:r>
          </a:p>
          <a:p>
            <a:r>
              <a:rPr lang="en-US" sz="800" dirty="0">
                <a:solidFill>
                  <a:schemeClr val="tx2">
                    <a:lumMod val="60000"/>
                    <a:lumOff val="40000"/>
                  </a:schemeClr>
                </a:solidFill>
                <a:latin typeface="Courier" pitchFamily="2" charset="0"/>
                <a:ea typeface="Courier" charset="0"/>
                <a:cs typeface="Courier New" panose="02070309020205020404" pitchFamily="49" charset="0"/>
              </a:rPr>
              <a:t>+-+-+-+-+-+-+-+-+-+-+-+-+-+-+-+-+-+-+-+-+-+-+-+-+-+-+-+-+-+-+-+-+</a:t>
            </a:r>
          </a:p>
        </p:txBody>
      </p:sp>
      <p:sp>
        <p:nvSpPr>
          <p:cNvPr id="6" name="Content Placeholder 2"/>
          <p:cNvSpPr txBox="1">
            <a:spLocks/>
          </p:cNvSpPr>
          <p:nvPr/>
        </p:nvSpPr>
        <p:spPr bwMode="auto">
          <a:xfrm>
            <a:off x="291548" y="1276350"/>
            <a:ext cx="4356652" cy="3124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en-US" sz="1400" kern="0" dirty="0"/>
              <a:t>Stand-alone Direct-mode Loss Measurement (LM) message defined</a:t>
            </a:r>
          </a:p>
          <a:p>
            <a:pPr lvl="1"/>
            <a:r>
              <a:rPr lang="en-US" sz="1400" kern="0" dirty="0"/>
              <a:t>Hardware efficient counter-stamping</a:t>
            </a:r>
          </a:p>
          <a:p>
            <a:pPr lvl="2"/>
            <a:r>
              <a:rPr lang="en-US" sz="1400" kern="0" dirty="0"/>
              <a:t>Well-known locations for transmit and receive traffic counters</a:t>
            </a:r>
          </a:p>
          <a:p>
            <a:pPr lvl="1"/>
            <a:r>
              <a:rPr lang="en-US" sz="1400" kern="0" dirty="0"/>
              <a:t>Stand-alone LM message, not tied to DM</a:t>
            </a:r>
          </a:p>
          <a:p>
            <a:r>
              <a:rPr lang="en-US" sz="1400" kern="0" dirty="0"/>
              <a:t>Direct-mode LM message format is also defined for authenticated mode</a:t>
            </a:r>
          </a:p>
          <a:p>
            <a:r>
              <a:rPr lang="en-US" sz="1400" kern="0" dirty="0"/>
              <a:t>User-configured destination UDP </a:t>
            </a:r>
            <a:r>
              <a:rPr lang="en-US" sz="1400" b="1" kern="0" dirty="0">
                <a:solidFill>
                  <a:srgbClr val="0070C0"/>
                </a:solidFill>
              </a:rPr>
              <a:t>Port2</a:t>
            </a:r>
            <a:r>
              <a:rPr lang="en-US" sz="1400" kern="0" dirty="0"/>
              <a:t> is used for identifying LM probe packets</a:t>
            </a:r>
          </a:p>
          <a:p>
            <a:r>
              <a:rPr lang="en-US" sz="1400" kern="0" dirty="0"/>
              <a:t>Does not modify existing TWAMP Light  (which is for DM) procedure as different destination UDP is used for LM</a:t>
            </a:r>
          </a:p>
        </p:txBody>
      </p:sp>
      <p:sp>
        <p:nvSpPr>
          <p:cNvPr id="3" name="Slide Number Placeholder 2"/>
          <p:cNvSpPr>
            <a:spLocks noGrp="1"/>
          </p:cNvSpPr>
          <p:nvPr>
            <p:ph type="sldNum" sz="quarter" idx="12"/>
          </p:nvPr>
        </p:nvSpPr>
        <p:spPr>
          <a:xfrm>
            <a:off x="6553200" y="4781550"/>
            <a:ext cx="2133600" cy="357188"/>
          </a:xfrm>
        </p:spPr>
        <p:txBody>
          <a:bodyPr/>
          <a:lstStyle/>
          <a:p>
            <a:pPr>
              <a:defRPr/>
            </a:pPr>
            <a:fld id="{BD6E0F59-1DD8-40FC-9C92-B6295CBA6CCA}" type="slidenum">
              <a:rPr lang="en-US" altLang="zh-CN" smtClean="0"/>
              <a:pPr>
                <a:defRPr/>
              </a:pPr>
              <a:t>6</a:t>
            </a:fld>
            <a:endParaRPr lang="en-US" altLang="zh-CN" dirty="0"/>
          </a:p>
        </p:txBody>
      </p:sp>
    </p:spTree>
    <p:extLst>
      <p:ext uri="{BB962C8B-B14F-4D97-AF65-F5344CB8AC3E}">
        <p14:creationId xmlns:p14="http://schemas.microsoft.com/office/powerpoint/2010/main" val="303848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685800" y="1123950"/>
            <a:ext cx="8001000" cy="2514599"/>
          </a:xfrm>
        </p:spPr>
        <p:txBody>
          <a:bodyPr/>
          <a:lstStyle/>
          <a:p>
            <a:pPr lvl="0"/>
            <a:r>
              <a:rPr lang="en-US" sz="2400" dirty="0">
                <a:latin typeface="Calibri" charset="0"/>
                <a:ea typeface="Calibri" charset="0"/>
                <a:cs typeface="Calibri" charset="0"/>
              </a:rPr>
              <a:t>Welcome your comments and suggestions</a:t>
            </a:r>
          </a:p>
          <a:p>
            <a:r>
              <a:rPr lang="en-US" sz="2400" dirty="0"/>
              <a:t>Implementation exists</a:t>
            </a:r>
          </a:p>
          <a:p>
            <a:r>
              <a:rPr lang="en-US" sz="2400" dirty="0"/>
              <a:t>Request IPPM </a:t>
            </a:r>
            <a:r>
              <a:rPr lang="en-US" sz="2400" dirty="0">
                <a:latin typeface="Calibri" charset="0"/>
                <a:ea typeface="Calibri" charset="0"/>
                <a:cs typeface="Calibri" charset="0"/>
              </a:rPr>
              <a:t>WG adoption</a:t>
            </a:r>
          </a:p>
          <a:p>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6312"/>
            <a:ext cx="2895600" cy="357188"/>
          </a:xfrm>
        </p:spPr>
        <p:txBody>
          <a:bodyPr/>
          <a:lstStyle/>
          <a:p>
            <a:r>
              <a:rPr lang="en-CA" dirty="0"/>
              <a:t>109</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0916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72838"/>
            <a:ext cx="2895600" cy="357188"/>
          </a:xfrm>
        </p:spPr>
        <p:txBody>
          <a:bodyPr/>
          <a:lstStyle/>
          <a:p>
            <a:r>
              <a:rPr lang="en-CA" dirty="0"/>
              <a:t>109</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15840811"/>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7078</TotalTime>
  <Words>708</Words>
  <Application>Microsoft Macintosh PowerPoint</Application>
  <PresentationFormat>On-screen Show (16:9)</PresentationFormat>
  <Paragraphs>143</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vt:lpstr>
      <vt:lpstr>Wingdings</vt:lpstr>
      <vt:lpstr>Default Design</vt:lpstr>
      <vt:lpstr>TWAMP Light Extensions for Segment Routing Networks</vt:lpstr>
      <vt:lpstr>Agenda</vt:lpstr>
      <vt:lpstr>Requirements and Scope</vt:lpstr>
      <vt:lpstr>History of the Draft</vt:lpstr>
      <vt:lpstr>TWAMP Light Control Code Field</vt:lpstr>
      <vt:lpstr>Stand-alone Direct-mode LM Message Format for TWAMP Light</vt:lpstr>
      <vt:lpstr>Next Steps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1640</cp:revision>
  <dcterms:created xsi:type="dcterms:W3CDTF">2010-06-30T04:12:48Z</dcterms:created>
  <dcterms:modified xsi:type="dcterms:W3CDTF">2020-11-08T00:27:43Z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