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99" r:id="rId3"/>
    <p:sldId id="315" r:id="rId4"/>
    <p:sldId id="1661" r:id="rId5"/>
    <p:sldId id="1652" r:id="rId6"/>
    <p:sldId id="1657" r:id="rId7"/>
    <p:sldId id="322" r:id="rId8"/>
    <p:sldId id="320" r:id="rId9"/>
    <p:sldId id="1658" r:id="rId10"/>
    <p:sldId id="326" r:id="rId11"/>
    <p:sldId id="318" r:id="rId12"/>
    <p:sldId id="303" r:id="rId13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58"/>
    <p:restoredTop sz="93083" autoAdjust="0"/>
  </p:normalViewPr>
  <p:slideViewPr>
    <p:cSldViewPr>
      <p:cViewPr varScale="1">
        <p:scale>
          <a:sx n="171" d="100"/>
          <a:sy n="171" d="100"/>
        </p:scale>
        <p:origin x="912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11/7/20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452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TWAMP Light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draft-gandhi-spring-twamp-srpm-11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828800" y="2791883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319052" cy="29718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-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Probe message carries the return path in the header of the packet</a:t>
            </a:r>
            <a:endParaRPr lang="en-US" sz="1800" b="1" dirty="0"/>
          </a:p>
          <a:p>
            <a:pPr lvl="2">
              <a:lnSpc>
                <a:spcPts val="2360"/>
              </a:lnSpc>
              <a:spcBef>
                <a:spcPts val="600"/>
              </a:spcBef>
            </a:pPr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DC828B-4CBA-294F-B5C1-81EAE6971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Implementation exists</a:t>
            </a:r>
          </a:p>
          <a:p>
            <a:r>
              <a:rPr lang="en-US" sz="2400" dirty="0"/>
              <a:t>Request SPRING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</a:t>
            </a: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2838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52500"/>
            <a:ext cx="7772400" cy="3238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Links and End-to-end P2P/P2MP SR Paths</a:t>
            </a:r>
          </a:p>
          <a:p>
            <a:pPr lvl="3">
              <a:buFont typeface="Wingdings" pitchFamily="2" charset="2"/>
              <a:buChar char="ü"/>
            </a:pPr>
            <a:r>
              <a:rPr lang="en-US" sz="1400" dirty="0"/>
              <a:t>Links include physical, virtual, LAG (bundle), LAG member, numbered/unnumbered links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No need to signal to PM parameters - spirit of SR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Stateless on egress node - spirit of SR 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State is in the probe message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Handle ECMP for SR Paths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 Light)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User-configured IP/UDP path for probe messages</a:t>
            </a:r>
          </a:p>
          <a:p>
            <a:pPr lvl="1">
              <a:buFont typeface="Wingdings" charset="2"/>
              <a:buChar char="§"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8934"/>
            <a:ext cx="8229600" cy="3543300"/>
          </a:xfrm>
        </p:spPr>
        <p:txBody>
          <a:bodyPr/>
          <a:lstStyle/>
          <a:p>
            <a:r>
              <a:rPr lang="en-US" sz="1000" dirty="0"/>
              <a:t>Feb 2019</a:t>
            </a:r>
          </a:p>
          <a:p>
            <a:pPr lvl="1"/>
            <a:r>
              <a:rPr lang="en-US" sz="1000" dirty="0"/>
              <a:t>Draft was published - </a:t>
            </a:r>
            <a:r>
              <a:rPr lang="en-US" sz="1000" i="1" dirty="0"/>
              <a:t>draft-gandhi-spring-twamp-srpm-00</a:t>
            </a:r>
            <a:endParaRPr lang="en-US" sz="1000" dirty="0"/>
          </a:p>
          <a:p>
            <a:r>
              <a:rPr lang="en-US" sz="1000" dirty="0"/>
              <a:t>Mar 2019</a:t>
            </a:r>
          </a:p>
          <a:p>
            <a:pPr lvl="1"/>
            <a:r>
              <a:rPr lang="en-US" sz="1000" dirty="0"/>
              <a:t>Presented </a:t>
            </a:r>
            <a:r>
              <a:rPr lang="en-US" sz="1000" i="1" dirty="0"/>
              <a:t>draft-gandhi-spring-twamp-srpm-00</a:t>
            </a:r>
            <a:r>
              <a:rPr lang="en-US" sz="1000" dirty="0"/>
              <a:t> at IETF 104 Prague in SPRING WG</a:t>
            </a:r>
          </a:p>
          <a:p>
            <a:r>
              <a:rPr lang="en-US" sz="1000" dirty="0"/>
              <a:t>July 2019</a:t>
            </a:r>
          </a:p>
          <a:p>
            <a:pPr lvl="1"/>
            <a:r>
              <a:rPr lang="en-US" sz="1000" dirty="0"/>
              <a:t>Presented </a:t>
            </a:r>
            <a:r>
              <a:rPr lang="en-US" sz="1000" i="1" dirty="0"/>
              <a:t>draft-gandhi-spring-twamp-srpm-01</a:t>
            </a:r>
            <a:r>
              <a:rPr lang="en-US" sz="1000" dirty="0"/>
              <a:t> at IETF 105 Montreal in IPPM WG</a:t>
            </a:r>
          </a:p>
          <a:p>
            <a:pPr lvl="2"/>
            <a:r>
              <a:rPr lang="en-US" sz="1000" dirty="0"/>
              <a:t>Slide 9 Titled - </a:t>
            </a:r>
            <a:r>
              <a:rPr lang="en-CA" sz="1000" dirty="0"/>
              <a:t>Applicability of STAMP</a:t>
            </a:r>
            <a:endParaRPr lang="en-US" sz="1000" dirty="0"/>
          </a:p>
          <a:p>
            <a:r>
              <a:rPr lang="en-US" sz="1000" dirty="0"/>
              <a:t>Nov 2019</a:t>
            </a:r>
          </a:p>
          <a:p>
            <a:pPr lvl="1"/>
            <a:r>
              <a:rPr lang="en-US" sz="1000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000" dirty="0"/>
              <a:t>Presented </a:t>
            </a:r>
            <a:r>
              <a:rPr lang="en-US" sz="1000" i="1" dirty="0"/>
              <a:t>draft-gandhi-spring-twamp-srpm-04</a:t>
            </a:r>
            <a:r>
              <a:rPr lang="en-US" sz="1000" dirty="0"/>
              <a:t> at IETF 106 Singapore in SPRING WG</a:t>
            </a:r>
          </a:p>
          <a:p>
            <a:r>
              <a:rPr lang="en-US" sz="1000" dirty="0"/>
              <a:t>Mar 2020</a:t>
            </a:r>
          </a:p>
          <a:p>
            <a:pPr lvl="1"/>
            <a:r>
              <a:rPr lang="en-US" sz="1000" dirty="0"/>
              <a:t>Moved STAMP support to </a:t>
            </a:r>
            <a:r>
              <a:rPr lang="en-US" sz="1000" i="1" dirty="0"/>
              <a:t>draft-gandhi-spring-</a:t>
            </a:r>
            <a:r>
              <a:rPr lang="en-US" sz="1000" b="1" i="1" dirty="0"/>
              <a:t>stamp</a:t>
            </a:r>
            <a:r>
              <a:rPr lang="en-US" sz="1000" i="1" dirty="0"/>
              <a:t>-srpm-00</a:t>
            </a:r>
          </a:p>
          <a:p>
            <a:pPr lvl="1"/>
            <a:r>
              <a:rPr lang="en-US" sz="1000" dirty="0"/>
              <a:t>Keep TWAMP Light support as informational in </a:t>
            </a:r>
            <a:r>
              <a:rPr lang="en-US" sz="1000" i="1" dirty="0"/>
              <a:t>draft-gandhi-spring-</a:t>
            </a:r>
            <a:r>
              <a:rPr lang="en-US" sz="1000" b="1" i="1" dirty="0"/>
              <a:t>twamp</a:t>
            </a:r>
            <a:r>
              <a:rPr lang="en-US" sz="1000" i="1" dirty="0"/>
              <a:t>-srpm-08</a:t>
            </a:r>
          </a:p>
          <a:p>
            <a:r>
              <a:rPr lang="en-US" sz="1000" dirty="0"/>
              <a:t>Jul 2020</a:t>
            </a:r>
          </a:p>
          <a:p>
            <a:pPr lvl="1"/>
            <a:r>
              <a:rPr lang="en-US" sz="1000" dirty="0"/>
              <a:t>Presented </a:t>
            </a:r>
            <a:r>
              <a:rPr lang="en-US" sz="1000" i="1" dirty="0"/>
              <a:t>draft-gandhi-spring-twamp-srpm-09</a:t>
            </a:r>
            <a:r>
              <a:rPr lang="en-US" sz="1000" dirty="0"/>
              <a:t> at IETF 109 in IPPM WG </a:t>
            </a:r>
          </a:p>
          <a:p>
            <a:r>
              <a:rPr lang="en-US" sz="1000" dirty="0"/>
              <a:t>October 2020</a:t>
            </a:r>
          </a:p>
          <a:p>
            <a:pPr lvl="1"/>
            <a:r>
              <a:rPr lang="en-US" sz="1000" dirty="0"/>
              <a:t>Split draft into </a:t>
            </a:r>
            <a:r>
              <a:rPr lang="en-US" sz="1000" i="1" dirty="0"/>
              <a:t>draft-gandhi-</a:t>
            </a:r>
            <a:r>
              <a:rPr lang="en-US" sz="1000" b="1" i="1" dirty="0"/>
              <a:t>spring</a:t>
            </a:r>
            <a:r>
              <a:rPr lang="en-US" sz="1000" i="1" dirty="0"/>
              <a:t>-twamp-srpm-11 and draft-gandhi-</a:t>
            </a:r>
            <a:r>
              <a:rPr lang="en-US" sz="1000" b="1" i="1" dirty="0"/>
              <a:t>ippm</a:t>
            </a:r>
            <a:r>
              <a:rPr lang="en-US" sz="1000" i="1" dirty="0"/>
              <a:t>-twamp-srpm-00</a:t>
            </a:r>
            <a:endParaRPr lang="en-US" sz="1000" dirty="0"/>
          </a:p>
          <a:p>
            <a:pPr marL="457200" lvl="1" indent="0">
              <a:buNone/>
            </a:pPr>
            <a:endParaRPr lang="en-US" sz="10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09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 /  \ 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Protocol           /    \        Measurement Protocol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</a:t>
            </a:r>
          </a:p>
          <a:p>
            <a:r>
              <a:rPr lang="en-CA" sz="1200" dirty="0">
                <a:latin typeface="Courier" pitchFamily="2" charset="0"/>
              </a:rPr>
              <a:t>  Loss Measurement Mode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|============|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SR Path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Or Link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1805408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741825"/>
            <a:ext cx="8229600" cy="857250"/>
          </a:xfrm>
        </p:spPr>
        <p:txBody>
          <a:bodyPr/>
          <a:lstStyle/>
          <a:p>
            <a:r>
              <a:rPr lang="en-US" sz="1600" dirty="0"/>
              <a:t>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DM probe messages and </a:t>
            </a:r>
            <a:r>
              <a:rPr lang="en-US" sz="1600" b="1" dirty="0"/>
              <a:t>port2</a:t>
            </a:r>
            <a:r>
              <a:rPr lang="en-US" sz="1600" dirty="0"/>
              <a:t> is used for LM probe messages (unauthenticated mode).</a:t>
            </a:r>
          </a:p>
          <a:p>
            <a:r>
              <a:rPr lang="en-US" sz="1600" dirty="0"/>
              <a:t>Applicable to physical, virtual, LAG, LAG member, numbered/unnumbered links – probe messages pre-routed over the links</a:t>
            </a:r>
          </a:p>
        </p:txBody>
      </p:sp>
      <p:sp>
        <p:nvSpPr>
          <p:cNvPr id="5" name="Rectangle 4"/>
          <p:cNvSpPr/>
          <p:nvPr/>
        </p:nvSpPr>
        <p:spPr>
          <a:xfrm>
            <a:off x="2133600" y="1981527"/>
            <a:ext cx="4657725" cy="27238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Source IP Address = Sender IPv4 or IPv6 Address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IPv4 or IPv6 Address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9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Payload = DM Message as specified in Section 4.2.1 of RFC 5357|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Payload = DM Message as specified in Section 4.1.2 of RFC 5357.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Payload = LM Message as specified in this document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9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ourier" charset="0"/>
                <a:cs typeface="Courier" charset="0"/>
              </a:rPr>
              <a:t>                   Figure: Probe Query Message</a:t>
            </a:r>
            <a:endParaRPr lang="en-US" sz="9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67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800600" y="57150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DM or LM Query Message including IP/UDP Header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Figure: Example Probe Query Message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311623"/>
            <a:ext cx="4343400" cy="301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performance delay/loss measurement of </a:t>
            </a:r>
            <a:r>
              <a:rPr lang="en-US" sz="1600" b="1" dirty="0"/>
              <a:t>end-to-end</a:t>
            </a:r>
            <a:r>
              <a:rPr lang="en-US" sz="1600" dirty="0"/>
              <a:t> SR Policy, the probe query message is sent on the SR Policy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of SR-MPLS Policy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Segment List of SRv6 Policy</a:t>
            </a:r>
          </a:p>
          <a:p>
            <a:pPr>
              <a:buFont typeface="+mj-lt"/>
              <a:buAutoNum type="arabicPeriod"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Same 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DM probe messages and </a:t>
            </a:r>
            <a:r>
              <a:rPr lang="en-US" sz="1600" b="1" dirty="0"/>
              <a:t>port2</a:t>
            </a:r>
            <a:r>
              <a:rPr lang="en-US" sz="1600" dirty="0"/>
              <a:t> is used for LM </a:t>
            </a:r>
            <a:r>
              <a:rPr lang="en-US" sz="1600"/>
              <a:t>probe messages (unauthenticated mode) – same as Links.</a:t>
            </a:r>
            <a:endParaRPr lang="en-US" sz="1600" dirty="0"/>
          </a:p>
          <a:p>
            <a:pPr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800600" y="1972739"/>
            <a:ext cx="3962400" cy="3208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Destination IPv6 Address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&lt;Segment List&gt;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(as needed)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Payload = DM or LM Query Message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Figure: Example Probe Query Message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1571250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819150"/>
            <a:ext cx="8648700" cy="857250"/>
          </a:xfrm>
        </p:spPr>
        <p:txBody>
          <a:bodyPr/>
          <a:lstStyle/>
          <a:p>
            <a:r>
              <a:rPr lang="en-US" sz="1600" dirty="0"/>
              <a:t>The probe response message is sent using the IP/UDP information from the probe query message. </a:t>
            </a:r>
          </a:p>
          <a:p>
            <a:r>
              <a:rPr lang="en-US" sz="1600" dirty="0"/>
              <a:t>Based on Control Code from the probe query message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1981200" y="1710898"/>
            <a:ext cx="51816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IP Address = Reflector IPv4 or IPv6 Address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IP Address = Source IP Address from Query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Port = As chosen by Reflector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Port = Source Port from Query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Payload = DM Message specified in Section 4.2.1 of RFC 5357 |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Payload = LM Message specified in this document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  Figure: Probe Response Message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777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destination address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7074</TotalTime>
  <Words>1197</Words>
  <Application>Microsoft Macintosh PowerPoint</Application>
  <PresentationFormat>On-screen Show (16:9)</PresentationFormat>
  <Paragraphs>206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TWAMP Light for Segment Routing Networks</vt:lpstr>
      <vt:lpstr>Agenda</vt:lpstr>
      <vt:lpstr>Requirements and Scope</vt:lpstr>
      <vt:lpstr>History of the Draft</vt:lpstr>
      <vt:lpstr>Example Provisioning Model</vt:lpstr>
      <vt:lpstr>Probe Query for Links</vt:lpstr>
      <vt:lpstr>Probe Query for SR-MPLS and SRv6 Policy</vt:lpstr>
      <vt:lpstr>Probe Response Message</vt:lpstr>
      <vt:lpstr>ECMP Support for SR Path</vt:lpstr>
      <vt:lpstr>Performance Measurement Modes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1638</cp:revision>
  <dcterms:created xsi:type="dcterms:W3CDTF">2010-06-30T04:12:48Z</dcterms:created>
  <dcterms:modified xsi:type="dcterms:W3CDTF">2020-11-08T00:28:34Z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