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1661" r:id="rId2"/>
    <p:sldId id="1662" r:id="rId3"/>
    <p:sldId id="1663" r:id="rId4"/>
    <p:sldId id="1676" r:id="rId5"/>
    <p:sldId id="1652" r:id="rId6"/>
    <p:sldId id="1657" r:id="rId7"/>
    <p:sldId id="1673" r:id="rId8"/>
    <p:sldId id="1675" r:id="rId9"/>
    <p:sldId id="320" r:id="rId10"/>
    <p:sldId id="1667" r:id="rId11"/>
    <p:sldId id="1658" r:id="rId12"/>
    <p:sldId id="1674" r:id="rId13"/>
    <p:sldId id="1670" r:id="rId14"/>
    <p:sldId id="1654" r:id="rId15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5E3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1348"/>
    <p:restoredTop sz="93083" autoAdjust="0"/>
  </p:normalViewPr>
  <p:slideViewPr>
    <p:cSldViewPr>
      <p:cViewPr varScale="1">
        <p:scale>
          <a:sx n="122" d="100"/>
          <a:sy n="122" d="100"/>
        </p:scale>
        <p:origin x="192" y="124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5" d="100"/>
          <a:sy n="95" d="100"/>
        </p:scale>
        <p:origin x="2872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A3DB5-7722-3F4F-947D-12B203669AD7}" type="datetimeFigureOut">
              <a:rPr lang="en-US" smtClean="0"/>
              <a:t>2/10/21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5B9E5-08CC-D94C-81E0-097D6BAE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86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00938BD-FD70-4535-B0C2-13FC38CDF1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891715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95391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318681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611674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560514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871327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168874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039912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428031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latin typeface="Calibri" charset="0"/>
                <a:ea typeface="Calibri" charset="0"/>
                <a:cs typeface="Calibri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CE6D752-4E56-48AB-A37E-25EE21D0062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6827CD84-960F-4AAD-90FA-E459C430E4B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6B60B-4890-4F7E-982B-9DCF511159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31D3B-BCCC-496F-B9BC-AB26CB1ED4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E4BEF-7BD5-4D1B-98CB-7891CAD3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1ECC1-E6E9-49DE-AED4-F2EF67D20C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F373B-3827-40A6-843C-EBB8B9B5BF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D973C-D4ED-4CF4-A57C-C04038F535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88C0B-2A16-4F29-9E2B-495FAAE6AA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95BC5AD2-0FD4-40D8-A8FD-0D2ACF80F0E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charset="0"/>
          <a:ea typeface="Calibri" charset="0"/>
          <a:cs typeface="Calibri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gandhi@cisco.com" TargetMode="External"/><Relationship Id="rId7" Type="http://schemas.openxmlformats.org/officeDocument/2006/relationships/hyperlink" Target="mailto:Bart.Janssens@colt.ne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mach.chen@huawei.com" TargetMode="External"/><Relationship Id="rId5" Type="http://schemas.openxmlformats.org/officeDocument/2006/relationships/hyperlink" Target="mailto:daniel.voyer@bell.ca" TargetMode="External"/><Relationship Id="rId4" Type="http://schemas.openxmlformats.org/officeDocument/2006/relationships/hyperlink" Target="mailto:cfilsfil@cisco.com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438150"/>
            <a:ext cx="8763000" cy="1676400"/>
          </a:xfrm>
        </p:spPr>
        <p:txBody>
          <a:bodyPr>
            <a:normAutofit/>
          </a:bodyPr>
          <a:lstStyle/>
          <a:p>
            <a:r>
              <a:rPr lang="en-US" sz="3600" dirty="0"/>
              <a:t>Performance Measurement Using Simple TWAMP for Segment Routing Networks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2005807"/>
            <a:ext cx="7696200" cy="413543"/>
          </a:xfrm>
        </p:spPr>
        <p:txBody>
          <a:bodyPr/>
          <a:lstStyle/>
          <a:p>
            <a:r>
              <a:rPr lang="en-US" sz="1800" i="1" dirty="0"/>
              <a:t>draft-gandhi-spring-stamp-srpm-05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1676400" y="2800350"/>
            <a:ext cx="6248400" cy="14787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Rakesh Gandhi - Cisco Systems (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3"/>
              </a:rPr>
              <a:t>rgandhi@cisco.com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 - Presenter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Clarence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Filsfils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Cisco Systems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4"/>
              </a:rPr>
              <a:t>cfilsfil@cisco.com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Daniel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Voyer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Bell Canada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5"/>
              </a:rPr>
              <a:t>daniel.voyer@bell.ca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Mach(</a:t>
            </a:r>
            <a:r>
              <a:rPr lang="en-CA" i="1" dirty="0" err="1">
                <a:latin typeface="Calibri" panose="020F0502020204030204" pitchFamily="34" charset="0"/>
                <a:cs typeface="Calibri" panose="020F0502020204030204" pitchFamily="34" charset="0"/>
              </a:rPr>
              <a:t>Guoyi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 Chen - Huawei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mach.chen@huawei.com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Bart Janssens - Colt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7"/>
              </a:rPr>
              <a:t>Bart.Janssens@colt.net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566566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Performance Measurement Modes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800151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885497"/>
            <a:ext cx="8319052" cy="3543300"/>
          </a:xfrm>
        </p:spPr>
        <p:txBody>
          <a:bodyPr/>
          <a:lstStyle/>
          <a:p>
            <a:pPr>
              <a:lnSpc>
                <a:spcPts val="2360"/>
              </a:lnSpc>
              <a:spcBef>
                <a:spcPts val="600"/>
              </a:spcBef>
            </a:pPr>
            <a:r>
              <a:rPr lang="en-US" sz="1600" dirty="0"/>
              <a:t>Need to measure in-band one-way, two-way and round-trip delay metrics in SR networks</a:t>
            </a:r>
          </a:p>
          <a:p>
            <a:pPr>
              <a:lnSpc>
                <a:spcPts val="2360"/>
              </a:lnSpc>
              <a:spcBef>
                <a:spcPts val="600"/>
              </a:spcBef>
            </a:pPr>
            <a:r>
              <a:rPr lang="en-US" sz="1600" dirty="0"/>
              <a:t>One-way Delay Measurement Mode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1600" dirty="0"/>
              <a:t>Existing (default) behavior</a:t>
            </a:r>
          </a:p>
          <a:p>
            <a:pPr>
              <a:lnSpc>
                <a:spcPts val="2360"/>
              </a:lnSpc>
              <a:spcBef>
                <a:spcPts val="600"/>
              </a:spcBef>
            </a:pPr>
            <a:r>
              <a:rPr lang="en-US" sz="1600" dirty="0"/>
              <a:t>Two-way Delay Measurement Mode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1600" dirty="0"/>
              <a:t>STAMP Session-Reflector test packet sent “in-band” on reverse path</a:t>
            </a:r>
          </a:p>
          <a:p>
            <a:pPr lvl="1"/>
            <a:r>
              <a:rPr lang="en-US" sz="1600" dirty="0">
                <a:solidFill>
                  <a:srgbClr val="0070C0"/>
                </a:solidFill>
              </a:rPr>
              <a:t>Link: Use Control Code Sub-TLV in the Return Path TLV from the received test packet.</a:t>
            </a:r>
          </a:p>
          <a:p>
            <a:pPr lvl="1"/>
            <a:r>
              <a:rPr lang="en-US" sz="1600" dirty="0">
                <a:solidFill>
                  <a:srgbClr val="0070C0"/>
                </a:solidFill>
              </a:rPr>
              <a:t>E2E SR path: Use Segment List Sub-TLV in the Return Path TLV from the received test packet.</a:t>
            </a:r>
          </a:p>
          <a:p>
            <a:pPr>
              <a:lnSpc>
                <a:spcPts val="2360"/>
              </a:lnSpc>
              <a:spcBef>
                <a:spcPts val="600"/>
              </a:spcBef>
            </a:pPr>
            <a:r>
              <a:rPr lang="en-US" sz="1600" dirty="0"/>
              <a:t>Round-trip Delay Measurement Mode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1600" dirty="0"/>
              <a:t>  STAMP Session-Sender test packet sent in loopback mode, carries the return path in the packet header</a:t>
            </a:r>
            <a:endParaRPr lang="en-US" sz="1600" b="1" dirty="0"/>
          </a:p>
          <a:p>
            <a:pPr>
              <a:lnSpc>
                <a:spcPts val="2360"/>
              </a:lnSpc>
              <a:spcBef>
                <a:spcPts val="600"/>
              </a:spcBef>
            </a:pPr>
            <a:endParaRPr lang="en-US" sz="16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7171B5-76A8-7648-8775-D1C8FBA7C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05350"/>
            <a:ext cx="2133600" cy="357188"/>
          </a:xfrm>
        </p:spPr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16639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ECMP Support for SR Path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41875"/>
            <a:ext cx="8305800" cy="3259750"/>
          </a:xfrm>
        </p:spPr>
        <p:txBody>
          <a:bodyPr/>
          <a:lstStyle/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SR Path can have ECMP between the ingress and transit nodes, between transit nodes and between transit and egress nodes.</a:t>
            </a:r>
          </a:p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Sending STAMP test packets that can take advantage of the hashing function in forwarding plane.</a:t>
            </a:r>
          </a:p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Existing forwarding mechanisms are applicable to test packets. Examples are:</a:t>
            </a:r>
          </a:p>
          <a:p>
            <a:pPr lvl="1"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For IPv4</a:t>
            </a:r>
          </a:p>
          <a:p>
            <a:pPr lvl="2"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Sweeping destination address in IPv4 header (e.g. 127/8)</a:t>
            </a:r>
          </a:p>
          <a:p>
            <a:pPr lvl="2">
              <a:lnSpc>
                <a:spcPts val="2280"/>
              </a:lnSpc>
              <a:spcBef>
                <a:spcPts val="0"/>
              </a:spcBef>
            </a:pPr>
            <a:r>
              <a:rPr lang="en-US" sz="1600" dirty="0">
                <a:solidFill>
                  <a:srgbClr val="0070C0"/>
                </a:solidFill>
              </a:rPr>
              <a:t>Identify intended actual destination node in “Destination Node Address TLV”</a:t>
            </a:r>
          </a:p>
          <a:p>
            <a:pPr lvl="1"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For IPv6</a:t>
            </a:r>
          </a:p>
          <a:p>
            <a:pPr lvl="2"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Sweeping flow label in IPv6 header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1550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708213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9857" y="80962"/>
            <a:ext cx="81534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 PM Metrics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800151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33400" y="1009650"/>
            <a:ext cx="8077200" cy="3467100"/>
          </a:xfrm>
        </p:spPr>
        <p:txBody>
          <a:bodyPr/>
          <a:lstStyle/>
          <a:p>
            <a:pPr>
              <a:lnSpc>
                <a:spcPts val="2060"/>
              </a:lnSpc>
              <a:spcBef>
                <a:spcPts val="600"/>
              </a:spcBef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Compute following example (one-way, two-way, round-trip) delay metrics:</a:t>
            </a:r>
          </a:p>
          <a:p>
            <a:pPr lvl="1">
              <a:lnSpc>
                <a:spcPts val="2060"/>
              </a:lnSpc>
              <a:spcBef>
                <a:spcPts val="600"/>
              </a:spcBef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Minimum delay</a:t>
            </a:r>
          </a:p>
          <a:p>
            <a:pPr lvl="1">
              <a:lnSpc>
                <a:spcPts val="2060"/>
              </a:lnSpc>
              <a:spcBef>
                <a:spcPts val="600"/>
              </a:spcBef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Maximum delay</a:t>
            </a:r>
          </a:p>
          <a:p>
            <a:pPr lvl="1">
              <a:lnSpc>
                <a:spcPts val="2060"/>
              </a:lnSpc>
              <a:spcBef>
                <a:spcPts val="600"/>
              </a:spcBef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Average delay</a:t>
            </a:r>
          </a:p>
          <a:p>
            <a:pPr lvl="1">
              <a:lnSpc>
                <a:spcPts val="2060"/>
              </a:lnSpc>
              <a:spcBef>
                <a:spcPts val="600"/>
              </a:spcBef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Delay variance</a:t>
            </a:r>
          </a:p>
          <a:p>
            <a:pPr>
              <a:lnSpc>
                <a:spcPts val="2060"/>
              </a:lnSpc>
              <a:spcBef>
                <a:spcPts val="600"/>
              </a:spcBef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Compute following example loss metrics:</a:t>
            </a:r>
          </a:p>
          <a:p>
            <a:pPr lvl="1">
              <a:lnSpc>
                <a:spcPts val="2060"/>
              </a:lnSpc>
              <a:spcBef>
                <a:spcPts val="600"/>
              </a:spcBef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Test packet loss (i.e., synthetic packet loss)</a:t>
            </a:r>
          </a:p>
          <a:p>
            <a:pPr lvl="1">
              <a:lnSpc>
                <a:spcPts val="2060"/>
              </a:lnSpc>
              <a:spcBef>
                <a:spcPts val="600"/>
              </a:spcBef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Data packet loss (i.e., direct measurement)</a:t>
            </a:r>
          </a:p>
          <a:p>
            <a:pPr lvl="1">
              <a:lnSpc>
                <a:spcPts val="2060"/>
              </a:lnSpc>
              <a:spcBef>
                <a:spcPts val="600"/>
              </a:spcBef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Session state succeeded/failed (i.e., measurement is active)</a:t>
            </a:r>
          </a:p>
          <a:p>
            <a:pPr>
              <a:lnSpc>
                <a:spcPts val="2060"/>
              </a:lnSpc>
              <a:spcBef>
                <a:spcPts val="600"/>
              </a:spcBef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7171B5-76A8-7648-8775-D1C8FBA7C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05350"/>
            <a:ext cx="2133600" cy="357188"/>
          </a:xfrm>
        </p:spPr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229562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23950"/>
            <a:ext cx="8001000" cy="2514599"/>
          </a:xfrm>
        </p:spPr>
        <p:txBody>
          <a:bodyPr/>
          <a:lstStyle/>
          <a:p>
            <a:pPr lvl="0"/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Welcome your comments and suggestions</a:t>
            </a:r>
          </a:p>
          <a:p>
            <a:pPr lvl="0"/>
            <a:r>
              <a:rPr lang="en-US" sz="2400" dirty="0"/>
              <a:t>Requesting WG adoption</a:t>
            </a:r>
            <a:endParaRPr lang="en-US" sz="2400" dirty="0">
              <a:latin typeface="Calibri" charset="0"/>
              <a:ea typeface="Calibri" charset="0"/>
              <a:cs typeface="Calibri" charset="0"/>
            </a:endParaRPr>
          </a:p>
          <a:p>
            <a:pPr marL="0" indent="0">
              <a:buNone/>
            </a:pPr>
            <a:endParaRPr lang="en-US" sz="2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657157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68811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047750"/>
            <a:ext cx="8113059" cy="3048000"/>
          </a:xfrm>
        </p:spPr>
        <p:txBody>
          <a:bodyPr/>
          <a:lstStyle/>
          <a:p>
            <a:r>
              <a:rPr lang="en-US" sz="2400" dirty="0"/>
              <a:t>Requirements and Scope</a:t>
            </a:r>
          </a:p>
          <a:p>
            <a:r>
              <a:rPr lang="en-US" sz="2400" dirty="0"/>
              <a:t>Summary of Procedure</a:t>
            </a:r>
          </a:p>
          <a:p>
            <a:r>
              <a:rPr lang="en-US" sz="2400" dirty="0"/>
              <a:t>Next Steps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04099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Requirements, Goals and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57251"/>
            <a:ext cx="8229600" cy="3826668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200" dirty="0"/>
              <a:t>Requirements:</a:t>
            </a:r>
          </a:p>
          <a:p>
            <a:pPr lvl="1">
              <a:spcBef>
                <a:spcPts val="0"/>
              </a:spcBef>
              <a:spcAft>
                <a:spcPts val="300"/>
              </a:spcAft>
              <a:buFont typeface="Wingdings" charset="2"/>
              <a:buChar char="§"/>
            </a:pPr>
            <a:r>
              <a:rPr lang="en-US" sz="1200" dirty="0"/>
              <a:t>In-band Performance Delay and Loss Measurement </a:t>
            </a:r>
          </a:p>
          <a:p>
            <a:pPr lvl="2">
              <a:spcBef>
                <a:spcPts val="0"/>
              </a:spcBef>
              <a:spcAft>
                <a:spcPts val="300"/>
              </a:spcAft>
              <a:buFont typeface="Wingdings" pitchFamily="2" charset="2"/>
              <a:buChar char="ü"/>
            </a:pPr>
            <a:r>
              <a:rPr lang="en-US" sz="1200" dirty="0"/>
              <a:t>Links and end-to-end P2P/P2MP SR paths</a:t>
            </a:r>
          </a:p>
          <a:p>
            <a:pPr lvl="3">
              <a:spcBef>
                <a:spcPts val="0"/>
              </a:spcBef>
              <a:spcAft>
                <a:spcPts val="300"/>
              </a:spcAft>
              <a:buFont typeface="Wingdings" pitchFamily="2" charset="2"/>
              <a:buChar char="ü"/>
            </a:pPr>
            <a:r>
              <a:rPr lang="en-US" sz="1200" dirty="0"/>
              <a:t>Links include physical, virtual, LAG, LAG member links</a:t>
            </a:r>
          </a:p>
          <a:p>
            <a:pPr lvl="2">
              <a:spcBef>
                <a:spcPts val="0"/>
              </a:spcBef>
              <a:spcAft>
                <a:spcPts val="300"/>
              </a:spcAft>
              <a:buFont typeface="Wingdings" charset="2"/>
              <a:buChar char="ü"/>
            </a:pPr>
            <a:r>
              <a:rPr lang="en-US" sz="1200" dirty="0"/>
              <a:t>Applicable to SR-MPLS/SRv6 data planes</a:t>
            </a:r>
          </a:p>
          <a:p>
            <a:pPr lvl="1">
              <a:spcBef>
                <a:spcPts val="0"/>
              </a:spcBef>
              <a:spcAft>
                <a:spcPts val="300"/>
              </a:spcAft>
              <a:buFont typeface="Wingdings" charset="2"/>
              <a:buChar char="§"/>
            </a:pPr>
            <a:r>
              <a:rPr lang="en-US" sz="1200" dirty="0"/>
              <a:t>One-way, two-way, round-trip delay and packet loss metrics</a:t>
            </a:r>
          </a:p>
          <a:p>
            <a:pPr lvl="1">
              <a:spcBef>
                <a:spcPts val="0"/>
              </a:spcBef>
              <a:spcAft>
                <a:spcPts val="300"/>
              </a:spcAft>
              <a:buFont typeface="Wingdings" charset="2"/>
              <a:buChar char="§"/>
            </a:pPr>
            <a:r>
              <a:rPr lang="en-US" sz="1200" dirty="0"/>
              <a:t>Handle ECMP for SR paths</a:t>
            </a:r>
          </a:p>
          <a:p>
            <a:pPr marL="0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200" dirty="0"/>
              <a:t>Goals:</a:t>
            </a:r>
          </a:p>
          <a:p>
            <a:pPr lvl="1">
              <a:buFont typeface="Wingdings" charset="2"/>
              <a:buChar char="§"/>
            </a:pPr>
            <a:r>
              <a:rPr lang="en-US" sz="1200" dirty="0"/>
              <a:t>Avoid provisioning and maintaining test sessions on Session-Reflector - Stateless mode</a:t>
            </a:r>
          </a:p>
          <a:p>
            <a:pPr lvl="1">
              <a:buFont typeface="Wingdings" charset="2"/>
              <a:buChar char="§"/>
            </a:pPr>
            <a:r>
              <a:rPr lang="en-US" sz="1200" dirty="0"/>
              <a:t>Avoid control protocol for signaling dynamic parameters</a:t>
            </a:r>
          </a:p>
          <a:p>
            <a:pPr lvl="1">
              <a:buFont typeface="Wingdings" charset="2"/>
              <a:buChar char="§"/>
            </a:pPr>
            <a:r>
              <a:rPr lang="en-US" sz="1200" dirty="0"/>
              <a:t>High scale for number of test sessions and faster detection interval</a:t>
            </a:r>
          </a:p>
          <a:p>
            <a:pPr lvl="2">
              <a:buFont typeface="Wingdings" charset="2"/>
              <a:buChar char="§"/>
            </a:pPr>
            <a:r>
              <a:rPr lang="en-US" sz="1200" dirty="0"/>
              <a:t>Support hardware implementation </a:t>
            </a:r>
          </a:p>
          <a:p>
            <a:pPr marL="0" lvl="1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200" dirty="0"/>
              <a:t>Scope:</a:t>
            </a:r>
          </a:p>
          <a:p>
            <a:pPr lvl="1">
              <a:spcBef>
                <a:spcPts val="0"/>
              </a:spcBef>
              <a:spcAft>
                <a:spcPts val="300"/>
              </a:spcAft>
              <a:buFont typeface="Wingdings" pitchFamily="2" charset="2"/>
              <a:buChar char="§"/>
            </a:pPr>
            <a:r>
              <a:rPr lang="en-US" sz="1200" dirty="0"/>
              <a:t>STAMP [</a:t>
            </a:r>
            <a:r>
              <a:rPr lang="en-CA" sz="1200" dirty="0"/>
              <a:t>RFC 8762</a:t>
            </a:r>
            <a:r>
              <a:rPr lang="en-US" sz="1200" dirty="0"/>
              <a:t>]</a:t>
            </a:r>
          </a:p>
          <a:p>
            <a:pPr lvl="1">
              <a:spcBef>
                <a:spcPts val="0"/>
              </a:spcBef>
              <a:spcAft>
                <a:spcPts val="300"/>
              </a:spcAft>
              <a:buFont typeface="Wingdings" charset="2"/>
              <a:buChar char="§"/>
            </a:pPr>
            <a:r>
              <a:rPr lang="en-US" sz="1200" dirty="0"/>
              <a:t>STAMP Extensions [</a:t>
            </a:r>
            <a:r>
              <a:rPr lang="en-CA" sz="1200" dirty="0"/>
              <a:t>RFC 8972]</a:t>
            </a:r>
          </a:p>
          <a:p>
            <a:pPr lvl="1">
              <a:spcBef>
                <a:spcPts val="0"/>
              </a:spcBef>
              <a:spcAft>
                <a:spcPts val="300"/>
              </a:spcAft>
              <a:buFont typeface="Wingdings" pitchFamily="2" charset="2"/>
              <a:buChar char="§"/>
            </a:pPr>
            <a:r>
              <a:rPr lang="en-US" sz="1200" dirty="0">
                <a:solidFill>
                  <a:srgbClr val="0070C0"/>
                </a:solidFill>
              </a:rPr>
              <a:t>STAMP Extensions for SR [draft-</a:t>
            </a:r>
            <a:r>
              <a:rPr lang="en-US" sz="1200" dirty="0" err="1">
                <a:solidFill>
                  <a:srgbClr val="0070C0"/>
                </a:solidFill>
              </a:rPr>
              <a:t>gandhi</a:t>
            </a:r>
            <a:r>
              <a:rPr lang="en-US" sz="1200" dirty="0">
                <a:solidFill>
                  <a:srgbClr val="0070C0"/>
                </a:solidFill>
              </a:rPr>
              <a:t>-</a:t>
            </a:r>
            <a:r>
              <a:rPr lang="en-US" sz="1200" dirty="0" err="1">
                <a:solidFill>
                  <a:srgbClr val="0070C0"/>
                </a:solidFill>
              </a:rPr>
              <a:t>ippm</a:t>
            </a:r>
            <a:r>
              <a:rPr lang="en-US" sz="1200" dirty="0">
                <a:solidFill>
                  <a:srgbClr val="0070C0"/>
                </a:solidFill>
              </a:rPr>
              <a:t>-stamp-</a:t>
            </a:r>
            <a:r>
              <a:rPr lang="en-US" sz="1200" dirty="0" err="1">
                <a:solidFill>
                  <a:srgbClr val="0070C0"/>
                </a:solidFill>
              </a:rPr>
              <a:t>srpm</a:t>
            </a:r>
            <a:r>
              <a:rPr lang="en-US" sz="1200" dirty="0">
                <a:solidFill>
                  <a:srgbClr val="0070C0"/>
                </a:solidFill>
              </a:rPr>
              <a:t>]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76110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Updates Since Version-02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895349"/>
            <a:ext cx="7848600" cy="3788569"/>
          </a:xfrm>
        </p:spPr>
        <p:txBody>
          <a:bodyPr/>
          <a:lstStyle/>
          <a:p>
            <a:pPr marL="0" indent="0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dirty="0"/>
              <a:t>Updates:</a:t>
            </a:r>
          </a:p>
          <a:p>
            <a:pPr lvl="1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sz="1600" dirty="0"/>
              <a:t>STAMP Extensions for SR was moved to </a:t>
            </a:r>
            <a:r>
              <a:rPr lang="en-US" sz="1600" dirty="0">
                <a:solidFill>
                  <a:srgbClr val="0070C0"/>
                </a:solidFill>
              </a:rPr>
              <a:t>draft-</a:t>
            </a:r>
            <a:r>
              <a:rPr lang="en-US" sz="1600" dirty="0" err="1">
                <a:solidFill>
                  <a:srgbClr val="0070C0"/>
                </a:solidFill>
              </a:rPr>
              <a:t>gandhi</a:t>
            </a:r>
            <a:r>
              <a:rPr lang="en-US" sz="1600" dirty="0">
                <a:solidFill>
                  <a:srgbClr val="0070C0"/>
                </a:solidFill>
              </a:rPr>
              <a:t>-</a:t>
            </a:r>
            <a:r>
              <a:rPr lang="en-US" sz="1600" dirty="0" err="1">
                <a:solidFill>
                  <a:srgbClr val="0070C0"/>
                </a:solidFill>
              </a:rPr>
              <a:t>ippm</a:t>
            </a:r>
            <a:r>
              <a:rPr lang="en-US" sz="1600" dirty="0">
                <a:solidFill>
                  <a:srgbClr val="0070C0"/>
                </a:solidFill>
              </a:rPr>
              <a:t>-stamp-</a:t>
            </a:r>
            <a:r>
              <a:rPr lang="en-US" sz="1600" dirty="0" err="1">
                <a:solidFill>
                  <a:srgbClr val="0070C0"/>
                </a:solidFill>
              </a:rPr>
              <a:t>srpm</a:t>
            </a:r>
            <a:endParaRPr lang="en-US" sz="1600" dirty="0">
              <a:solidFill>
                <a:srgbClr val="0070C0"/>
              </a:solidFill>
            </a:endParaRPr>
          </a:p>
          <a:p>
            <a:pPr lvl="1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sz="1600" dirty="0"/>
              <a:t>Replaced TWAMP Light draft with STAMP draft</a:t>
            </a:r>
          </a:p>
          <a:p>
            <a:pPr lvl="1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sz="1600" dirty="0"/>
              <a:t>Draft status - Informational</a:t>
            </a:r>
          </a:p>
          <a:p>
            <a:pPr lvl="1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sz="1600" dirty="0"/>
              <a:t>Updated terminology to align with STAMP</a:t>
            </a:r>
          </a:p>
          <a:p>
            <a:pPr lvl="1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sz="1600" dirty="0"/>
              <a:t>Added (test) packet loss section</a:t>
            </a:r>
          </a:p>
          <a:p>
            <a:pPr lvl="1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sz="1600" dirty="0"/>
              <a:t>Removed STAMP direct measurement stand-alone messages</a:t>
            </a:r>
          </a:p>
          <a:p>
            <a:pPr lvl="1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sz="1600" dirty="0"/>
              <a:t>Removed text for using IPv6/UDP test packets with zero checksum</a:t>
            </a:r>
          </a:p>
          <a:p>
            <a:pPr lvl="1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sz="1600" dirty="0"/>
              <a:t>Various editorial changes to address review comments</a:t>
            </a:r>
          </a:p>
          <a:p>
            <a:pPr marL="0" lvl="1" indent="0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dirty="0"/>
              <a:t>Open Items:</a:t>
            </a:r>
          </a:p>
          <a:p>
            <a:pPr marL="742950" lvl="2" indent="-342900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</a:pPr>
            <a:r>
              <a:rPr lang="en-US" sz="1600" dirty="0"/>
              <a:t>None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26766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 STAMP Reference Model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536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1066800" y="983711"/>
            <a:ext cx="7010400" cy="34163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1200" dirty="0">
                <a:latin typeface="Courier" pitchFamily="2" charset="0"/>
              </a:rPr>
              <a:t>                             +------------+</a:t>
            </a:r>
          </a:p>
          <a:p>
            <a:r>
              <a:rPr lang="en-CA" sz="1200" dirty="0">
                <a:latin typeface="Courier" pitchFamily="2" charset="0"/>
              </a:rPr>
              <a:t>                             | Controller |</a:t>
            </a:r>
          </a:p>
          <a:p>
            <a:r>
              <a:rPr lang="en-CA" sz="1200" dirty="0">
                <a:latin typeface="Courier" pitchFamily="2" charset="0"/>
              </a:rPr>
              <a:t>                             +------------+</a:t>
            </a:r>
          </a:p>
          <a:p>
            <a:r>
              <a:rPr lang="en-CA" sz="1200" dirty="0">
                <a:latin typeface="Courier" pitchFamily="2" charset="0"/>
              </a:rPr>
              <a:t>                                 /    \</a:t>
            </a:r>
          </a:p>
          <a:p>
            <a:r>
              <a:rPr lang="en-CA" sz="1200" dirty="0">
                <a:latin typeface="Courier" pitchFamily="2" charset="0"/>
              </a:rPr>
              <a:t>  Destination UDP Port          /      \       Destination UDP port</a:t>
            </a:r>
          </a:p>
          <a:p>
            <a:r>
              <a:rPr lang="en-CA" sz="1200" dirty="0">
                <a:latin typeface="Courier" pitchFamily="2" charset="0"/>
              </a:rPr>
              <a:t>  Authentication Mode &amp; Key    /        \      Authentication Mode &amp; Key</a:t>
            </a:r>
          </a:p>
          <a:p>
            <a:r>
              <a:rPr lang="en-CA" sz="1200" dirty="0">
                <a:solidFill>
                  <a:srgbClr val="002060"/>
                </a:solidFill>
                <a:latin typeface="Courier" pitchFamily="2" charset="0"/>
              </a:rPr>
              <a:t>  </a:t>
            </a:r>
            <a:r>
              <a:rPr lang="en-CA" sz="1200" dirty="0">
                <a:solidFill>
                  <a:srgbClr val="00B050"/>
                </a:solidFill>
                <a:latin typeface="Courier" pitchFamily="2" charset="0"/>
              </a:rPr>
              <a:t>Delay Measurement Mode      </a:t>
            </a:r>
            <a:r>
              <a:rPr lang="en-CA" sz="1200" dirty="0">
                <a:latin typeface="Courier" pitchFamily="2" charset="0"/>
              </a:rPr>
              <a:t>/          \     Packet Loss Type</a:t>
            </a:r>
          </a:p>
          <a:p>
            <a:r>
              <a:rPr lang="en-CA" sz="1200" dirty="0">
                <a:latin typeface="Courier" pitchFamily="2" charset="0"/>
              </a:rPr>
              <a:t>      Timestamp Format       /            \</a:t>
            </a:r>
            <a:endParaRPr lang="en-CA" sz="1200" i="1" dirty="0">
              <a:latin typeface="Courier" pitchFamily="2" charset="0"/>
            </a:endParaRPr>
          </a:p>
          <a:p>
            <a:r>
              <a:rPr lang="en-CA" sz="1200" dirty="0">
                <a:latin typeface="Courier" pitchFamily="2" charset="0"/>
              </a:rPr>
              <a:t>  Packet Loss Type          /              \</a:t>
            </a:r>
          </a:p>
          <a:p>
            <a:r>
              <a:rPr lang="en-CA" sz="1200" dirty="0">
                <a:latin typeface="Courier" pitchFamily="2" charset="0"/>
              </a:rPr>
              <a:t>                           /                \</a:t>
            </a:r>
          </a:p>
          <a:p>
            <a:r>
              <a:rPr lang="en-CA" sz="1200" dirty="0">
                <a:latin typeface="Courier" pitchFamily="2" charset="0"/>
              </a:rPr>
              <a:t>                          v                  v</a:t>
            </a:r>
          </a:p>
          <a:p>
            <a:r>
              <a:rPr lang="en-CA" sz="1200" dirty="0">
                <a:latin typeface="Courier" pitchFamily="2" charset="0"/>
              </a:rPr>
              <a:t>                     +-------+            +-------+</a:t>
            </a:r>
          </a:p>
          <a:p>
            <a:r>
              <a:rPr lang="en-CA" sz="1200" dirty="0">
                <a:latin typeface="Courier" pitchFamily="2" charset="0"/>
              </a:rPr>
              <a:t>                     |       |            |       |</a:t>
            </a:r>
          </a:p>
          <a:p>
            <a:r>
              <a:rPr lang="en-CA" sz="1200" dirty="0">
                <a:latin typeface="Courier" pitchFamily="2" charset="0"/>
              </a:rPr>
              <a:t>                     |   R1  |============|   R3  |</a:t>
            </a:r>
          </a:p>
          <a:p>
            <a:r>
              <a:rPr lang="en-CA" sz="1200" dirty="0">
                <a:latin typeface="Courier" pitchFamily="2" charset="0"/>
              </a:rPr>
              <a:t>                     |       |            |       |</a:t>
            </a:r>
          </a:p>
          <a:p>
            <a:r>
              <a:rPr lang="en-CA" sz="1200" dirty="0">
                <a:latin typeface="Courier" pitchFamily="2" charset="0"/>
              </a:rPr>
              <a:t>                     +-------+            +-------+</a:t>
            </a:r>
          </a:p>
          <a:p>
            <a:endParaRPr lang="en-CA" sz="1200" dirty="0">
              <a:latin typeface="Courier" pitchFamily="2" charset="0"/>
            </a:endParaRPr>
          </a:p>
          <a:p>
            <a:r>
              <a:rPr lang="en-CA" sz="1200" dirty="0">
                <a:latin typeface="Courier" pitchFamily="2" charset="0"/>
              </a:rPr>
              <a:t>               STAMP Session-Sender  STAMP Session-Reflector</a:t>
            </a:r>
          </a:p>
        </p:txBody>
      </p:sp>
    </p:spTree>
    <p:extLst>
      <p:ext uri="{BB962C8B-B14F-4D97-AF65-F5344CB8AC3E}">
        <p14:creationId xmlns:p14="http://schemas.microsoft.com/office/powerpoint/2010/main" val="674982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6868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Session-Sender Test Packet for Links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14350" y="804739"/>
            <a:ext cx="8172450" cy="998845"/>
          </a:xfrm>
        </p:spPr>
        <p:txBody>
          <a:bodyPr/>
          <a:lstStyle/>
          <a:p>
            <a:r>
              <a:rPr lang="en-US" sz="1200" dirty="0"/>
              <a:t>For links, the STAMP Session-Sender test packets are transmitted over the links using local and remote link addresses</a:t>
            </a:r>
          </a:p>
          <a:p>
            <a:r>
              <a:rPr lang="en-US" sz="1200" dirty="0"/>
              <a:t>User-configured destination UDP port is used for STAMP test packets (or port 862)</a:t>
            </a:r>
          </a:p>
          <a:p>
            <a:r>
              <a:rPr lang="en-US" sz="1200" dirty="0"/>
              <a:t>IPv4 TTL /IPv6 Hop-limit is set to 1</a:t>
            </a:r>
          </a:p>
          <a:p>
            <a:r>
              <a:rPr lang="en-US" sz="1200" dirty="0"/>
              <a:t>Applicable to physical, virtual, LAG, LAG member links</a:t>
            </a:r>
          </a:p>
        </p:txBody>
      </p:sp>
      <p:sp>
        <p:nvSpPr>
          <p:cNvPr id="5" name="Rectangle 4"/>
          <p:cNvSpPr/>
          <p:nvPr/>
        </p:nvSpPr>
        <p:spPr>
          <a:xfrm>
            <a:off x="1752600" y="1940731"/>
            <a:ext cx="5224463" cy="270843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| IP Header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Source IP Address = Session-Sender IPv4 or IPv6 Address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Destination IP Address = Session-Reflector IPv4 or IPv6 </a:t>
            </a:r>
            <a:r>
              <a:rPr lang="en-US" sz="1000" dirty="0" err="1">
                <a:latin typeface="Courier" pitchFamily="2" charset="0"/>
                <a:ea typeface="Courier" charset="0"/>
                <a:cs typeface="Courier" charset="0"/>
              </a:rPr>
              <a:t>Addr</a:t>
            </a: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Protocol = UDP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| UDP Header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Source Port = As chosen by Session-Sender      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Destination Port = User-configured Port | 862  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| Payload = </a:t>
            </a:r>
            <a:r>
              <a:rPr lang="en-CA" sz="1000" dirty="0">
                <a:latin typeface="Courier" pitchFamily="2" charset="0"/>
              </a:rPr>
              <a:t>Test Packet specified in Section 4.2 of RFC 8762</a:t>
            </a:r>
            <a:r>
              <a:rPr lang="en-US" sz="1000" dirty="0">
                <a:latin typeface="Courier" pitchFamily="2" charset="0"/>
              </a:rPr>
              <a:t>    </a:t>
            </a: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|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endParaRPr lang="en-US" sz="1000" dirty="0">
              <a:latin typeface="Courier" pitchFamily="2" charset="0"/>
              <a:ea typeface="Courier" charset="0"/>
              <a:cs typeface="Courier" charset="0"/>
            </a:endParaRPr>
          </a:p>
          <a:p>
            <a:pPr>
              <a:spcAft>
                <a:spcPts val="0"/>
              </a:spcAft>
            </a:pPr>
            <a:r>
              <a:rPr lang="en-CA" sz="1000" dirty="0">
                <a:latin typeface="Courier" pitchFamily="2" charset="0"/>
                <a:ea typeface="Courier" charset="0"/>
                <a:cs typeface="Courier" charset="0"/>
              </a:rPr>
              <a:t>          Figure 1: Session-Sender Test Packet for links</a:t>
            </a:r>
            <a:endParaRPr lang="en-US" sz="1000" dirty="0">
              <a:latin typeface="Courier" pitchFamily="2" charset="0"/>
              <a:ea typeface="Courier" charset="0"/>
              <a:cs typeface="Courier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819309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17739"/>
            <a:ext cx="4478154" cy="845539"/>
          </a:xfrm>
        </p:spPr>
        <p:txBody>
          <a:bodyPr/>
          <a:lstStyle/>
          <a:p>
            <a:pPr algn="l"/>
            <a:r>
              <a:rPr lang="en-US" sz="2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STAMP Session-Sender Test Packet for SR-MPLS and SRv6 Policy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96631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4"/>
          <p:cNvSpPr/>
          <p:nvPr/>
        </p:nvSpPr>
        <p:spPr>
          <a:xfrm>
            <a:off x="4876800" y="51490"/>
            <a:ext cx="3962400" cy="18235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0 1 2 3 4 5 6 7 8 9 0 1 2 3 4 5 6 7 8 9 0 1 2 3 4 5 6 7 8 9 0 1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             Segment(1)               | TC  |S|      TTL      |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             Segment(n)               | TC  |S|      TTL      |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 Test Packet including IP/UDP Header from Figure 1            |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 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Figure 2: Example Session-Sender test packet for SR-MPLS Policy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304800" y="1071168"/>
            <a:ext cx="4478154" cy="3879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sz="1200" dirty="0"/>
              <a:t>For end-to-end SR Policy, the STAMP Session-Sender test packets are  transmitted on the SR Policy with:</a:t>
            </a:r>
          </a:p>
          <a:p>
            <a:pPr lvl="1">
              <a:buFont typeface="+mj-lt"/>
              <a:buAutoNum type="arabicPeriod"/>
            </a:pPr>
            <a:r>
              <a:rPr lang="en-US" sz="1200" dirty="0"/>
              <a:t>MPLS label stack of SR-MPLS Policy</a:t>
            </a:r>
          </a:p>
          <a:p>
            <a:pPr lvl="1">
              <a:buFont typeface="+mj-lt"/>
              <a:buAutoNum type="arabicPeriod"/>
            </a:pPr>
            <a:r>
              <a:rPr lang="en-US" sz="1200" dirty="0"/>
              <a:t>SRv6 SRH [</a:t>
            </a:r>
            <a:r>
              <a:rPr lang="en-CA" sz="1200" dirty="0"/>
              <a:t>RFC 8754</a:t>
            </a:r>
            <a:r>
              <a:rPr lang="en-US" sz="1200" dirty="0"/>
              <a:t>] with Segment List of SRv6 Policy</a:t>
            </a:r>
          </a:p>
          <a:p>
            <a:pPr lvl="2"/>
            <a:r>
              <a:rPr lang="en-US" sz="1200" dirty="0"/>
              <a:t>Using upper-layer processing defined in SRv6 network programming</a:t>
            </a:r>
          </a:p>
          <a:p>
            <a:r>
              <a:rPr lang="en-US" sz="1200" dirty="0"/>
              <a:t>User-configured destination UDP port is used for STAMP test packets (or port 862)</a:t>
            </a:r>
          </a:p>
          <a:p>
            <a:r>
              <a:rPr lang="en-US" sz="1200" dirty="0"/>
              <a:t>IPv4 TTL/IPv6 Hop-limit is set to 255</a:t>
            </a:r>
          </a:p>
          <a:p>
            <a:r>
              <a:rPr lang="en-US" sz="1200" dirty="0"/>
              <a:t>Color-Only Destination Steering:</a:t>
            </a:r>
          </a:p>
          <a:p>
            <a:pPr lvl="1"/>
            <a:r>
              <a:rPr lang="en-US" sz="1200" dirty="0"/>
              <a:t>IPv4 </a:t>
            </a:r>
          </a:p>
          <a:p>
            <a:pPr lvl="2"/>
            <a:r>
              <a:rPr lang="en-US" sz="1200" dirty="0"/>
              <a:t>Destination Address in 127/8 range</a:t>
            </a:r>
          </a:p>
          <a:p>
            <a:pPr lvl="2"/>
            <a:r>
              <a:rPr lang="en-US" sz="1200" dirty="0"/>
              <a:t>TTL is set to 1</a:t>
            </a:r>
          </a:p>
          <a:p>
            <a:pPr lvl="1"/>
            <a:r>
              <a:rPr lang="en-US" sz="1200" dirty="0"/>
              <a:t>IPv6 </a:t>
            </a:r>
          </a:p>
          <a:p>
            <a:pPr lvl="2"/>
            <a:r>
              <a:rPr lang="en-US" sz="1200" dirty="0"/>
              <a:t>Destination Address set to </a:t>
            </a:r>
            <a:r>
              <a:rPr lang="en-CA" sz="1200" dirty="0"/>
              <a:t>::1/128</a:t>
            </a:r>
          </a:p>
          <a:p>
            <a:pPr lvl="2"/>
            <a:r>
              <a:rPr lang="en-CA" sz="1200" dirty="0"/>
              <a:t>Hop Limit is set to 1</a:t>
            </a:r>
            <a:endParaRPr lang="en-US" sz="1200" dirty="0"/>
          </a:p>
          <a:p>
            <a:pPr>
              <a:buFont typeface="+mj-lt"/>
              <a:buAutoNum type="arabicPeriod"/>
            </a:pPr>
            <a:endParaRPr lang="en-US" sz="1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856D9B7-FCE9-1B49-8307-31CEB3BC42F4}"/>
              </a:ext>
            </a:extLst>
          </p:cNvPr>
          <p:cNvSpPr/>
          <p:nvPr/>
        </p:nvSpPr>
        <p:spPr>
          <a:xfrm>
            <a:off x="4876800" y="1951063"/>
            <a:ext cx="3962400" cy="32085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| IP Header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Source IP Address = Session-Sender IPv6 Address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Destination IP Address = Destination IPv6 Address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SRH as specified in RFC 8754                                  |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&lt;Segment List&gt;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| IP Header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Source IP Address = Session-Sender IPv6 Address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Destination IP Address = Session-Reflector IPv6 Address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| UDP Header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Source Port = As chosen by Session-Sender    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Destination Port = User-configured Port | 862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| Payload = </a:t>
            </a:r>
            <a:r>
              <a:rPr lang="en-CA" sz="750" dirty="0">
                <a:latin typeface="Courier" pitchFamily="2" charset="0"/>
              </a:rPr>
              <a:t>Test Packet specified in Section 4.2 of RFC 8762</a:t>
            </a:r>
            <a:r>
              <a:rPr lang="en-US" sz="750" dirty="0">
                <a:latin typeface="Courier" pitchFamily="2" charset="0"/>
              </a:rPr>
              <a:t>    </a:t>
            </a: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|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 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Figure 3: Example Session-Sender test packet for SRv6 Policy</a:t>
            </a:r>
          </a:p>
        </p:txBody>
      </p:sp>
    </p:spTree>
    <p:extLst>
      <p:ext uri="{BB962C8B-B14F-4D97-AF65-F5344CB8AC3E}">
        <p14:creationId xmlns:p14="http://schemas.microsoft.com/office/powerpoint/2010/main" val="20914969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" y="102393"/>
            <a:ext cx="8915400" cy="845539"/>
          </a:xfrm>
        </p:spPr>
        <p:txBody>
          <a:bodyPr/>
          <a:lstStyle/>
          <a:p>
            <a:r>
              <a:rPr lang="en-US" sz="28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STAMP Session-Sender Test Packet for P2MP SR-MPLS Policy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96631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4"/>
          <p:cNvSpPr/>
          <p:nvPr/>
        </p:nvSpPr>
        <p:spPr>
          <a:xfrm>
            <a:off x="3733801" y="2600597"/>
            <a:ext cx="4724400" cy="18928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0 1 2 3 4 5 6 7 8 9 0 1 2 3 4 5 6 7 8 9 0 1 2 3 4 5 6 7 8 9 0 1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|              Tree-SID                 | TC  |S|      TTL      |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|  Test Packet including IP/UDP Header from Figure 1            |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 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 Figure 4: Example Session-Sender test packet for SR-MPLS Policy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304800" y="950726"/>
            <a:ext cx="4429897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spcBef>
                <a:spcPts val="600"/>
              </a:spcBef>
              <a:buNone/>
            </a:pPr>
            <a:r>
              <a:rPr lang="en-US" sz="1600" dirty="0"/>
              <a:t>For end-to-end P2MP SR-MPLS Policy, an example STAMP Session-Sender test packet is sent with:</a:t>
            </a:r>
          </a:p>
          <a:p>
            <a:pPr lvl="1">
              <a:spcBef>
                <a:spcPts val="600"/>
              </a:spcBef>
            </a:pPr>
            <a:r>
              <a:rPr lang="en-US" sz="1600" dirty="0"/>
              <a:t>Tree-SID of the SR-MPLS Policy</a:t>
            </a:r>
          </a:p>
          <a:p>
            <a:pPr lvl="1">
              <a:spcBef>
                <a:spcPts val="600"/>
              </a:spcBef>
            </a:pPr>
            <a:r>
              <a:rPr lang="en-US" sz="1600" dirty="0"/>
              <a:t>IPv4 destination address selected from 127/8 range</a:t>
            </a:r>
          </a:p>
          <a:p>
            <a:pPr lvl="1">
              <a:spcBef>
                <a:spcPts val="600"/>
              </a:spcBef>
            </a:pPr>
            <a:r>
              <a:rPr lang="en-US" sz="1600" dirty="0"/>
              <a:t>IPv4 TTL is set to 1</a:t>
            </a:r>
          </a:p>
          <a:p>
            <a:pPr marL="0" indent="0">
              <a:spcBef>
                <a:spcPts val="600"/>
              </a:spcBef>
              <a:buNone/>
            </a:pPr>
            <a:endParaRPr lang="en-US" sz="1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862350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 STAMP Session-Reflector Test Packet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857250"/>
            <a:ext cx="8686800" cy="607159"/>
          </a:xfrm>
        </p:spPr>
        <p:txBody>
          <a:bodyPr/>
          <a:lstStyle/>
          <a:p>
            <a:r>
              <a:rPr lang="en-US" sz="1600" dirty="0"/>
              <a:t>The STAMP reply test packet is sent using the IP/UDP information from the received test packet. </a:t>
            </a:r>
          </a:p>
          <a:p>
            <a:pPr marL="0" indent="0">
              <a:buNone/>
            </a:pPr>
            <a:endParaRPr lang="en-US" sz="1600" dirty="0">
              <a:solidFill>
                <a:srgbClr val="0070C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4"/>
          <p:cNvSpPr/>
          <p:nvPr/>
        </p:nvSpPr>
        <p:spPr>
          <a:xfrm>
            <a:off x="1828800" y="1454068"/>
            <a:ext cx="5257800" cy="28623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| IP Header                                                     |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Source IP Address = Session-Reflector IPv4 or IPv6 Address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Destination IP Address =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           Source IP Address from Received Test Packet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Protocol = UDP          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                        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| UDP Header                                                    |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Source Port = As chosen by Session-Reflector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Destination Port = Source Port from Received Test Packet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                        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+---------------------------------------------------------------+</a:t>
            </a:r>
          </a:p>
          <a:p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| Payload = </a:t>
            </a:r>
            <a:r>
              <a:rPr lang="en-CA" sz="1000" dirty="0">
                <a:latin typeface="Courier" pitchFamily="2" charset="0"/>
              </a:rPr>
              <a:t>Test Packet specified in Section 4.3 of RFC 8762</a:t>
            </a:r>
            <a:r>
              <a:rPr lang="en-US" sz="1000" dirty="0">
                <a:latin typeface="Courier" pitchFamily="2" charset="0"/>
              </a:rPr>
              <a:t>    </a:t>
            </a: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|</a:t>
            </a:r>
            <a:endParaRPr lang="en-CA" sz="1000" dirty="0">
              <a:latin typeface="Courier" pitchFamily="2" charset="0"/>
              <a:cs typeface="Courier New" panose="02070309020205020404" pitchFamily="49" charset="0"/>
            </a:endParaRP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                        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 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        Figure 5: STAMP Session-Reflector Test Packet</a:t>
            </a:r>
            <a:endParaRPr lang="en-US" sz="10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94318788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Custom 1">
      <a:majorFont>
        <a:latin typeface="Candara"/>
        <a:ea typeface="华文细黑"/>
        <a:cs typeface="SimSun"/>
      </a:majorFont>
      <a:minorFont>
        <a:latin typeface="Candara"/>
        <a:ea typeface="华文细黑"/>
        <a:cs typeface="SimSu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7596</TotalTime>
  <Words>1412</Words>
  <Application>Microsoft Macintosh PowerPoint</Application>
  <PresentationFormat>On-screen Show (16:9)</PresentationFormat>
  <Paragraphs>244</Paragraphs>
  <Slides>14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Courier</vt:lpstr>
      <vt:lpstr>Wingdings</vt:lpstr>
      <vt:lpstr>Default Design</vt:lpstr>
      <vt:lpstr>Performance Measurement Using Simple TWAMP for Segment Routing Networks</vt:lpstr>
      <vt:lpstr>Agenda</vt:lpstr>
      <vt:lpstr>Requirements, Goals and Scope</vt:lpstr>
      <vt:lpstr>Updates Since Version-02</vt:lpstr>
      <vt:lpstr>Example STAMP Reference Model</vt:lpstr>
      <vt:lpstr>Session-Sender Test Packet for Links</vt:lpstr>
      <vt:lpstr>STAMP Session-Sender Test Packet for SR-MPLS and SRv6 Policy</vt:lpstr>
      <vt:lpstr>STAMP Session-Sender Test Packet for P2MP SR-MPLS Policy</vt:lpstr>
      <vt:lpstr>  STAMP Session-Reflector Test Packet</vt:lpstr>
      <vt:lpstr>Performance Measurement Modes</vt:lpstr>
      <vt:lpstr>ECMP Support for SR Path</vt:lpstr>
      <vt:lpstr>Example PM Metrics</vt:lpstr>
      <vt:lpstr>Next Steps</vt:lpstr>
      <vt:lpstr>PowerPoint Presentation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PCEP-P2MP-MIB</dc:title>
  <dc:creator>d70584</dc:creator>
  <cp:lastModifiedBy>Rakesh Gandhi (rgandhi)</cp:lastModifiedBy>
  <cp:revision>1860</cp:revision>
  <dcterms:created xsi:type="dcterms:W3CDTF">2010-06-30T04:12:48Z</dcterms:created>
  <dcterms:modified xsi:type="dcterms:W3CDTF">2021-02-10T15:45:07Z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(6)D1ir8ERAy/CUg8oCLR9WSYrjo0k0KJYWIoD5xpyUin4mBtr0PPIodXNOtN4e1IZ94uMDDoAyrst3lPeddOdcwf7/7+PA6voBRYe1LYP4ZSZYFlnCxeMRo6n/UgoXCix8zii4J3kxUYVqL71ElOnJJvxINiopqspF+vhieK+/NtZqktPVdiw4uURrLBwHPr5wNfe/8O1259kvg0/17Du4Jo1NGvUiSrRwHllGfrdvguJP+CUq</vt:lpwstr>
  </property>
  <property fmtid="{D5CDD505-2E9C-101B-9397-08002B2CF9AE}" pid="3" name="_ms_pID_7253431">
    <vt:lpwstr>AktPVG+7fLSB4PzSs1rFnw9vwZczSdh5fZbEZ5YOdez/K4MmkI4AllXbK78Ao9ael4ZS9NNuCms3Y2GOojt60qLCBByhgA67xZdBCUNfCdy/c4/SAXWxturyDDm4XDQBo+EycexDPJZFokxQt4dTscgS9WT+xi9Btn1heIMCyFpLmoww28oZ5KQ9xluQlF/ipXMROb1MykTAQzFEEY+jojgJI5jcWsUBGlI48s3G6sipq9qa</vt:lpwstr>
  </property>
  <property fmtid="{D5CDD505-2E9C-101B-9397-08002B2CF9AE}" pid="4" name="_ms_pID_7253432">
    <vt:lpwstr>J8RTcmZFXiCMD1IF+uQ3mijX6a2z4YXzSgBf/4Tx+/eZAsI9JbakPO8+m/W7u9j4ECHK5i3sc57BLcwa5LOk3ItNcKo6uRcFIpiP5cgLDnrofhgD4LqPpV8PgqZejgHHJ5SGbP8ZJ/GRhrTE5MN4HPGyz3HlebHR5h1sRaBDluEXaLCOSLuG3nceTEdj9xEuBmXv4ub0JbUjldgEvPW7lD2VJnTFsf14JtJJJnXFsben91lM</vt:lpwstr>
  </property>
  <property fmtid="{D5CDD505-2E9C-101B-9397-08002B2CF9AE}" pid="5" name="_ms_pID_7253433">
    <vt:lpwstr>XaWNQIU180QbE+iYOLn5OB2nrCK5sP5Xv1Ngiv7Z6JV+DzA1i89cj928HHNgpuGTi7JMxW7mLncTUPAehJH4GJf6jCy/GQJbmde9l+ynMPQW83pSXMarFUCxspCQ6VBvtLpmsB1GfFvqchHven0zfhlO5Zf3G7WU1F2nWR93ZTwoq6UnRkPVYhIgTgn2r1ZW37zrYXM8Knnuuq+SzLacvInWIakJl5s9jFe5aQ9+h2pLDqyM</vt:lpwstr>
  </property>
  <property fmtid="{D5CDD505-2E9C-101B-9397-08002B2CF9AE}" pid="6" name="_ms_pID_7253434">
    <vt:lpwstr>4pIzCo38+f/fZsxlEVXtj3C54zTCW7w2KIFFi7RZaXrvtlEoqsGtqAOOfwHLO3D9UVG+k7r5WXJG6EOZ3LpG36CoU8xrNuldTuti818dXyp2EXbovZD8NDCuHHifgc8L1NklKzy+T932flMVt+xGEQHUgphJAyu/rJQNLzqi7JqueWY72NdQPhie/zgACxfp+/MGArCTqDhR28lj+eSgifb4SUpFth1hJq+grMfJEUcjia1G</vt:lpwstr>
  </property>
  <property fmtid="{D5CDD505-2E9C-101B-9397-08002B2CF9AE}" pid="7" name="_ms_pID_7253435">
    <vt:lpwstr>pIODpVBBmIVNTgLnmhNt+4TnyQOPqWMk0OJubrw+Gb2VzduHaSQBopCqrY/4dGGT2eEQuRt7GTmNqV2nG6dcwW71kUud9uwsls1vVA==</vt:lpwstr>
  </property>
  <property fmtid="{D5CDD505-2E9C-101B-9397-08002B2CF9AE}" pid="8" name="sflag">
    <vt:lpwstr>1437027015</vt:lpwstr>
  </property>
</Properties>
</file>