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99" r:id="rId3"/>
    <p:sldId id="315" r:id="rId4"/>
    <p:sldId id="326" r:id="rId5"/>
    <p:sldId id="1657" r:id="rId6"/>
    <p:sldId id="1659" r:id="rId7"/>
    <p:sldId id="318" r:id="rId8"/>
    <p:sldId id="303" r:id="rId9"/>
    <p:sldId id="1655" r:id="rId10"/>
    <p:sldId id="1652" r:id="rId11"/>
    <p:sldId id="322" r:id="rId12"/>
    <p:sldId id="1658" r:id="rId13"/>
    <p:sldId id="1654" r:id="rId1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2"/>
    <p:restoredTop sz="93083" autoAdjust="0"/>
  </p:normalViewPr>
  <p:slideViewPr>
    <p:cSldViewPr>
      <p:cViewPr varScale="1">
        <p:scale>
          <a:sx n="171" d="100"/>
          <a:sy n="171" d="100"/>
        </p:scale>
        <p:origin x="95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3/9/20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5116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93952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ses.Nagarajah@team.telstra.com" TargetMode="External"/><Relationship Id="rId5" Type="http://schemas.openxmlformats.org/officeDocument/2006/relationships/hyperlink" Target="mailto:Navin.Vaghamshi@ril.com"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Enhanced Performance and Liveness Monitoring in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draft-gandhi-spring-sr-enhanced-plm-00</a:t>
            </a:r>
          </a:p>
        </p:txBody>
      </p:sp>
      <p:sp>
        <p:nvSpPr>
          <p:cNvPr id="2052" name="Rectangle 4"/>
          <p:cNvSpPr>
            <a:spLocks noChangeArrowheads="1"/>
          </p:cNvSpPr>
          <p:nvPr/>
        </p:nvSpPr>
        <p:spPr bwMode="auto">
          <a:xfrm>
            <a:off x="1600200" y="2730977"/>
            <a:ext cx="6248400" cy="1212374"/>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err="1">
                <a:latin typeface="Calibri" panose="020F0502020204030204" pitchFamily="34" charset="0"/>
                <a:ea typeface="Calibri" charset="0"/>
                <a:cs typeface="Calibri" panose="020F0502020204030204" pitchFamily="34" charset="0"/>
              </a:rPr>
              <a:t>Navin</a:t>
            </a:r>
            <a:r>
              <a:rPr lang="en-US" i="1" dirty="0">
                <a:latin typeface="Calibri" panose="020F0502020204030204" pitchFamily="34" charset="0"/>
                <a:ea typeface="Calibri" charset="0"/>
                <a:cs typeface="Calibri" panose="020F0502020204030204" pitchFamily="34" charset="0"/>
              </a:rPr>
              <a:t> </a:t>
            </a:r>
            <a:r>
              <a:rPr lang="en-US" i="1" dirty="0" err="1">
                <a:latin typeface="Calibri" panose="020F0502020204030204" pitchFamily="34" charset="0"/>
                <a:ea typeface="Calibri" charset="0"/>
                <a:cs typeface="Calibri" panose="020F0502020204030204" pitchFamily="34" charset="0"/>
              </a:rPr>
              <a:t>Vaghamshi</a:t>
            </a:r>
            <a:r>
              <a:rPr lang="en-US" i="1" dirty="0">
                <a:latin typeface="Calibri" panose="020F0502020204030204" pitchFamily="34" charset="0"/>
                <a:ea typeface="Calibri" charset="0"/>
                <a:cs typeface="Calibri" panose="020F0502020204030204" pitchFamily="34" charset="0"/>
              </a:rPr>
              <a:t> - Reliance (</a:t>
            </a:r>
            <a:r>
              <a:rPr lang="en-US" i="1" dirty="0">
                <a:latin typeface="Calibri" panose="020F0502020204030204" pitchFamily="34" charset="0"/>
                <a:ea typeface="Calibri" charset="0"/>
                <a:cs typeface="Calibri" panose="020F0502020204030204" pitchFamily="34" charset="0"/>
                <a:hlinkClick r:id="rId5"/>
              </a:rPr>
              <a:t>Navin.Vaghamshi@ril.com</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Moses </a:t>
            </a:r>
            <a:r>
              <a:rPr lang="en-CA" i="1" dirty="0" err="1">
                <a:latin typeface="Calibri" panose="020F0502020204030204" pitchFamily="34" charset="0"/>
                <a:cs typeface="Calibri" panose="020F0502020204030204" pitchFamily="34" charset="0"/>
              </a:rPr>
              <a:t>Nagarajah</a:t>
            </a:r>
            <a:r>
              <a:rPr lang="en-CA" i="1" dirty="0">
                <a:latin typeface="Calibri" panose="020F0502020204030204" pitchFamily="34" charset="0"/>
                <a:cs typeface="Calibri" panose="020F0502020204030204" pitchFamily="34" charset="0"/>
              </a:rPr>
              <a:t> - Telstra (</a:t>
            </a:r>
            <a:r>
              <a:rPr lang="en-CA" i="1" dirty="0">
                <a:latin typeface="Calibri" panose="020F0502020204030204" pitchFamily="34" charset="0"/>
                <a:cs typeface="Calibri" panose="020F0502020204030204" pitchFamily="34" charset="0"/>
                <a:hlinkClick r:id="rId6"/>
              </a:rPr>
              <a:t>Moses.Nagarajah@team.telstra.com</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843776"/>
            <a:ext cx="7010400" cy="3600986"/>
          </a:xfrm>
          <a:prstGeom prst="rect">
            <a:avLst/>
          </a:prstGeom>
          <a:solidFill>
            <a:schemeClr val="accent6">
              <a:lumMod val="20000"/>
              <a:lumOff val="80000"/>
            </a:schemeClr>
          </a:solidFill>
        </p:spPr>
        <p:txBody>
          <a:bodyPr wrap="square">
            <a:spAutoFit/>
          </a:bodyPr>
          <a:lstStyle/>
          <a:p>
            <a:r>
              <a:rPr lang="en-CA" sz="1200" b="1" dirty="0">
                <a:latin typeface="Courier" pitchFamily="2" charset="0"/>
              </a:rPr>
              <a:t>                             +------------+</a:t>
            </a:r>
          </a:p>
          <a:p>
            <a:r>
              <a:rPr lang="en-CA" sz="1200" b="1" dirty="0">
                <a:latin typeface="Courier" pitchFamily="2" charset="0"/>
              </a:rPr>
              <a:t>                             | Controller |</a:t>
            </a:r>
          </a:p>
          <a:p>
            <a:r>
              <a:rPr lang="en-CA" sz="1200" b="1" dirty="0">
                <a:latin typeface="Courier" pitchFamily="2" charset="0"/>
              </a:rPr>
              <a:t>                             +------------+</a:t>
            </a:r>
          </a:p>
          <a:p>
            <a:r>
              <a:rPr lang="en-CA" sz="1200" b="1" dirty="0">
                <a:latin typeface="Courier" pitchFamily="2" charset="0"/>
              </a:rPr>
              <a:t>   Destination UDP Port           /  \         Destination UDP port</a:t>
            </a:r>
          </a:p>
          <a:p>
            <a:r>
              <a:rPr lang="en-CA" sz="1200" b="1" dirty="0">
                <a:latin typeface="Courier" pitchFamily="2" charset="0"/>
              </a:rPr>
              <a:t>   Measurement Protocol          /    \        Measurement Protocol</a:t>
            </a:r>
          </a:p>
          <a:p>
            <a:r>
              <a:rPr lang="en-CA" sz="1200" b="1" dirty="0">
                <a:latin typeface="Courier" pitchFamily="2" charset="0"/>
              </a:rPr>
              <a:t>   Measurement Type             /      \       Measurement Type</a:t>
            </a:r>
          </a:p>
          <a:p>
            <a:r>
              <a:rPr lang="en-CA" sz="1200" b="1" dirty="0">
                <a:latin typeface="Courier" pitchFamily="2" charset="0"/>
              </a:rPr>
              <a:t>     Delay/Loss                /        \        Delay/Loss</a:t>
            </a:r>
          </a:p>
          <a:p>
            <a:r>
              <a:rPr lang="en-CA" sz="1200" b="1" dirty="0">
                <a:latin typeface="Courier" pitchFamily="2" charset="0"/>
              </a:rPr>
              <a:t>   Authentication Mode &amp; Key  /          \     Authentication Mode &amp; Key</a:t>
            </a:r>
          </a:p>
          <a:p>
            <a:r>
              <a:rPr lang="en-CA" sz="1200" b="1" dirty="0">
                <a:latin typeface="Courier" pitchFamily="2" charset="0"/>
              </a:rPr>
              <a:t>   Timestamp Format          /            \    Loss Measurement Mode</a:t>
            </a:r>
          </a:p>
          <a:p>
            <a:r>
              <a:rPr lang="en-CA" sz="1200" b="1" dirty="0">
                <a:latin typeface="Courier" pitchFamily="2" charset="0"/>
              </a:rPr>
              <a:t>   Delay Measurement Mode   /              \ </a:t>
            </a:r>
          </a:p>
          <a:p>
            <a:r>
              <a:rPr lang="en-CA" sz="1200" b="1" dirty="0">
                <a:latin typeface="Courier" pitchFamily="2" charset="0"/>
              </a:rPr>
              <a:t>   Padding/Packet Size     /                \ </a:t>
            </a:r>
          </a:p>
          <a:p>
            <a:r>
              <a:rPr lang="en-CA" sz="1200" b="1" dirty="0">
                <a:latin typeface="Courier" pitchFamily="2" charset="0"/>
              </a:rPr>
              <a:t>   Loss Measurement Mode  /                  \</a:t>
            </a:r>
          </a:p>
          <a:p>
            <a:r>
              <a:rPr lang="en-CA" sz="1200" b="1" dirty="0">
                <a:latin typeface="Courier" pitchFamily="2" charset="0"/>
              </a:rPr>
              <a:t>                         v                    v</a:t>
            </a:r>
          </a:p>
          <a:p>
            <a:r>
              <a:rPr lang="en-CA" sz="1200" b="1" dirty="0">
                <a:latin typeface="Courier" pitchFamily="2" charset="0"/>
              </a:rPr>
              <a:t>                     +-------+            +-------+</a:t>
            </a:r>
          </a:p>
          <a:p>
            <a:r>
              <a:rPr lang="en-CA" sz="1200" b="1" dirty="0">
                <a:latin typeface="Courier" pitchFamily="2" charset="0"/>
              </a:rPr>
              <a:t>                     |       |            |       |</a:t>
            </a:r>
          </a:p>
          <a:p>
            <a:r>
              <a:rPr lang="en-CA" sz="1200" b="1" dirty="0">
                <a:latin typeface="Courier" pitchFamily="2" charset="0"/>
              </a:rPr>
              <a:t>                     |   R1  |------------|   R5  |</a:t>
            </a:r>
          </a:p>
          <a:p>
            <a:r>
              <a:rPr lang="en-CA" sz="1200" b="1" dirty="0">
                <a:latin typeface="Courier" pitchFamily="2" charset="0"/>
              </a:rPr>
              <a:t>                     |       |            |       |</a:t>
            </a:r>
          </a:p>
          <a:p>
            <a:r>
              <a:rPr lang="en-CA" sz="1200" b="1" dirty="0">
                <a:latin typeface="Courier" pitchFamily="2" charset="0"/>
              </a:rPr>
              <a:t>                     +-------+            +-------+</a:t>
            </a:r>
          </a:p>
          <a:p>
            <a:r>
              <a:rPr lang="en-CA" sz="1200" b="1" dirty="0">
                <a:latin typeface="Courier" pitchFamily="2" charset="0"/>
              </a:rPr>
              <a:t>                      Sender              Reflector</a:t>
            </a:r>
          </a:p>
        </p:txBody>
      </p:sp>
    </p:spTree>
    <p:extLst>
      <p:ext uri="{BB962C8B-B14F-4D97-AF65-F5344CB8AC3E}">
        <p14:creationId xmlns:p14="http://schemas.microsoft.com/office/powerpoint/2010/main" val="18054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2211"/>
            <a:ext cx="3962400" cy="845539"/>
          </a:xfrm>
        </p:spPr>
        <p:txBody>
          <a:bodyPr/>
          <a:lstStyle/>
          <a:p>
            <a:pPr algn="l"/>
            <a:r>
              <a:rPr lang="en-US" sz="3400" dirty="0">
                <a:solidFill>
                  <a:srgbClr val="0070C0"/>
                </a:solidFill>
                <a:latin typeface="Calibri Light" panose="020F0302020204030204" pitchFamily="34" charset="0"/>
                <a:cs typeface="Calibri Light" panose="020F0302020204030204" pitchFamily="34" charset="0"/>
              </a:rPr>
              <a:t>Probe Query for SR-MPLS and SRv6 Policy</a:t>
            </a:r>
          </a:p>
        </p:txBody>
      </p:sp>
      <p:sp>
        <p:nvSpPr>
          <p:cNvPr id="4" name="Footer Placeholder 3"/>
          <p:cNvSpPr>
            <a:spLocks noGrp="1"/>
          </p:cNvSpPr>
          <p:nvPr>
            <p:ph type="ftr" sz="quarter" idx="11"/>
          </p:nvPr>
        </p:nvSpPr>
        <p:spPr>
          <a:xfrm>
            <a:off x="3124200" y="479663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4"/>
          <p:cNvSpPr/>
          <p:nvPr/>
        </p:nvSpPr>
        <p:spPr>
          <a:xfrm>
            <a:off x="4191000" y="243334"/>
            <a:ext cx="4724400" cy="4247317"/>
          </a:xfrm>
          <a:prstGeom prst="rect">
            <a:avLst/>
          </a:prstGeom>
          <a:solidFill>
            <a:schemeClr val="accent6">
              <a:lumMod val="20000"/>
              <a:lumOff val="80000"/>
            </a:schemeClr>
          </a:solidFill>
        </p:spPr>
        <p:txBody>
          <a:bodyPr wrap="square">
            <a:spAutoFit/>
          </a:bodyPr>
          <a:lstStyle/>
          <a:p>
            <a:r>
              <a:rPr lang="en-US" sz="900" b="1" dirty="0">
                <a:latin typeface="Courier" charset="0"/>
                <a:ea typeface="Courier" charset="0"/>
                <a:cs typeface="Courier" charset="0"/>
              </a:rPr>
              <a:t>0                   1                   2                   3</a:t>
            </a:r>
          </a:p>
          <a:p>
            <a:r>
              <a:rPr lang="en-US" sz="900" b="1" dirty="0">
                <a:latin typeface="Courier" charset="0"/>
                <a:ea typeface="Courier" charset="0"/>
                <a:cs typeface="Courier" charset="0"/>
              </a:rPr>
              <a:t>0 1 2 3 4 5 6 7 8 9 0 1 2 3 4 5 6 7 8 9 0 1 2 3 4 5 6 7 8 9 0 1</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Segment(1)               | TC  |S|      TTL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Segment(n)               | TC  |S|      TTL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Message for DM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         Figure: Probe Query Message for SR-MPLS Policy</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0                   1                   2                   3</a:t>
            </a:r>
          </a:p>
          <a:p>
            <a:r>
              <a:rPr lang="en-US" sz="900" b="1" dirty="0">
                <a:latin typeface="Courier" charset="0"/>
                <a:ea typeface="Courier" charset="0"/>
                <a:cs typeface="Courier" charset="0"/>
              </a:rPr>
              <a:t>0 1 2 3 4 5 6 7 8 9 0 1 2 3 4 5 6 7 8 9 0 1 2 3 4 5 6 7 8 9 0 1</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SRH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Message for DM                                   |</a:t>
            </a:r>
          </a:p>
          <a:p>
            <a:r>
              <a:rPr lang="en-US" sz="900" b="1" dirty="0">
                <a:latin typeface="Courier" charset="0"/>
                <a:ea typeface="Courier" charset="0"/>
                <a:cs typeface="Courier" charset="0"/>
              </a:rPr>
              <a:t>.              (Using IPv6 Addresses)                           .</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a:t>
            </a:r>
          </a:p>
          <a:p>
            <a:r>
              <a:rPr lang="en-US" sz="900" b="1" dirty="0">
                <a:latin typeface="Courier" charset="0"/>
                <a:ea typeface="Courier" charset="0"/>
                <a:cs typeface="Courier" charset="0"/>
              </a:rPr>
              <a:t> </a:t>
            </a:r>
          </a:p>
          <a:p>
            <a:r>
              <a:rPr lang="en-US" sz="900" b="1" dirty="0">
                <a:latin typeface="Courier" charset="0"/>
                <a:ea typeface="Courier" charset="0"/>
                <a:cs typeface="Courier" charset="0"/>
              </a:rPr>
              <a:t>          Figure: Probe Query Message for SRv6 Policy</a:t>
            </a:r>
          </a:p>
        </p:txBody>
      </p:sp>
      <p:sp>
        <p:nvSpPr>
          <p:cNvPr id="6" name="Content Placeholder 2"/>
          <p:cNvSpPr txBox="1">
            <a:spLocks/>
          </p:cNvSpPr>
          <p:nvPr/>
        </p:nvSpPr>
        <p:spPr bwMode="auto">
          <a:xfrm>
            <a:off x="228600" y="1352550"/>
            <a:ext cx="3848100" cy="2641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600" dirty="0"/>
              <a:t>For </a:t>
            </a:r>
            <a:r>
              <a:rPr lang="en-US" sz="1600" b="1" dirty="0"/>
              <a:t>end-to-end </a:t>
            </a:r>
            <a:r>
              <a:rPr lang="en-US" sz="1600" dirty="0"/>
              <a:t>performance delay/loss measurement of SR Policy, the probe query messages are sent on the SR Policy path with:</a:t>
            </a:r>
          </a:p>
          <a:p>
            <a:pPr>
              <a:buFont typeface="+mj-lt"/>
              <a:buAutoNum type="arabicPeriod"/>
            </a:pPr>
            <a:r>
              <a:rPr lang="en-US" sz="1600" dirty="0"/>
              <a:t>MPLS label stack for SR-MPLS Policies,</a:t>
            </a:r>
          </a:p>
          <a:p>
            <a:pPr>
              <a:buFont typeface="+mj-lt"/>
              <a:buAutoNum type="arabicPeriod"/>
            </a:pPr>
            <a:r>
              <a:rPr lang="en-US" sz="1600" dirty="0"/>
              <a:t>SRv6 SRH [</a:t>
            </a:r>
            <a:r>
              <a:rPr lang="en-CA" sz="1600" dirty="0"/>
              <a:t>draft-ietf-6man-segment-routing-header</a:t>
            </a:r>
            <a:r>
              <a:rPr lang="en-US" sz="1600" dirty="0"/>
              <a:t>] with SID list for SRv6 Policies.</a:t>
            </a:r>
            <a:endParaRPr lang="en-US" sz="1600" kern="0" dirty="0"/>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cxnSp>
        <p:nvCxnSpPr>
          <p:cNvPr id="8" name="Straight Connector 7">
            <a:extLst>
              <a:ext uri="{FF2B5EF4-FFF2-40B4-BE49-F238E27FC236}">
                <a16:creationId xmlns:a16="http://schemas.microsoft.com/office/drawing/2014/main" id="{7A63617F-26D6-E64C-98B9-346A9686E76B}"/>
              </a:ext>
            </a:extLst>
          </p:cNvPr>
          <p:cNvCxnSpPr/>
          <p:nvPr/>
        </p:nvCxnSpPr>
        <p:spPr>
          <a:xfrm>
            <a:off x="4191000" y="2571750"/>
            <a:ext cx="4724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25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Policy</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Policy can have ECMP between the ingress and transit nodes, between transit nodes and between transit and egress nodes.</a:t>
            </a:r>
          </a:p>
          <a:p>
            <a:pPr>
              <a:lnSpc>
                <a:spcPts val="2280"/>
              </a:lnSpc>
              <a:spcBef>
                <a:spcPts val="0"/>
              </a:spcBef>
            </a:pPr>
            <a:r>
              <a:rPr lang="en-US" sz="1800" dirty="0"/>
              <a:t>Sending PM probe queries that can take advantage of the hashing function in forwarding plane.</a:t>
            </a:r>
          </a:p>
          <a:p>
            <a:pPr>
              <a:lnSpc>
                <a:spcPts val="2280"/>
              </a:lnSpc>
              <a:spcBef>
                <a:spcPts val="0"/>
              </a:spcBef>
            </a:pPr>
            <a:r>
              <a:rPr lang="en-US" sz="1800" dirty="0"/>
              <a:t>Existing forwarding mechanisms are applicable to PM probe messages:</a:t>
            </a:r>
          </a:p>
          <a:p>
            <a:pPr lvl="1">
              <a:lnSpc>
                <a:spcPts val="2280"/>
              </a:lnSpc>
              <a:spcBef>
                <a:spcPts val="0"/>
              </a:spcBef>
            </a:pPr>
            <a:r>
              <a:rPr lang="en-US" sz="1800" dirty="0"/>
              <a:t>For IPv4 and IPv6</a:t>
            </a:r>
          </a:p>
          <a:p>
            <a:pPr lvl="2">
              <a:lnSpc>
                <a:spcPts val="2280"/>
              </a:lnSpc>
              <a:spcBef>
                <a:spcPts val="0"/>
              </a:spcBef>
            </a:pPr>
            <a:r>
              <a:rPr lang="en-US" sz="1800" dirty="0"/>
              <a:t>Destination addresses in IP header (e.g. 127/8 for IPv4 and FFFF:7F00/104 for IPv6)</a:t>
            </a:r>
          </a:p>
          <a:p>
            <a:pPr lvl="2">
              <a:lnSpc>
                <a:spcPts val="2280"/>
              </a:lnSpc>
              <a:spcBef>
                <a:spcPts val="0"/>
              </a:spcBef>
            </a:pPr>
            <a:r>
              <a:rPr lang="en-US" sz="1800" dirty="0"/>
              <a:t>Flow label in IPv6 header</a:t>
            </a:r>
          </a:p>
        </p:txBody>
      </p:sp>
      <p:sp>
        <p:nvSpPr>
          <p:cNvPr id="4" name="Footer Placeholder 3"/>
          <p:cNvSpPr>
            <a:spLocks noGrp="1"/>
          </p:cNvSpPr>
          <p:nvPr>
            <p:ph type="ftr" sz="quarter" idx="11"/>
          </p:nvPr>
        </p:nvSpPr>
        <p:spPr>
          <a:xfrm>
            <a:off x="3124200" y="4781550"/>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63751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600" y="1009650"/>
            <a:ext cx="8113059"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857250"/>
            <a:ext cx="7772400" cy="3581400"/>
          </a:xfrm>
        </p:spPr>
        <p:txBody>
          <a:bodyPr/>
          <a:lstStyle/>
          <a:p>
            <a:pPr marL="0" indent="0">
              <a:buNone/>
            </a:pPr>
            <a:r>
              <a:rPr lang="en-US" sz="1600" dirty="0"/>
              <a:t>Requirements:</a:t>
            </a:r>
          </a:p>
          <a:p>
            <a:pPr lvl="1">
              <a:buFont typeface="Wingdings" charset="2"/>
              <a:buChar char="§"/>
            </a:pPr>
            <a:r>
              <a:rPr lang="en-US" sz="1600" dirty="0"/>
              <a:t>Performance Delay and Loss Monitoring &amp; Liveness Monitoring</a:t>
            </a:r>
          </a:p>
          <a:p>
            <a:pPr lvl="2">
              <a:buFont typeface="Wingdings" pitchFamily="2" charset="2"/>
              <a:buChar char="ü"/>
            </a:pPr>
            <a:r>
              <a:rPr lang="en-US" sz="1600" dirty="0"/>
              <a:t>End-to-end P2P/P2MP SR Policies</a:t>
            </a:r>
          </a:p>
          <a:p>
            <a:pPr lvl="2">
              <a:buFont typeface="Wingdings" charset="2"/>
              <a:buChar char="ü"/>
            </a:pPr>
            <a:r>
              <a:rPr lang="en-US" sz="1600" dirty="0"/>
              <a:t>Applicable to SR-MPLS/SRv6 data planes</a:t>
            </a:r>
          </a:p>
          <a:p>
            <a:pPr marL="0" lvl="1" indent="0">
              <a:buNone/>
            </a:pPr>
            <a:r>
              <a:rPr lang="en-US" sz="1600" dirty="0"/>
              <a:t>Scope:</a:t>
            </a:r>
          </a:p>
          <a:p>
            <a:pPr lvl="1">
              <a:buFont typeface="Wingdings" charset="2"/>
              <a:buChar char="§"/>
            </a:pPr>
            <a:r>
              <a:rPr lang="en-US" sz="1600" dirty="0"/>
              <a:t>RFC 5357 (TWAMP) defined probe messages - TWAMP Light</a:t>
            </a:r>
          </a:p>
          <a:p>
            <a:pPr lvl="1">
              <a:buFont typeface="Wingdings" charset="2"/>
              <a:buChar char="§"/>
            </a:pPr>
            <a:r>
              <a:rPr lang="en-US" sz="1600" dirty="0"/>
              <a:t>STAMP [</a:t>
            </a:r>
            <a:r>
              <a:rPr lang="en-CA" sz="1600" dirty="0"/>
              <a:t>draft-</a:t>
            </a:r>
            <a:r>
              <a:rPr lang="en-CA" sz="1600" dirty="0" err="1"/>
              <a:t>ietf</a:t>
            </a:r>
            <a:r>
              <a:rPr lang="en-CA" sz="1600" dirty="0"/>
              <a:t>-</a:t>
            </a:r>
            <a:r>
              <a:rPr lang="en-CA" sz="1600" dirty="0" err="1"/>
              <a:t>ippm</a:t>
            </a:r>
            <a:r>
              <a:rPr lang="en-CA" sz="1600" dirty="0"/>
              <a:t>-stamp</a:t>
            </a:r>
            <a:r>
              <a:rPr lang="en-US" sz="1600" dirty="0"/>
              <a:t>] defined probe messages</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Liveness Monitoring Using PM</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533400" y="2794880"/>
            <a:ext cx="8319052" cy="1941044"/>
          </a:xfrm>
        </p:spPr>
        <p:txBody>
          <a:bodyPr/>
          <a:lstStyle/>
          <a:p>
            <a:pPr>
              <a:lnSpc>
                <a:spcPts val="2060"/>
              </a:lnSpc>
              <a:spcBef>
                <a:spcPts val="600"/>
              </a:spcBef>
            </a:pPr>
            <a:r>
              <a:rPr lang="en-US" sz="1600" dirty="0"/>
              <a:t>Liveness monitoring for SR Policy uses Loopback Mode for PM probes (TWAMP Light/STAMP delay measurement messages)</a:t>
            </a:r>
          </a:p>
          <a:p>
            <a:pPr>
              <a:lnSpc>
                <a:spcPts val="2060"/>
              </a:lnSpc>
              <a:spcBef>
                <a:spcPts val="600"/>
              </a:spcBef>
            </a:pPr>
            <a:r>
              <a:rPr lang="en-US" sz="1600" dirty="0"/>
              <a:t>Probe messages sent using Segment List(s) of the SR Policy Candidate Paths</a:t>
            </a:r>
          </a:p>
          <a:p>
            <a:pPr>
              <a:lnSpc>
                <a:spcPts val="2060"/>
              </a:lnSpc>
              <a:spcBef>
                <a:spcPts val="600"/>
              </a:spcBef>
            </a:pPr>
            <a:r>
              <a:rPr lang="en-US" sz="1600" dirty="0"/>
              <a:t>Probe messages are not punted to the remote/end-point/reflector node</a:t>
            </a:r>
          </a:p>
          <a:p>
            <a:pPr>
              <a:lnSpc>
                <a:spcPts val="2060"/>
              </a:lnSpc>
              <a:spcBef>
                <a:spcPts val="600"/>
              </a:spcBef>
            </a:pPr>
            <a:r>
              <a:rPr lang="en-US" sz="1600" dirty="0"/>
              <a:t>Liveness failure is notified when consecutive N number of probe messages are not received back at the sender, where N is locally provisioned value.</a:t>
            </a:r>
          </a:p>
        </p:txBody>
      </p:sp>
      <p:sp>
        <p:nvSpPr>
          <p:cNvPr id="3" name="Rectangle 2">
            <a:extLst>
              <a:ext uri="{FF2B5EF4-FFF2-40B4-BE49-F238E27FC236}">
                <a16:creationId xmlns:a16="http://schemas.microsoft.com/office/drawing/2014/main" id="{31B17E9C-96E0-344B-B58B-37B6A946A9B7}"/>
              </a:ext>
            </a:extLst>
          </p:cNvPr>
          <p:cNvSpPr/>
          <p:nvPr/>
        </p:nvSpPr>
        <p:spPr>
          <a:xfrm>
            <a:off x="2209800" y="785158"/>
            <a:ext cx="4648200" cy="1754326"/>
          </a:xfrm>
          <a:prstGeom prst="rect">
            <a:avLst/>
          </a:prstGeom>
          <a:solidFill>
            <a:schemeClr val="accent6">
              <a:lumMod val="20000"/>
              <a:lumOff val="80000"/>
            </a:schemeClr>
          </a:solidFill>
          <a:ln>
            <a:solidFill>
              <a:srgbClr val="002060"/>
            </a:solidFill>
          </a:ln>
        </p:spPr>
        <p:txBody>
          <a:bodyPr wrap="square">
            <a:spAutoFit/>
          </a:bodyPr>
          <a:lstStyle/>
          <a:p>
            <a:pPr>
              <a:spcAft>
                <a:spcPts val="0"/>
              </a:spcAft>
            </a:pPr>
            <a:r>
              <a:rPr lang="en-CA" sz="1200" dirty="0">
                <a:latin typeface="Courier" pitchFamily="2" charset="0"/>
                <a:ea typeface="Calibri" panose="020F0502020204030204" pitchFamily="34" charset="0"/>
                <a:cs typeface="Times New Roman" panose="02020603050405020304" pitchFamily="18" charset="0"/>
              </a:rPr>
              <a:t> +-------+ t1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 -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R1  |--------------------||  R5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|&lt;-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t4   Return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Sender                      Reflector Endpoint</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(Simply Forward)</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Figure 1: Loopback Mode</a:t>
            </a:r>
            <a:endParaRPr lang="en-CA" sz="1200" dirty="0">
              <a:effectLst/>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0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Probe Query Message in Loopback Mode</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7" name="Content Placeholder 2"/>
          <p:cNvSpPr>
            <a:spLocks noGrp="1"/>
          </p:cNvSpPr>
          <p:nvPr>
            <p:ph idx="1"/>
          </p:nvPr>
        </p:nvSpPr>
        <p:spPr>
          <a:xfrm>
            <a:off x="342900" y="834483"/>
            <a:ext cx="8610600" cy="899067"/>
          </a:xfrm>
        </p:spPr>
        <p:txBody>
          <a:bodyPr/>
          <a:lstStyle/>
          <a:p>
            <a:r>
              <a:rPr lang="en-US" sz="1600" dirty="0"/>
              <a:t>User-configured destination UDP </a:t>
            </a:r>
            <a:r>
              <a:rPr lang="en-US" sz="1600" b="1" dirty="0"/>
              <a:t>port1</a:t>
            </a:r>
            <a:r>
              <a:rPr lang="en-US" sz="1600" dirty="0"/>
              <a:t> is used for DM probe messages in unauthenticated mode.</a:t>
            </a:r>
          </a:p>
          <a:p>
            <a:r>
              <a:rPr lang="en-US" sz="1600" dirty="0"/>
              <a:t>The payload contains RFC 5357 (TWAMP Light) or STAMP defined probe message.</a:t>
            </a:r>
          </a:p>
          <a:p>
            <a:r>
              <a:rPr lang="en-US" sz="1600" dirty="0"/>
              <a:t>Source and Destination IP Addresses set for the reverse direction path</a:t>
            </a:r>
          </a:p>
        </p:txBody>
      </p:sp>
      <p:sp>
        <p:nvSpPr>
          <p:cNvPr id="5" name="Rectangle 4"/>
          <p:cNvSpPr/>
          <p:nvPr/>
        </p:nvSpPr>
        <p:spPr>
          <a:xfrm>
            <a:off x="2247900" y="1962150"/>
            <a:ext cx="4648200" cy="2585323"/>
          </a:xfrm>
          <a:prstGeom prst="rect">
            <a:avLst/>
          </a:prstGeom>
          <a:solidFill>
            <a:schemeClr val="accent6">
              <a:lumMod val="20000"/>
              <a:lumOff val="80000"/>
            </a:schemeClr>
          </a:solidFill>
        </p:spPr>
        <p:txBody>
          <a:bodyPr wrap="square">
            <a:spAutoFit/>
          </a:bodyPr>
          <a:lstStyle/>
          <a:p>
            <a:pPr>
              <a:spcAft>
                <a:spcPts val="0"/>
              </a:spcAft>
            </a:pPr>
            <a:r>
              <a:rPr lang="en-US" sz="900" b="1" dirty="0">
                <a:latin typeface="Courier" charset="0"/>
                <a:ea typeface="Courier" charset="0"/>
                <a:cs typeface="Courier" charset="0"/>
              </a:rPr>
              <a:t>+---------------------------------------------------------------+</a:t>
            </a:r>
          </a:p>
          <a:p>
            <a:pPr>
              <a:spcAft>
                <a:spcPts val="0"/>
              </a:spcAft>
            </a:pPr>
            <a:r>
              <a:rPr lang="en-US" sz="900" b="1" dirty="0">
                <a:latin typeface="Courier" charset="0"/>
                <a:ea typeface="Courier" charset="0"/>
                <a:cs typeface="Courier" charset="0"/>
              </a:rPr>
              <a:t>| IP Header                                                     |</a:t>
            </a:r>
          </a:p>
          <a:p>
            <a:pPr>
              <a:spcAft>
                <a:spcPts val="0"/>
              </a:spcAft>
            </a:pPr>
            <a:r>
              <a:rPr lang="en-US" sz="900" b="1" dirty="0">
                <a:latin typeface="Courier" charset="0"/>
                <a:ea typeface="Courier" charset="0"/>
                <a:cs typeface="Courier" charset="0"/>
              </a:rPr>
              <a:t>.  Source IP Address = </a:t>
            </a:r>
            <a:r>
              <a:rPr lang="en-US" sz="900" b="1" dirty="0">
                <a:solidFill>
                  <a:srgbClr val="0070C0"/>
                </a:solidFill>
                <a:latin typeface="Courier" charset="0"/>
                <a:ea typeface="Courier" charset="0"/>
                <a:cs typeface="Courier" charset="0"/>
              </a:rPr>
              <a:t>Reflector</a:t>
            </a:r>
            <a:r>
              <a:rPr lang="en-US" sz="900" b="1" dirty="0">
                <a:latin typeface="Courier" charset="0"/>
                <a:ea typeface="Courier" charset="0"/>
                <a:cs typeface="Courier" charset="0"/>
              </a:rPr>
              <a:t> IPv4 or IPv6 Address           .</a:t>
            </a:r>
          </a:p>
          <a:p>
            <a:pPr>
              <a:spcAft>
                <a:spcPts val="0"/>
              </a:spcAft>
            </a:pPr>
            <a:r>
              <a:rPr lang="en-US" sz="900" b="1" dirty="0">
                <a:latin typeface="Courier" charset="0"/>
                <a:ea typeface="Courier" charset="0"/>
                <a:cs typeface="Courier" charset="0"/>
              </a:rPr>
              <a:t>.  Destination IP Address = </a:t>
            </a:r>
            <a:r>
              <a:rPr lang="en-US" sz="900" b="1" dirty="0">
                <a:solidFill>
                  <a:srgbClr val="0070C0"/>
                </a:solidFill>
                <a:latin typeface="Courier" charset="0"/>
                <a:ea typeface="Courier" charset="0"/>
                <a:cs typeface="Courier" charset="0"/>
              </a:rPr>
              <a:t>Sender</a:t>
            </a:r>
            <a:r>
              <a:rPr lang="en-US" sz="900" b="1" dirty="0">
                <a:latin typeface="Courier" charset="0"/>
                <a:ea typeface="Courier" charset="0"/>
                <a:cs typeface="Courier" charset="0"/>
              </a:rPr>
              <a:t> IPv4 or IPv6 Address         .</a:t>
            </a:r>
          </a:p>
          <a:p>
            <a:pPr>
              <a:spcAft>
                <a:spcPts val="0"/>
              </a:spcAft>
            </a:pPr>
            <a:r>
              <a:rPr lang="en-US" sz="900" b="1" dirty="0">
                <a:latin typeface="Courier" charset="0"/>
                <a:ea typeface="Courier" charset="0"/>
                <a:cs typeface="Courier" charset="0"/>
              </a:rPr>
              <a:t>.  Protocol = UDP                                               .</a:t>
            </a:r>
          </a:p>
          <a:p>
            <a:pPr>
              <a:spcAft>
                <a:spcPts val="0"/>
              </a:spcAft>
            </a:pPr>
            <a:r>
              <a:rPr lang="en-US" sz="900" b="1" dirty="0">
                <a:latin typeface="Courier" charset="0"/>
                <a:ea typeface="Courier" charset="0"/>
                <a:cs typeface="Courier" charset="0"/>
              </a:rPr>
              <a:t>.                                                               .</a:t>
            </a:r>
          </a:p>
          <a:p>
            <a:pPr>
              <a:spcAft>
                <a:spcPts val="0"/>
              </a:spcAft>
            </a:pPr>
            <a:r>
              <a:rPr lang="en-US" sz="900" b="1" dirty="0">
                <a:latin typeface="Courier" charset="0"/>
                <a:ea typeface="Courier" charset="0"/>
                <a:cs typeface="Courier" charset="0"/>
              </a:rPr>
              <a:t>+---------------------------------------------------------------+</a:t>
            </a:r>
          </a:p>
          <a:p>
            <a:pPr>
              <a:spcAft>
                <a:spcPts val="0"/>
              </a:spcAft>
            </a:pPr>
            <a:r>
              <a:rPr lang="en-US" sz="900" b="1" dirty="0">
                <a:latin typeface="Courier" charset="0"/>
                <a:ea typeface="Courier" charset="0"/>
                <a:cs typeface="Courier" charset="0"/>
              </a:rPr>
              <a:t>| UDP Header                                                    |</a:t>
            </a:r>
          </a:p>
          <a:p>
            <a:pPr>
              <a:spcAft>
                <a:spcPts val="0"/>
              </a:spcAft>
            </a:pPr>
            <a:r>
              <a:rPr lang="en-US" sz="900" b="1" dirty="0">
                <a:latin typeface="Courier" charset="0"/>
                <a:ea typeface="Courier" charset="0"/>
                <a:cs typeface="Courier" charset="0"/>
              </a:rPr>
              <a:t>.  Source Port = As chosen by Sender                            .</a:t>
            </a:r>
          </a:p>
          <a:p>
            <a:pPr>
              <a:spcAft>
                <a:spcPts val="0"/>
              </a:spcAft>
            </a:pPr>
            <a:r>
              <a:rPr lang="en-US" sz="900" b="1" dirty="0">
                <a:latin typeface="Courier" charset="0"/>
                <a:ea typeface="Courier" charset="0"/>
                <a:cs typeface="Courier" charset="0"/>
              </a:rPr>
              <a:t>.  Destination Port = </a:t>
            </a:r>
            <a:r>
              <a:rPr lang="en-US" sz="900" b="1" dirty="0">
                <a:solidFill>
                  <a:srgbClr val="0070C0"/>
                </a:solidFill>
                <a:latin typeface="Courier" charset="0"/>
                <a:ea typeface="Courier" charset="0"/>
                <a:cs typeface="Courier" charset="0"/>
              </a:rPr>
              <a:t>User-configured Port for Delay Measurement</a:t>
            </a:r>
            <a:r>
              <a:rPr lang="en-US" sz="900" b="1" dirty="0">
                <a:latin typeface="Courier" charset="0"/>
                <a:ea typeface="Courier" charset="0"/>
                <a:cs typeface="Courier" charset="0"/>
              </a:rPr>
              <a:t>.</a:t>
            </a:r>
          </a:p>
          <a:p>
            <a:pPr>
              <a:spcAft>
                <a:spcPts val="0"/>
              </a:spcAft>
            </a:pPr>
            <a:r>
              <a:rPr lang="en-US" sz="900" b="1" dirty="0">
                <a:latin typeface="Courier" charset="0"/>
                <a:ea typeface="Courier" charset="0"/>
                <a:cs typeface="Courier" charset="0"/>
              </a:rPr>
              <a:t>.                                                               .</a:t>
            </a:r>
          </a:p>
          <a:p>
            <a:pPr>
              <a:spcAft>
                <a:spcPts val="0"/>
              </a:spcAft>
            </a:pPr>
            <a:r>
              <a:rPr lang="en-US" sz="900" b="1" dirty="0">
                <a:latin typeface="Courier" charset="0"/>
                <a:ea typeface="Courier" charset="0"/>
                <a:cs typeface="Courier" charset="0"/>
              </a:rPr>
              <a:t>+---------------------------------------------------------------+</a:t>
            </a:r>
          </a:p>
          <a:p>
            <a:pPr>
              <a:spcAft>
                <a:spcPts val="0"/>
              </a:spcAft>
            </a:pPr>
            <a:r>
              <a:rPr lang="en-US" sz="900" b="1" dirty="0">
                <a:latin typeface="Courier" charset="0"/>
                <a:ea typeface="Courier" charset="0"/>
                <a:cs typeface="Courier" charset="0"/>
              </a:rPr>
              <a:t>| Payload = Message as specified in Section 4.2.1 of RFC 5357   |</a:t>
            </a:r>
          </a:p>
          <a:p>
            <a:pPr>
              <a:spcAft>
                <a:spcPts val="0"/>
              </a:spcAft>
            </a:pPr>
            <a:r>
              <a:rPr lang="en-US" sz="900" b="1" dirty="0">
                <a:latin typeface="Courier" charset="0"/>
                <a:ea typeface="Courier" charset="0"/>
                <a:cs typeface="Courier" charset="0"/>
              </a:rPr>
              <a:t>. Payload = Message specified in Section 4.2 of </a:t>
            </a:r>
            <a:r>
              <a:rPr lang="en-US" sz="900" b="1" dirty="0" err="1">
                <a:latin typeface="Courier" charset="0"/>
                <a:ea typeface="Courier" charset="0"/>
                <a:cs typeface="Courier" charset="0"/>
              </a:rPr>
              <a:t>ietf</a:t>
            </a:r>
            <a:r>
              <a:rPr lang="en-US" sz="900" b="1" dirty="0">
                <a:latin typeface="Courier" charset="0"/>
                <a:ea typeface="Courier" charset="0"/>
                <a:cs typeface="Courier" charset="0"/>
              </a:rPr>
              <a:t>-</a:t>
            </a:r>
            <a:r>
              <a:rPr lang="en-US" sz="900" b="1" dirty="0" err="1">
                <a:latin typeface="Courier" charset="0"/>
                <a:ea typeface="Courier" charset="0"/>
                <a:cs typeface="Courier" charset="0"/>
              </a:rPr>
              <a:t>ippm</a:t>
            </a:r>
            <a:r>
              <a:rPr lang="en-US" sz="900" b="1" dirty="0">
                <a:latin typeface="Courier" charset="0"/>
                <a:ea typeface="Courier" charset="0"/>
                <a:cs typeface="Courier" charset="0"/>
              </a:rPr>
              <a:t>-stamp .</a:t>
            </a:r>
          </a:p>
          <a:p>
            <a:pPr>
              <a:spcAft>
                <a:spcPts val="0"/>
              </a:spcAft>
            </a:pPr>
            <a:r>
              <a:rPr lang="en-US" sz="900" b="1" dirty="0">
                <a:latin typeface="Courier" charset="0"/>
                <a:ea typeface="Courier" charset="0"/>
                <a:cs typeface="Courier" charset="0"/>
              </a:rPr>
              <a:t>.                                                               .</a:t>
            </a:r>
          </a:p>
          <a:p>
            <a:pPr>
              <a:spcAft>
                <a:spcPts val="0"/>
              </a:spcAft>
            </a:pPr>
            <a:r>
              <a:rPr lang="en-US" sz="900" b="1" dirty="0">
                <a:latin typeface="Courier" charset="0"/>
                <a:ea typeface="Courier" charset="0"/>
                <a:cs typeface="Courier" charset="0"/>
              </a:rPr>
              <a:t>+---------------------------------------------------------------+</a:t>
            </a:r>
          </a:p>
          <a:p>
            <a:pPr>
              <a:spcAft>
                <a:spcPts val="0"/>
              </a:spcAft>
            </a:pPr>
            <a:endParaRPr lang="en-US" sz="900" b="1" dirty="0">
              <a:latin typeface="Courier" charset="0"/>
              <a:ea typeface="Courier" charset="0"/>
              <a:cs typeface="Courier" charset="0"/>
            </a:endParaRPr>
          </a:p>
          <a:p>
            <a:pPr>
              <a:spcAft>
                <a:spcPts val="0"/>
              </a:spcAft>
            </a:pPr>
            <a:r>
              <a:rPr lang="en-CA" sz="900" b="1" dirty="0">
                <a:latin typeface="Courier" charset="0"/>
                <a:ea typeface="Courier" charset="0"/>
                <a:cs typeface="Courier" charset="0"/>
              </a:rPr>
              <a:t>                   Figure: DM Probe Query Message</a:t>
            </a:r>
            <a:endParaRPr lang="en-US" sz="900" b="1" dirty="0">
              <a:latin typeface="Courier" charset="0"/>
              <a:ea typeface="Courier" charset="0"/>
              <a:cs typeface="Courier" charset="0"/>
            </a:endParaRP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1550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Enhanced Liveness Monitoring Using PM</a:t>
            </a:r>
          </a:p>
        </p:txBody>
      </p:sp>
      <p:sp>
        <p:nvSpPr>
          <p:cNvPr id="4" name="Footer Placeholder 3"/>
          <p:cNvSpPr>
            <a:spLocks noGrp="1"/>
          </p:cNvSpPr>
          <p:nvPr>
            <p:ph type="ftr" sz="quarter" idx="11"/>
          </p:nvPr>
        </p:nvSpPr>
        <p:spPr>
          <a:xfrm>
            <a:off x="3124200" y="4800151"/>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6" name="Content Placeholder 2"/>
          <p:cNvSpPr>
            <a:spLocks noGrp="1"/>
          </p:cNvSpPr>
          <p:nvPr>
            <p:ph idx="1"/>
          </p:nvPr>
        </p:nvSpPr>
        <p:spPr>
          <a:xfrm>
            <a:off x="367748" y="2794880"/>
            <a:ext cx="8319052" cy="1785104"/>
          </a:xfrm>
        </p:spPr>
        <p:txBody>
          <a:bodyPr/>
          <a:lstStyle/>
          <a:p>
            <a:pPr lvl="0"/>
            <a:r>
              <a:rPr lang="en-CA" sz="1400" dirty="0"/>
              <a:t>Use the loopback mode enabled with network programming function.</a:t>
            </a:r>
          </a:p>
          <a:p>
            <a:pPr lvl="0"/>
            <a:r>
              <a:rPr lang="en-CA" sz="1400" dirty="0"/>
              <a:t>The network programming function optimizes the "operations of punt, add receive timestamp and inject the probe packet" on the reflector node.  </a:t>
            </a:r>
          </a:p>
          <a:p>
            <a:pPr lvl="0"/>
            <a:r>
              <a:rPr lang="en-CA" sz="1400" dirty="0"/>
              <a:t>The endpoint node adds the receive timestamp (at the fixed location locally provisioned consistently in the network) in the payload of the received TWAMP Light or STAMP probe message without punting the probe message in control-plane.  </a:t>
            </a:r>
          </a:p>
          <a:p>
            <a:pPr lvl="0"/>
            <a:r>
              <a:rPr lang="en-CA" sz="1400" dirty="0"/>
              <a:t>Only add the receive timestamp if the source address in the probe message matches the local node address</a:t>
            </a:r>
          </a:p>
        </p:txBody>
      </p:sp>
      <p:sp>
        <p:nvSpPr>
          <p:cNvPr id="3" name="Rectangle 2">
            <a:extLst>
              <a:ext uri="{FF2B5EF4-FFF2-40B4-BE49-F238E27FC236}">
                <a16:creationId xmlns:a16="http://schemas.microsoft.com/office/drawing/2014/main" id="{31B17E9C-96E0-344B-B58B-37B6A946A9B7}"/>
              </a:ext>
            </a:extLst>
          </p:cNvPr>
          <p:cNvSpPr/>
          <p:nvPr/>
        </p:nvSpPr>
        <p:spPr>
          <a:xfrm>
            <a:off x="1905000" y="855876"/>
            <a:ext cx="4800600" cy="1785104"/>
          </a:xfrm>
          <a:prstGeom prst="rect">
            <a:avLst/>
          </a:prstGeom>
          <a:solidFill>
            <a:schemeClr val="accent6">
              <a:lumMod val="20000"/>
              <a:lumOff val="80000"/>
            </a:schemeClr>
          </a:solidFill>
          <a:ln>
            <a:solidFill>
              <a:srgbClr val="002060"/>
            </a:solidFill>
          </a:ln>
        </p:spPr>
        <p:txBody>
          <a:bodyPr wrap="square">
            <a:spAutoFit/>
          </a:bodyPr>
          <a:lstStyle/>
          <a:p>
            <a:r>
              <a:rPr lang="en-CA" sz="1100" dirty="0">
                <a:latin typeface="Courier" pitchFamily="2" charset="0"/>
              </a:rPr>
              <a:t>   +-------+ t1    Probe      t2 +-------+</a:t>
            </a:r>
          </a:p>
          <a:p>
            <a:r>
              <a:rPr lang="en-CA" sz="1100" dirty="0">
                <a:latin typeface="Courier" pitchFamily="2" charset="0"/>
              </a:rPr>
              <a:t>   |       | - - - - - - - - - - |       |</a:t>
            </a:r>
          </a:p>
          <a:p>
            <a:r>
              <a:rPr lang="en-CA" sz="1100" dirty="0">
                <a:latin typeface="Courier" pitchFamily="2" charset="0"/>
              </a:rPr>
              <a:t>   |   R1  |--------------------||  R5   |</a:t>
            </a:r>
          </a:p>
          <a:p>
            <a:r>
              <a:rPr lang="en-CA" sz="1100" dirty="0">
                <a:latin typeface="Courier" pitchFamily="2" charset="0"/>
              </a:rPr>
              <a:t>   |       |&lt;- - - - - - - - - - |       |</a:t>
            </a:r>
          </a:p>
          <a:p>
            <a:r>
              <a:rPr lang="en-CA" sz="1100" dirty="0">
                <a:latin typeface="Courier" pitchFamily="2" charset="0"/>
              </a:rPr>
              <a:t>   +-------+     Return Probe    +-------+</a:t>
            </a:r>
          </a:p>
          <a:p>
            <a:r>
              <a:rPr lang="en-CA" sz="1100" dirty="0">
                <a:latin typeface="Courier" pitchFamily="2" charset="0"/>
              </a:rPr>
              <a:t>    Sender                       Reflector Endpoint</a:t>
            </a:r>
          </a:p>
          <a:p>
            <a:r>
              <a:rPr lang="en-CA" sz="1100" dirty="0">
                <a:latin typeface="Courier" pitchFamily="2" charset="0"/>
              </a:rPr>
              <a:t>                                 (Timestamp,</a:t>
            </a:r>
          </a:p>
          <a:p>
            <a:r>
              <a:rPr lang="en-CA" sz="1100" dirty="0">
                <a:latin typeface="Courier" pitchFamily="2" charset="0"/>
              </a:rPr>
              <a:t>                                  Pop and Forward)</a:t>
            </a:r>
          </a:p>
          <a:p>
            <a:r>
              <a:rPr lang="en-CA" sz="1100" dirty="0">
                <a:latin typeface="Courier" pitchFamily="2" charset="0"/>
              </a:rPr>
              <a:t> </a:t>
            </a:r>
          </a:p>
          <a:p>
            <a:r>
              <a:rPr lang="en-CA" sz="1100" dirty="0">
                <a:latin typeface="Courier" pitchFamily="2" charset="0"/>
              </a:rPr>
              <a:t>Figure: Loopback Mode Enabled with Network Programming </a:t>
            </a:r>
          </a:p>
        </p:txBody>
      </p:sp>
    </p:spTree>
    <p:extLst>
      <p:ext uri="{BB962C8B-B14F-4D97-AF65-F5344CB8AC3E}">
        <p14:creationId xmlns:p14="http://schemas.microsoft.com/office/powerpoint/2010/main" val="37222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latin typeface="Calibri" charset="0"/>
                <a:ea typeface="Calibri" charset="0"/>
                <a:cs typeface="Calibri" charset="0"/>
              </a:rPr>
              <a:t>Requesting WG adoption</a:t>
            </a:r>
          </a:p>
        </p:txBody>
      </p:sp>
      <p:sp>
        <p:nvSpPr>
          <p:cNvPr id="4"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pPr>
              <a:defRPr/>
            </a:pPr>
            <a:r>
              <a:rPr lang="en-US" altLang="zh-CN" dirty="0"/>
              <a:t>107</a:t>
            </a:r>
            <a:r>
              <a:rPr lang="en-US" altLang="zh-CN" baseline="30000" dirty="0"/>
              <a:t>th</a:t>
            </a:r>
            <a:r>
              <a:rPr lang="en-US" altLang="zh-CN" dirty="0"/>
              <a:t> IETF @ Vancouver</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9</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6818</TotalTime>
  <Words>1065</Words>
  <Application>Microsoft Macintosh PowerPoint</Application>
  <PresentationFormat>On-screen Show (16:9)</PresentationFormat>
  <Paragraphs>173</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vt:lpstr>
      <vt:lpstr>Wingdings</vt:lpstr>
      <vt:lpstr>Default Design</vt:lpstr>
      <vt:lpstr>Enhanced Performance and Liveness Monitoring in Segment Routing Networks</vt:lpstr>
      <vt:lpstr>Agenda</vt:lpstr>
      <vt:lpstr>Requirements and Scope</vt:lpstr>
      <vt:lpstr>Liveness Monitoring Using PM</vt:lpstr>
      <vt:lpstr>Probe Query Message in Loopback Mode</vt:lpstr>
      <vt:lpstr>Enhanced Liveness Monitoring Using PM</vt:lpstr>
      <vt:lpstr>Next Steps</vt:lpstr>
      <vt:lpstr>PowerPoint Presentation</vt:lpstr>
      <vt:lpstr>Backup</vt:lpstr>
      <vt:lpstr>Example Provisioning Model</vt:lpstr>
      <vt:lpstr>Probe Query for SR-MPLS and SRv6 Policy</vt:lpstr>
      <vt:lpstr>ECMP Support for SR Policy</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1476</cp:revision>
  <dcterms:created xsi:type="dcterms:W3CDTF">2010-06-30T04:12:48Z</dcterms:created>
  <dcterms:modified xsi:type="dcterms:W3CDTF">2020-03-09T15:26:25Z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