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99" r:id="rId3"/>
    <p:sldId id="315" r:id="rId4"/>
    <p:sldId id="316" r:id="rId5"/>
    <p:sldId id="318" r:id="rId6"/>
    <p:sldId id="310" r:id="rId7"/>
    <p:sldId id="303" r:id="rId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79"/>
    <p:restoredTop sz="93083" autoAdjust="0"/>
  </p:normalViewPr>
  <p:slideViewPr>
    <p:cSldViewPr>
      <p:cViewPr varScale="1">
        <p:scale>
          <a:sx n="171" d="100"/>
          <a:sy n="171" d="100"/>
        </p:scale>
        <p:origin x="1000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10/8/19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2725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654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3696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sagsoni@cisco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mach.chen@huawei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tefano.salsano@uniroma2.it)" TargetMode="External"/><Relationship Id="rId11" Type="http://schemas.openxmlformats.org/officeDocument/2006/relationships/hyperlink" Target="mailto:pierluigi.ventre@cnit.it)" TargetMode="External"/><Relationship Id="rId5" Type="http://schemas.openxmlformats.org/officeDocument/2006/relationships/hyperlink" Target="mailto:daniel.voyer@bell.ca" TargetMode="External"/><Relationship Id="rId10" Type="http://schemas.openxmlformats.org/officeDocument/2006/relationships/hyperlink" Target="mailto:zali@cisco.com)" TargetMode="External"/><Relationship Id="rId4" Type="http://schemas.openxmlformats.org/officeDocument/2006/relationships/hyperlink" Target="mailto:cfilsfil@cisco.com" TargetMode="External"/><Relationship Id="rId9" Type="http://schemas.openxmlformats.org/officeDocument/2006/relationships/hyperlink" Target="mailto:pkhordoc@cisco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33350"/>
            <a:ext cx="9144000" cy="1676400"/>
          </a:xfrm>
        </p:spPr>
        <p:txBody>
          <a:bodyPr>
            <a:normAutofit/>
          </a:bodyPr>
          <a:lstStyle/>
          <a:p>
            <a:r>
              <a:rPr lang="en-US" sz="3400" dirty="0"/>
              <a:t>Performance Measurement Using UDP Path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633537"/>
            <a:ext cx="7696200" cy="685800"/>
          </a:xfrm>
        </p:spPr>
        <p:txBody>
          <a:bodyPr/>
          <a:lstStyle/>
          <a:p>
            <a:r>
              <a:rPr lang="en-US" sz="2400" i="1" dirty="0"/>
              <a:t>draft-gandhi-spring-rfc6374-srpm-udp-02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752600" y="2212180"/>
            <a:ext cx="6248400" cy="2340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1400" i="1" dirty="0">
                <a:latin typeface="Calibri" charset="0"/>
                <a:ea typeface="Calibri" charset="0"/>
                <a:cs typeface="Calibri" charset="0"/>
              </a:rPr>
              <a:t>Rakesh Gandhi - Cisco Systems (</a:t>
            </a:r>
            <a:r>
              <a:rPr lang="en-US" altLang="zh-CN" sz="1400" i="1" dirty="0">
                <a:latin typeface="Calibri" charset="0"/>
                <a:ea typeface="Calibri" charset="0"/>
                <a:cs typeface="Calibri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charset="0"/>
                <a:ea typeface="Calibri" charset="0"/>
                <a:cs typeface="Calibri" charset="0"/>
              </a:rPr>
              <a:t>) - Presenter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Clarence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Filsfils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4"/>
              </a:rPr>
              <a:t>cfilsfil@cisco.com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Daniel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Voyer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Bell Canada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5"/>
              </a:rPr>
              <a:t>daniel.voyer@bell.ca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Stefano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Salsano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</a:t>
            </a:r>
            <a:r>
              <a:rPr lang="en-US" altLang="en-US" sz="1400" i="1" dirty="0" err="1">
                <a:latin typeface="Calibri" charset="0"/>
                <a:ea typeface="Calibri" charset="0"/>
                <a:cs typeface="Calibri" charset="0"/>
              </a:rPr>
              <a:t>Universita</a:t>
            </a:r>
            <a:r>
              <a:rPr lang="en-US" altLang="en-US" sz="1400" i="1" dirty="0">
                <a:latin typeface="Calibri" charset="0"/>
                <a:ea typeface="Calibri" charset="0"/>
                <a:cs typeface="Calibri" charset="0"/>
              </a:rPr>
              <a:t> di Roma "Tor </a:t>
            </a:r>
            <a:r>
              <a:rPr lang="en-US" altLang="en-US" sz="1400" i="1" dirty="0" err="1">
                <a:latin typeface="Calibri" charset="0"/>
                <a:ea typeface="Calibri" charset="0"/>
                <a:cs typeface="Calibri" charset="0"/>
              </a:rPr>
              <a:t>Vergata</a:t>
            </a:r>
            <a:r>
              <a:rPr lang="en-US" altLang="en-US" sz="1400" i="1" dirty="0">
                <a:latin typeface="Calibri" charset="0"/>
                <a:ea typeface="Calibri" charset="0"/>
                <a:cs typeface="Calibri" charset="0"/>
              </a:rPr>
              <a:t>"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en-US" sz="1400" i="1" u="sng" dirty="0">
                <a:latin typeface="Calibri" charset="0"/>
                <a:ea typeface="Calibri" charset="0"/>
                <a:cs typeface="Calibri" charset="0"/>
                <a:hlinkClick r:id="rId6"/>
              </a:rPr>
              <a:t>stefano.salsano@uniroma2.it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 </a:t>
            </a:r>
          </a:p>
          <a:p>
            <a:r>
              <a:rPr lang="de-DE" sz="1400" i="1" dirty="0">
                <a:latin typeface="Calibri" charset="0"/>
                <a:ea typeface="Calibri" charset="0"/>
                <a:cs typeface="Calibri" charset="0"/>
              </a:rPr>
              <a:t>Mach Chen - </a:t>
            </a:r>
            <a:r>
              <a:rPr lang="de-DE" sz="1400" i="1" dirty="0" err="1">
                <a:latin typeface="Calibri" charset="0"/>
                <a:ea typeface="Calibri" charset="0"/>
                <a:cs typeface="Calibri" charset="0"/>
              </a:rPr>
              <a:t>Huawei</a:t>
            </a:r>
            <a:r>
              <a:rPr lang="de-DE" sz="1400" i="1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de-DE" sz="1400" i="1" dirty="0">
                <a:latin typeface="Calibri" charset="0"/>
                <a:ea typeface="Calibri" charset="0"/>
                <a:cs typeface="Calibri" charset="0"/>
                <a:hlinkClick r:id="rId7"/>
              </a:rPr>
              <a:t>mach.chen@huawei.com</a:t>
            </a:r>
            <a:r>
              <a:rPr lang="de-DE" sz="1400" i="1" dirty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1400" i="1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400" i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Sagar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Soni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8"/>
              </a:rPr>
              <a:t>sagsoni@cisco.com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Patrick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Khordoc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9"/>
              </a:rPr>
              <a:t>pkhordoc@cisco.com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Zafar Ali - Cisco Systems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10"/>
              </a:rPr>
              <a:t>zali@cisco.com)</a:t>
            </a:r>
            <a:br>
              <a:rPr lang="en-US" sz="1400" i="1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Pier Luigi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Ventre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CNIT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11"/>
              </a:rPr>
              <a:t>pierluigi.ventre@cnit.it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endParaRPr lang="en-US" sz="1400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5814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Updates Since IETF-104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Delay and Loss Performance Measurement (PM) for SR links and end-to-end P2P/ P2MP SR Policies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No need to bootstrap PM session (e.g. to negotiate UDP port) - spirit of SR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Handle ECMP for SR Policies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Use RFC 6374 defined probe message formats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Use RFC 7876 (IP/UDP OOB return path) defined probe response messages</a:t>
            </a:r>
          </a:p>
          <a:p>
            <a:pPr lvl="1">
              <a:buFont typeface="Wingdings" charset="2"/>
              <a:buChar char="§"/>
            </a:pPr>
            <a:r>
              <a:rPr lang="en-US" sz="1600" b="1" dirty="0"/>
              <a:t>User defined </a:t>
            </a:r>
            <a:r>
              <a:rPr lang="en-US" sz="1600" dirty="0"/>
              <a:t>IP/UDP path for PM probe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19150"/>
            <a:ext cx="8229600" cy="3619500"/>
          </a:xfrm>
        </p:spPr>
        <p:txBody>
          <a:bodyPr/>
          <a:lstStyle/>
          <a:p>
            <a:pPr marL="0" indent="0">
              <a:lnSpc>
                <a:spcPts val="202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/>
              <a:t>Updates:</a:t>
            </a:r>
          </a:p>
          <a:p>
            <a:pPr lvl="1">
              <a:lnSpc>
                <a:spcPts val="20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CA" sz="1600" dirty="0"/>
              <a:t>Add loopback measurement mode</a:t>
            </a:r>
          </a:p>
          <a:p>
            <a:pPr lvl="1">
              <a:lnSpc>
                <a:spcPts val="20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CA" sz="1600" dirty="0"/>
              <a:t>Elaborate on processing rules (e.g. TTL, Checksum complement and Router Alert)</a:t>
            </a:r>
          </a:p>
          <a:p>
            <a:pPr lvl="1">
              <a:lnSpc>
                <a:spcPts val="20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CA" sz="1600" dirty="0"/>
              <a:t>Show Path Segment ID in Figure 3</a:t>
            </a:r>
          </a:p>
          <a:p>
            <a:pPr lvl="1">
              <a:lnSpc>
                <a:spcPts val="20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CA" sz="1600" dirty="0"/>
              <a:t>Add details for P2MP SR Policy</a:t>
            </a:r>
          </a:p>
          <a:p>
            <a:pPr lvl="1">
              <a:lnSpc>
                <a:spcPts val="20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CA" sz="1600" dirty="0"/>
              <a:t>Move SR-MPLS Return Path TLV and Block Number TLV to SR-MPLS draft</a:t>
            </a:r>
          </a:p>
          <a:p>
            <a:pPr lvl="2">
              <a:lnSpc>
                <a:spcPts val="20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CA" sz="1600" dirty="0"/>
              <a:t>Were not related to UDP path, belong to the base MPLS draft</a:t>
            </a:r>
          </a:p>
          <a:p>
            <a:pPr lvl="1">
              <a:lnSpc>
                <a:spcPts val="20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/>
              <a:t>Various editorial changes to address review comments</a:t>
            </a:r>
          </a:p>
          <a:p>
            <a:pPr lvl="2">
              <a:lnSpc>
                <a:spcPts val="20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/>
              <a:t>Move away from term “in-band probes” with </a:t>
            </a:r>
            <a:r>
              <a:rPr lang="en-CA" sz="1600" dirty="0"/>
              <a:t>“probes sent on congruent path with data traffic”</a:t>
            </a:r>
          </a:p>
          <a:p>
            <a:pPr marL="0" indent="0">
              <a:lnSpc>
                <a:spcPts val="202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CA" sz="1600" dirty="0"/>
              <a:t>Open Items:</a:t>
            </a:r>
          </a:p>
          <a:p>
            <a:pPr lvl="1">
              <a:lnSpc>
                <a:spcPts val="20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8542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391" y="959343"/>
            <a:ext cx="8229600" cy="3619500"/>
          </a:xfrm>
        </p:spPr>
        <p:txBody>
          <a:bodyPr/>
          <a:lstStyle/>
          <a:p>
            <a:r>
              <a:rPr lang="en-US" sz="1800" dirty="0"/>
              <a:t>Mar, 2018</a:t>
            </a:r>
          </a:p>
          <a:p>
            <a:pPr lvl="1"/>
            <a:r>
              <a:rPr lang="en-US" sz="1800" dirty="0"/>
              <a:t>Draft was published </a:t>
            </a:r>
            <a:r>
              <a:rPr lang="en-CA" sz="1800" dirty="0"/>
              <a:t>draft-</a:t>
            </a:r>
            <a:r>
              <a:rPr lang="en-CA" sz="1800" dirty="0" err="1"/>
              <a:t>gandhi</a:t>
            </a:r>
            <a:r>
              <a:rPr lang="en-CA" sz="1800" dirty="0"/>
              <a:t>-spring-</a:t>
            </a:r>
            <a:r>
              <a:rPr lang="en-CA" sz="1800" dirty="0" err="1"/>
              <a:t>udp</a:t>
            </a:r>
            <a:r>
              <a:rPr lang="en-CA" sz="1800" dirty="0"/>
              <a:t>-pm</a:t>
            </a:r>
            <a:endParaRPr lang="en-US" sz="1800" dirty="0"/>
          </a:p>
          <a:p>
            <a:r>
              <a:rPr lang="en-US" sz="1800" dirty="0"/>
              <a:t>Nov 2018</a:t>
            </a:r>
          </a:p>
          <a:p>
            <a:pPr lvl="1"/>
            <a:r>
              <a:rPr lang="en-US" sz="1800" dirty="0"/>
              <a:t>Presented at IETF 103 Bangkok in SPRING and IPPM WGs</a:t>
            </a:r>
          </a:p>
          <a:p>
            <a:r>
              <a:rPr lang="en-US" sz="1800" dirty="0"/>
              <a:t>Feb 14, 2019</a:t>
            </a:r>
          </a:p>
          <a:p>
            <a:pPr lvl="1"/>
            <a:r>
              <a:rPr lang="en-US" sz="1800" dirty="0"/>
              <a:t>Draft was renamed to </a:t>
            </a:r>
            <a:r>
              <a:rPr lang="en-CA" sz="1800" dirty="0"/>
              <a:t>draft-gandhi-spring-rfc6374-srpm-udp</a:t>
            </a:r>
            <a:endParaRPr lang="en-US" sz="1800" dirty="0"/>
          </a:p>
          <a:p>
            <a:r>
              <a:rPr lang="en-US" sz="1800" dirty="0"/>
              <a:t>Mar 2019</a:t>
            </a:r>
          </a:p>
          <a:p>
            <a:pPr lvl="1"/>
            <a:r>
              <a:rPr lang="en-US" sz="1800" dirty="0"/>
              <a:t>Presented at IETF 104 Prague in SPRING WG</a:t>
            </a:r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7646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71550"/>
            <a:ext cx="7620000" cy="2476500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Multiple implementations of RFC 6374 already exist </a:t>
            </a:r>
          </a:p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Like to request for WG adoption </a:t>
            </a: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213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004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5934</TotalTime>
  <Words>424</Words>
  <Application>Microsoft Macintosh PowerPoint</Application>
  <PresentationFormat>On-screen Show (16:9)</PresentationFormat>
  <Paragraphs>73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Default Design</vt:lpstr>
      <vt:lpstr>Performance Measurement Using UDP Path for Segment Routing Networks</vt:lpstr>
      <vt:lpstr>Agenda</vt:lpstr>
      <vt:lpstr>Requirements and Scope</vt:lpstr>
      <vt:lpstr>Updates Since IETF-104</vt:lpstr>
      <vt:lpstr>History of the Draft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1131</cp:revision>
  <dcterms:created xsi:type="dcterms:W3CDTF">2010-06-30T04:12:48Z</dcterms:created>
  <dcterms:modified xsi:type="dcterms:W3CDTF">2019-10-08T22:14:55Z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