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1661" r:id="rId2"/>
    <p:sldId id="1662" r:id="rId3"/>
    <p:sldId id="1663" r:id="rId4"/>
    <p:sldId id="321" r:id="rId5"/>
    <p:sldId id="3058" r:id="rId6"/>
    <p:sldId id="3057" r:id="rId7"/>
    <p:sldId id="1670" r:id="rId8"/>
    <p:sldId id="1671" r:id="rId9"/>
    <p:sldId id="3056" r:id="rId10"/>
    <p:sldId id="3054" r:id="rId11"/>
    <p:sldId id="1649" r:id="rId12"/>
    <p:sldId id="3059" r:id="rId13"/>
    <p:sldId id="3060" r:id="rId14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48"/>
    <p:restoredTop sz="93083" autoAdjust="0"/>
  </p:normalViewPr>
  <p:slideViewPr>
    <p:cSldViewPr>
      <p:cViewPr varScale="1">
        <p:scale>
          <a:sx n="146" d="100"/>
          <a:sy n="146" d="100"/>
        </p:scale>
        <p:origin x="176" y="5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2/22/21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483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270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9332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551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9659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9CDA23-CCA9-F541-BE90-59F811F8F6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</p:spTree>
    <p:extLst>
      <p:ext uri="{BB962C8B-B14F-4D97-AF65-F5344CB8AC3E}">
        <p14:creationId xmlns:p14="http://schemas.microsoft.com/office/powerpoint/2010/main" val="113201852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55866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3932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stefano.salsano@uniroma2.it" TargetMode="External"/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78832"/>
            <a:ext cx="8839200" cy="1295400"/>
          </a:xfrm>
        </p:spPr>
        <p:txBody>
          <a:bodyPr>
            <a:noAutofit/>
          </a:bodyPr>
          <a:lstStyle/>
          <a:p>
            <a:r>
              <a:rPr lang="en-US" sz="3600" dirty="0"/>
              <a:t>Simple Two-Way Direct Loss Measurement Procedure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3900" y="1774232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draft-gandhi-ippm-simple-direct-loss-00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524000" y="2641943"/>
            <a:ext cx="7010400" cy="1628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sz="16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sz="16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sz="16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sz="16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sz="16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sz="16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6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sz="16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sz="16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sz="16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sz="16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sz="16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sz="16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sz="1600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sz="1600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sz="1600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sz="1600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sz="1600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sz="1600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sz="1600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sz="1600" i="1" dirty="0">
                <a:latin typeface="Calibri" panose="020F0502020204030204" pitchFamily="34" charset="0"/>
                <a:cs typeface="Calibri" panose="020F0502020204030204" pitchFamily="34" charset="0"/>
              </a:rPr>
              <a:t>Stefano Salsano - </a:t>
            </a:r>
            <a:r>
              <a:rPr lang="en-CA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Universita</a:t>
            </a:r>
            <a:r>
              <a:rPr lang="en-CA" sz="1600" i="1" dirty="0">
                <a:latin typeface="Calibri" panose="020F0502020204030204" pitchFamily="34" charset="0"/>
                <a:cs typeface="Calibri" panose="020F0502020204030204" pitchFamily="34" charset="0"/>
              </a:rPr>
              <a:t> di Roma "Tor </a:t>
            </a:r>
            <a:r>
              <a:rPr lang="en-CA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Vergata</a:t>
            </a:r>
            <a:r>
              <a:rPr lang="en-CA" sz="1600" i="1" dirty="0">
                <a:latin typeface="Calibri" panose="020F0502020204030204" pitchFamily="34" charset="0"/>
                <a:cs typeface="Calibri" panose="020F0502020204030204" pitchFamily="34" charset="0"/>
              </a:rPr>
              <a:t>" (</a:t>
            </a:r>
            <a:r>
              <a:rPr lang="en-CA" sz="1600" i="1" dirty="0"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stefano.salsano@uniroma2.it</a:t>
            </a:r>
            <a:r>
              <a:rPr lang="en-CA" sz="1600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CA" sz="16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CA" sz="16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2"/>
          <p:cNvSpPr txBox="1">
            <a:spLocks/>
          </p:cNvSpPr>
          <p:nvPr/>
        </p:nvSpPr>
        <p:spPr bwMode="auto">
          <a:xfrm>
            <a:off x="0" y="111502"/>
            <a:ext cx="9144000" cy="731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2800" b="0" i="0" u="none" kern="120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Link/P2P L2 Circuits - Counter-stamping in Hardware</a:t>
            </a:r>
          </a:p>
        </p:txBody>
      </p:sp>
      <p:sp>
        <p:nvSpPr>
          <p:cNvPr id="275" name="Content Placeholder 2">
            <a:extLst>
              <a:ext uri="{FF2B5EF4-FFF2-40B4-BE49-F238E27FC236}">
                <a16:creationId xmlns:a16="http://schemas.microsoft.com/office/drawing/2014/main" id="{BA21E28E-354B-471D-8C2D-8DABDC2C9953}"/>
              </a:ext>
            </a:extLst>
          </p:cNvPr>
          <p:cNvSpPr txBox="1">
            <a:spLocks/>
          </p:cNvSpPr>
          <p:nvPr/>
        </p:nvSpPr>
        <p:spPr>
          <a:xfrm>
            <a:off x="263753" y="2855092"/>
            <a:ext cx="4215984" cy="1052161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360"/>
              </a:lnSpc>
              <a:spcBef>
                <a:spcPts val="0"/>
              </a:spcBef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TX Packet Loss % 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100* ( ( ( C1(t) – C1(t-1) ) – ( C2(t) – C2(t-1) ) / ( C1(t) – C1(t-1) )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100* ( ( (103 – 100) – (203 – 200) ) / (103 – 100) )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0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C66D231-DFDE-B245-9DAE-F4DE54F00B9C}"/>
              </a:ext>
            </a:extLst>
          </p:cNvPr>
          <p:cNvGrpSpPr/>
          <p:nvPr/>
        </p:nvGrpSpPr>
        <p:grpSpPr>
          <a:xfrm>
            <a:off x="609600" y="1370283"/>
            <a:ext cx="3197281" cy="1205207"/>
            <a:chOff x="668281" y="1243986"/>
            <a:chExt cx="3197281" cy="1205207"/>
          </a:xfrm>
        </p:grpSpPr>
        <p:sp>
          <p:nvSpPr>
            <p:cNvPr id="32" name="Rounded Rectangular Callout 27">
              <a:extLst>
                <a:ext uri="{FF2B5EF4-FFF2-40B4-BE49-F238E27FC236}">
                  <a16:creationId xmlns:a16="http://schemas.microsoft.com/office/drawing/2014/main" id="{CBAA138F-2CEA-4473-835A-18AEC15829E1}"/>
                </a:ext>
              </a:extLst>
            </p:cNvPr>
            <p:cNvSpPr/>
            <p:nvPr/>
          </p:nvSpPr>
          <p:spPr bwMode="auto">
            <a:xfrm>
              <a:off x="1369664" y="2187658"/>
              <a:ext cx="807377" cy="260302"/>
            </a:xfrm>
            <a:prstGeom prst="wedgeRoundRectCallout">
              <a:avLst>
                <a:gd name="adj1" fmla="val -33284"/>
                <a:gd name="adj2" fmla="val -225175"/>
                <a:gd name="adj3" fmla="val 16667"/>
              </a:avLst>
            </a:prstGeom>
            <a:solidFill>
              <a:srgbClr val="FFFFFF">
                <a:lumMod val="9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82124" tIns="41061" rIns="82124" bIns="4106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814388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Counter</a:t>
              </a:r>
              <a:r>
                <a:rPr kumimoji="0" lang="en-US" sz="1100" u="none" strike="noStrike" kern="0" cap="none" spc="0" normalizeH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1</a:t>
              </a:r>
              <a:endParaRPr kumimoji="0" lang="en-US" sz="110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368C06FA-081C-49D7-9C77-0D814D62D5F5}"/>
                </a:ext>
              </a:extLst>
            </p:cNvPr>
            <p:cNvSpPr/>
            <p:nvPr/>
          </p:nvSpPr>
          <p:spPr>
            <a:xfrm>
              <a:off x="2883105" y="1622686"/>
              <a:ext cx="219456" cy="219456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FA350B2C-B724-4674-97E3-2CF0AF13068D}"/>
                </a:ext>
              </a:extLst>
            </p:cNvPr>
            <p:cNvSpPr/>
            <p:nvPr/>
          </p:nvSpPr>
          <p:spPr>
            <a:xfrm>
              <a:off x="1288639" y="1631830"/>
              <a:ext cx="219456" cy="219456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61" name="Down Arrow 84">
              <a:extLst>
                <a:ext uri="{FF2B5EF4-FFF2-40B4-BE49-F238E27FC236}">
                  <a16:creationId xmlns:a16="http://schemas.microsoft.com/office/drawing/2014/main" id="{5ED5220D-7439-4496-8A23-28A6BFD05925}"/>
                </a:ext>
              </a:extLst>
            </p:cNvPr>
            <p:cNvSpPr/>
            <p:nvPr/>
          </p:nvSpPr>
          <p:spPr>
            <a:xfrm rot="16200000">
              <a:off x="1672437" y="1702502"/>
              <a:ext cx="125006" cy="326374"/>
            </a:xfrm>
            <a:prstGeom prst="downArrow">
              <a:avLst>
                <a:gd name="adj1" fmla="val 39181"/>
                <a:gd name="adj2" fmla="val 61505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CC4903E4-8DD5-4797-8DD2-1EEDB990F97E}"/>
                </a:ext>
              </a:extLst>
            </p:cNvPr>
            <p:cNvCxnSpPr>
              <a:cxnSpLocks/>
              <a:stCxn id="216" idx="6"/>
              <a:endCxn id="184" idx="2"/>
            </p:cNvCxnSpPr>
            <p:nvPr/>
          </p:nvCxnSpPr>
          <p:spPr>
            <a:xfrm flipV="1">
              <a:off x="1508095" y="1732414"/>
              <a:ext cx="1375010" cy="9144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7637C330-061A-4D11-B791-663C35AE8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0780" y="1962047"/>
              <a:ext cx="1858270" cy="260231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1EDEA6A-B814-4903-B375-7ACD7A460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15069" y="1243986"/>
              <a:ext cx="1771035" cy="268339"/>
            </a:xfrm>
            <a:prstGeom prst="rect">
              <a:avLst/>
            </a:prstGeom>
          </p:spPr>
        </p:pic>
        <p:sp>
          <p:nvSpPr>
            <p:cNvPr id="33" name="Rounded Rectangular Callout 27">
              <a:extLst>
                <a:ext uri="{FF2B5EF4-FFF2-40B4-BE49-F238E27FC236}">
                  <a16:creationId xmlns:a16="http://schemas.microsoft.com/office/drawing/2014/main" id="{5B66A804-559C-44DA-9263-5AAB6E584282}"/>
                </a:ext>
              </a:extLst>
            </p:cNvPr>
            <p:cNvSpPr/>
            <p:nvPr/>
          </p:nvSpPr>
          <p:spPr bwMode="auto">
            <a:xfrm>
              <a:off x="2744510" y="2188891"/>
              <a:ext cx="807377" cy="260302"/>
            </a:xfrm>
            <a:prstGeom prst="wedgeRoundRectCallout">
              <a:avLst>
                <a:gd name="adj1" fmla="val -33284"/>
                <a:gd name="adj2" fmla="val -225175"/>
                <a:gd name="adj3" fmla="val 16667"/>
              </a:avLst>
            </a:prstGeom>
            <a:solidFill>
              <a:srgbClr val="FFFFFF">
                <a:lumMod val="9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82124" tIns="41061" rIns="82124" bIns="4106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814388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Counter</a:t>
              </a:r>
              <a:r>
                <a:rPr kumimoji="0" lang="en-US" sz="1100" u="none" strike="noStrike" kern="0" cap="none" spc="0" normalizeH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2</a:t>
              </a:r>
              <a:endParaRPr kumimoji="0" lang="en-US" sz="110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726C513-7470-4B7E-A306-AF186112A1AA}"/>
                </a:ext>
              </a:extLst>
            </p:cNvPr>
            <p:cNvSpPr txBox="1"/>
            <p:nvPr/>
          </p:nvSpPr>
          <p:spPr>
            <a:xfrm>
              <a:off x="2669452" y="1353487"/>
              <a:ext cx="38104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rIns="72000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HW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A89D29B-E69E-4D8C-996E-D88AD5BCCE67}"/>
                </a:ext>
              </a:extLst>
            </p:cNvPr>
            <p:cNvSpPr txBox="1"/>
            <p:nvPr/>
          </p:nvSpPr>
          <p:spPr>
            <a:xfrm>
              <a:off x="1399089" y="1353664"/>
              <a:ext cx="38104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rIns="72000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HW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5804B2D-2257-F24C-8F26-69ECD9F3168B}"/>
                </a:ext>
              </a:extLst>
            </p:cNvPr>
            <p:cNvSpPr txBox="1"/>
            <p:nvPr/>
          </p:nvSpPr>
          <p:spPr>
            <a:xfrm>
              <a:off x="668281" y="1596072"/>
              <a:ext cx="60065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rIns="72000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Sender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2B171B4-8F2B-B348-BFD7-91DA8AD8E4E2}"/>
                </a:ext>
              </a:extLst>
            </p:cNvPr>
            <p:cNvSpPr txBox="1"/>
            <p:nvPr/>
          </p:nvSpPr>
          <p:spPr>
            <a:xfrm>
              <a:off x="3155899" y="1596072"/>
              <a:ext cx="709663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rIns="72000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Reflector</a:t>
              </a:r>
            </a:p>
          </p:txBody>
        </p:sp>
        <p:sp>
          <p:nvSpPr>
            <p:cNvPr id="38" name="Down Arrow 84">
              <a:extLst>
                <a:ext uri="{FF2B5EF4-FFF2-40B4-BE49-F238E27FC236}">
                  <a16:creationId xmlns:a16="http://schemas.microsoft.com/office/drawing/2014/main" id="{4CF0B229-F560-3542-9B4B-4C0897B4C936}"/>
                </a:ext>
              </a:extLst>
            </p:cNvPr>
            <p:cNvSpPr/>
            <p:nvPr/>
          </p:nvSpPr>
          <p:spPr>
            <a:xfrm rot="5400000">
              <a:off x="2634286" y="1976160"/>
              <a:ext cx="125006" cy="326374"/>
            </a:xfrm>
            <a:prstGeom prst="downArrow">
              <a:avLst>
                <a:gd name="adj1" fmla="val 39181"/>
                <a:gd name="adj2" fmla="val 61505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9" name="Text Placeholder 1">
            <a:extLst>
              <a:ext uri="{FF2B5EF4-FFF2-40B4-BE49-F238E27FC236}">
                <a16:creationId xmlns:a16="http://schemas.microsoft.com/office/drawing/2014/main" id="{8B43DDA2-2FA7-F54E-9F65-37724BB1E7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95860" y="1632920"/>
            <a:ext cx="4184387" cy="1180709"/>
          </a:xfrm>
        </p:spPr>
        <p:txBody>
          <a:bodyPr/>
          <a:lstStyle/>
          <a:p>
            <a:r>
              <a:rPr lang="en-US" sz="1400" dirty="0"/>
              <a:t>Advertise extended TE metrics – link loss percentage</a:t>
            </a:r>
          </a:p>
          <a:p>
            <a:pPr lvl="1"/>
            <a:r>
              <a:rPr lang="en-US" sz="1400" dirty="0"/>
              <a:t>RFC 8570 (IS-IS)</a:t>
            </a:r>
          </a:p>
          <a:p>
            <a:pPr lvl="1"/>
            <a:r>
              <a:rPr lang="en-US" sz="1400" dirty="0"/>
              <a:t>RFC 7471 (OSPF)</a:t>
            </a:r>
          </a:p>
          <a:p>
            <a:pPr lvl="1"/>
            <a:r>
              <a:rPr lang="en-US" sz="1400" dirty="0"/>
              <a:t>RFC 8571 (BGP-LS)</a:t>
            </a:r>
          </a:p>
          <a:p>
            <a:endParaRPr lang="en-US" sz="14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C6C87B-54DF-0946-8C6B-D8BC82F61FD8}"/>
              </a:ext>
            </a:extLst>
          </p:cNvPr>
          <p:cNvSpPr/>
          <p:nvPr/>
        </p:nvSpPr>
        <p:spPr>
          <a:xfrm>
            <a:off x="4230756" y="3551657"/>
            <a:ext cx="4649491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0 1 2 3 4 5 6 7 8 9 0 1 2 3 4 5 6 7 8 9 0 1 2 3 4 5 6 7 8 9 0 1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Type        |     Length    |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|A|  RESERVED   |                    Link Loss                  |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id="{5CF2E694-5ECB-4743-9B69-8CA1B5B3D746}"/>
              </a:ext>
            </a:extLst>
          </p:cNvPr>
          <p:cNvSpPr txBox="1">
            <a:spLocks/>
          </p:cNvSpPr>
          <p:nvPr/>
        </p:nvSpPr>
        <p:spPr bwMode="auto">
          <a:xfrm>
            <a:off x="3581400" y="4789458"/>
            <a:ext cx="16002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10" rIns="0" bIns="45710" numCol="1" anchor="t" anchorCtr="0" compatLnSpc="1">
            <a:prstTxWarp prst="textNoShape">
              <a:avLst/>
            </a:prstTxWarp>
            <a:noAutofit/>
          </a:bodyPr>
          <a:lstStyle>
            <a:lvl1pPr marL="174625" indent="-117475" algn="l" rtl="0" eaLnBrk="0" fontAlgn="base" hangingPunct="0">
              <a:lnSpc>
                <a:spcPct val="95000"/>
              </a:lnSpc>
              <a:spcBef>
                <a:spcPts val="111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1pPr>
            <a:lvl2pPr marL="288925" indent="-114300" algn="l" rtl="0" eaLnBrk="0" fontAlgn="base" hangingPunct="0">
              <a:lnSpc>
                <a:spcPct val="95000"/>
              </a:lnSpc>
              <a:spcBef>
                <a:spcPts val="45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2pPr>
            <a:lvl3pPr marL="4032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3pPr>
            <a:lvl4pPr marL="5175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4pPr>
            <a:lvl5pPr marL="6318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7150" indent="0">
              <a:buNone/>
            </a:pPr>
            <a:r>
              <a:rPr lang="en-CA" sz="1400" kern="0" dirty="0">
                <a:latin typeface="Calibri" panose="020F0502020204030204" pitchFamily="34" charset="0"/>
                <a:cs typeface="Calibri" panose="020F0502020204030204" pitchFamily="34" charset="0"/>
              </a:rPr>
              <a:t>110</a:t>
            </a:r>
            <a:r>
              <a:rPr lang="en-CA" sz="1400" kern="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CA" sz="1400" kern="0" dirty="0">
                <a:latin typeface="Calibri" panose="020F0502020204030204" pitchFamily="34" charset="0"/>
                <a:cs typeface="Calibri" panose="020F0502020204030204" pitchFamily="34" charset="0"/>
              </a:rPr>
              <a:t> IETF Online</a:t>
            </a:r>
          </a:p>
        </p:txBody>
      </p:sp>
      <p:sp>
        <p:nvSpPr>
          <p:cNvPr id="21" name="Slide Number Placeholder 4">
            <a:extLst>
              <a:ext uri="{FF2B5EF4-FFF2-40B4-BE49-F238E27FC236}">
                <a16:creationId xmlns:a16="http://schemas.microsoft.com/office/drawing/2014/main" id="{6C6009CF-9E67-C84A-A806-26B46ABE1A2A}"/>
              </a:ext>
            </a:extLst>
          </p:cNvPr>
          <p:cNvSpPr txBox="1">
            <a:spLocks/>
          </p:cNvSpPr>
          <p:nvPr/>
        </p:nvSpPr>
        <p:spPr>
          <a:xfrm>
            <a:off x="6746647" y="4735920"/>
            <a:ext cx="21336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BD6E0F59-1DD8-40FC-9C92-B6295CBA6CCA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10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67409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8712" y="0"/>
            <a:ext cx="8505372" cy="706080"/>
          </a:xfrm>
        </p:spPr>
        <p:txBody>
          <a:bodyPr/>
          <a:lstStyle/>
          <a:p>
            <a:pPr algn="l"/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Test Packet with Direct Measurement TLV</a:t>
            </a:r>
          </a:p>
        </p:txBody>
      </p:sp>
      <p:sp>
        <p:nvSpPr>
          <p:cNvPr id="5" name="Rectangle 4"/>
          <p:cNvSpPr/>
          <p:nvPr/>
        </p:nvSpPr>
        <p:spPr>
          <a:xfrm>
            <a:off x="222352" y="659773"/>
            <a:ext cx="4310743" cy="41319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Error Estimate        |           SSID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MBZ (28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750" b="1" dirty="0">
                <a:solidFill>
                  <a:srgbClr val="7030A0"/>
                </a:solidFill>
                <a:latin typeface="Courier" pitchFamily="2" charset="0"/>
              </a:rPr>
              <a:t>      |STAMP TLV Flags|  Type         |     Length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Session-Sender Tx counter  (</a:t>
            </a:r>
            <a:r>
              <a:rPr lang="en-US" sz="750" b="1" dirty="0" err="1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Rx counter  (</a:t>
            </a:r>
            <a:r>
              <a:rPr lang="en-US" sz="750" b="1" dirty="0" err="1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Tx counter  (</a:t>
            </a:r>
            <a:r>
              <a:rPr lang="en-US" sz="750" b="1" dirty="0" err="1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solidFill>
                <a:srgbClr val="0070C0"/>
              </a:solidFill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 Figure: Session-Sender Test Packet Format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489552" y="659773"/>
            <a:ext cx="4368799" cy="41319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Error Estimate        |           SSID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</a:t>
            </a:r>
            <a:r>
              <a:rPr lang="en-US" sz="750" dirty="0" err="1">
                <a:latin typeface="Courier" pitchFamily="2" charset="0"/>
                <a:ea typeface="Courier" charset="0"/>
                <a:cs typeface="Courier" charset="0"/>
              </a:rPr>
              <a:t>Ses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-Sender TTL |                  MBZ2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750" b="1" dirty="0">
                <a:solidFill>
                  <a:srgbClr val="7030A0"/>
                </a:solidFill>
                <a:latin typeface="Courier" pitchFamily="2" charset="0"/>
              </a:rPr>
              <a:t>    |STAMP TLV Flags|  Type         |     Length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Session-Sender Tx counter  (</a:t>
            </a:r>
            <a:r>
              <a:rPr lang="en-US" sz="750" b="1" dirty="0" err="1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Rx counter  (</a:t>
            </a:r>
            <a:r>
              <a:rPr lang="en-US" sz="750" b="1" dirty="0" err="1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Tx counter  (</a:t>
            </a:r>
            <a:r>
              <a:rPr lang="en-US" sz="750" b="1" dirty="0" err="1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Figure: Session-Reflector Test Packet Format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841105" y="4844952"/>
            <a:ext cx="1638300" cy="29854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r>
              <a:rPr lang="en-CA" sz="1200" dirty="0"/>
              <a:t>110</a:t>
            </a:r>
            <a:r>
              <a:rPr lang="en-CA" sz="1200" baseline="30000" dirty="0"/>
              <a:t>th</a:t>
            </a:r>
            <a:r>
              <a:rPr lang="en-CA" sz="1200" dirty="0"/>
              <a:t> IETF Online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43800" y="4745366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11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9B10AD-8D48-D148-91E8-65E3279D89CE}"/>
              </a:ext>
            </a:extLst>
          </p:cNvPr>
          <p:cNvCxnSpPr>
            <a:cxnSpLocks/>
          </p:cNvCxnSpPr>
          <p:nvPr/>
        </p:nvCxnSpPr>
        <p:spPr>
          <a:xfrm>
            <a:off x="4572000" y="659773"/>
            <a:ext cx="0" cy="411122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639324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563F4-5702-5D48-9E19-E7BA65B8C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557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Direct Measurement TLV vs. Direct Loss Measurement Probe Packet</a:t>
            </a:r>
            <a:endParaRPr lang="en-US" sz="24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9DD6037-B2F8-2846-A8F8-3526946C0D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1812525"/>
              </p:ext>
            </p:extLst>
          </p:nvPr>
        </p:nvGraphicFramePr>
        <p:xfrm>
          <a:off x="304800" y="895350"/>
          <a:ext cx="8534400" cy="134207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70417999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450600246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3735205648"/>
                    </a:ext>
                  </a:extLst>
                </a:gridCol>
              </a:tblGrid>
              <a:tr h="412945">
                <a:tc>
                  <a:txBody>
                    <a:bodyPr/>
                    <a:lstStyle/>
                    <a:p>
                      <a:r>
                        <a:rPr lang="en-US" sz="1200" dirty="0"/>
                        <a:t>Attribute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Direct Measurement TLV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Direct Loss Measurement Probe Packet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13076"/>
                  </a:ext>
                </a:extLst>
              </a:tr>
              <a:tr h="92912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Minimum bytes to load in write-able memory in hardware (not accounting multiple TLVs)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114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(Eth 18, IPv6 40, UDP 8, STAMP 44, TLV Type 4, Total = 114 Byte)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70</a:t>
                      </a:r>
                    </a:p>
                    <a:p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(Eth 18, IPv6 40, UDP 8, Seq 4, Total = 70 Byte)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8510990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FFCCBF-2B89-5749-BBD7-F4AA1FD7F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110</a:t>
            </a:r>
            <a:r>
              <a:rPr lang="en-US" altLang="zh-CN" baseline="30000"/>
              <a:t>th</a:t>
            </a:r>
            <a:r>
              <a:rPr lang="en-US" altLang="zh-CN"/>
              <a:t> IETF Online</a:t>
            </a:r>
            <a:endParaRPr lang="en-US" altLang="zh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6A2D4-72D0-D141-A7FF-96D0B0563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7723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27850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823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393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7772400" cy="3428999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Direct Loss Measurement (DLM) for accurate data packet loss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Alternate-Marking Method (AMM) [RFC 8321]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High scale for number of sessions and faster packet loss detection interval</a:t>
            </a:r>
          </a:p>
          <a:p>
            <a:pPr lvl="2">
              <a:buFont typeface="Wingdings" charset="2"/>
              <a:buChar char="§"/>
            </a:pPr>
            <a:r>
              <a:rPr lang="en-US" sz="1600" dirty="0"/>
              <a:t>Support hardware implementation</a:t>
            </a:r>
          </a:p>
          <a:p>
            <a:pPr marL="0" indent="0">
              <a:buNone/>
            </a:pPr>
            <a:r>
              <a:rPr lang="en-US" sz="1600" dirty="0"/>
              <a:t>Goals: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Avoid provisioning and maintaining sessions on Session-Reflector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Avoid control protocol for signaling dynamic parameters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Follow STAMP [</a:t>
            </a:r>
            <a:r>
              <a:rPr lang="en-CA" sz="1600" dirty="0"/>
              <a:t>RFC 8762</a:t>
            </a:r>
            <a:r>
              <a:rPr lang="en-US" sz="1600" dirty="0"/>
              <a:t>] approach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48" y="104378"/>
            <a:ext cx="4432852" cy="845539"/>
          </a:xfrm>
        </p:spPr>
        <p:txBody>
          <a:bodyPr/>
          <a:lstStyle/>
          <a:p>
            <a:pPr algn="l"/>
            <a:r>
              <a:rPr lang="en-US" sz="2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Direct Loss Measurement Probe Packet for Data Packet Loss Detection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02924" y="1011341"/>
            <a:ext cx="4496628" cy="3667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200" kern="0" dirty="0"/>
              <a:t>Base Direct Loss Measurement probe packet defined</a:t>
            </a:r>
          </a:p>
          <a:p>
            <a:pPr lvl="1">
              <a:spcBef>
                <a:spcPts val="0"/>
              </a:spcBef>
            </a:pPr>
            <a:r>
              <a:rPr lang="en-US" sz="1200" kern="0" dirty="0"/>
              <a:t>Hardware efficient counter updating</a:t>
            </a:r>
          </a:p>
          <a:p>
            <a:pPr lvl="2">
              <a:spcBef>
                <a:spcPts val="0"/>
              </a:spcBef>
            </a:pPr>
            <a:r>
              <a:rPr lang="en-US" sz="1200" kern="0" dirty="0"/>
              <a:t>Well-known locations for traffic counters</a:t>
            </a:r>
          </a:p>
          <a:p>
            <a:pPr lvl="1">
              <a:spcBef>
                <a:spcPts val="0"/>
              </a:spcBef>
            </a:pPr>
            <a:r>
              <a:rPr lang="en-US" sz="1200" kern="0" dirty="0"/>
              <a:t>Block number of the counters for alternate-marking method [RFC 8321]</a:t>
            </a:r>
          </a:p>
          <a:p>
            <a:pPr lvl="1">
              <a:spcBef>
                <a:spcPts val="0"/>
              </a:spcBef>
            </a:pPr>
            <a:r>
              <a:rPr lang="en-US" sz="1200" kern="0" dirty="0"/>
              <a:t>Traffic class of the counters for per class packet loss</a:t>
            </a:r>
          </a:p>
          <a:p>
            <a:pPr lvl="1">
              <a:spcBef>
                <a:spcPts val="0"/>
              </a:spcBef>
            </a:pPr>
            <a:r>
              <a:rPr lang="en-US" sz="1200" kern="0" dirty="0"/>
              <a:t>DLM probe packet is also defined for authenticated mode</a:t>
            </a:r>
          </a:p>
          <a:p>
            <a:pPr>
              <a:spcBef>
                <a:spcPts val="0"/>
              </a:spcBef>
            </a:pPr>
            <a:r>
              <a:rPr lang="en-US" sz="1200" kern="0" dirty="0"/>
              <a:t>User-configured destination UDP Port is used for identifying DLM probe packets (different than port 862 and the one used by STAMP)</a:t>
            </a:r>
          </a:p>
          <a:p>
            <a:pPr>
              <a:spcBef>
                <a:spcPts val="0"/>
              </a:spcBef>
            </a:pPr>
            <a:r>
              <a:rPr lang="en-US" sz="1200" kern="0" dirty="0"/>
              <a:t>Sequence Number allows to monitor DLM session status</a:t>
            </a:r>
          </a:p>
          <a:p>
            <a:pPr>
              <a:spcBef>
                <a:spcPts val="0"/>
              </a:spcBef>
            </a:pPr>
            <a:r>
              <a:rPr lang="en-US" sz="1200" kern="0" dirty="0"/>
              <a:t>Flags</a:t>
            </a:r>
          </a:p>
          <a:p>
            <a:pPr lvl="1">
              <a:spcBef>
                <a:spcPts val="0"/>
              </a:spcBef>
            </a:pPr>
            <a:r>
              <a:rPr lang="en-US" sz="1200" kern="0" dirty="0"/>
              <a:t>X set to 1 for 64-Bit Counter, set to 0 for 32-Bit Counter</a:t>
            </a:r>
          </a:p>
          <a:p>
            <a:pPr lvl="1">
              <a:spcBef>
                <a:spcPts val="0"/>
              </a:spcBef>
            </a:pPr>
            <a:r>
              <a:rPr lang="en-US" sz="1200" kern="0" dirty="0"/>
              <a:t>B set to 1 for Byte Counter, set to 0 for Packet Counter</a:t>
            </a:r>
          </a:p>
          <a:p>
            <a:pPr lvl="1">
              <a:spcBef>
                <a:spcPts val="0"/>
              </a:spcBef>
            </a:pPr>
            <a:r>
              <a:rPr lang="en-US" sz="1200" kern="0" dirty="0"/>
              <a:t>T set to 1 for Sender-DSCP scoped Counter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41604" y="474029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A78EA58-D2E5-2049-B04D-B08F3B442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552" y="200595"/>
            <a:ext cx="4241524" cy="44781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0                   1                   2                   3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0 1 2 3 4 5 6 7 8 9 0 1 2 3 4 5 6 7 8 9 0 1 2 3 4 5 6 7 8 9 0 1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IP Header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IP Address = Session-Sender IPv4 or IPv6 Address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IP Address = Session-Reflector IPv4 or IPv6 </a:t>
            </a:r>
            <a:r>
              <a:rPr kumimoji="0" lang="en-US" altLang="en-US" sz="80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Addr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Port = As chosen by Session-Sender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Port = User-configured Port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Sequence Number  </a:t>
            </a:r>
            <a:r>
              <a:rPr lang="en-US" altLang="en-US" sz="800" dirty="0"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Transmit Counter (C3</a:t>
            </a:r>
            <a:r>
              <a:rPr kumimoji="0" lang="en-US" altLang="en-US" sz="8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)                  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|X|B|T| DSCP      | Block Number| DSID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Receive Counter (C2)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Session-Sender Sequence Number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Session-Sender Counter (C1)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lvl="0"/>
            <a:r>
              <a:rPr lang="en-US" alt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|FLAGS| </a:t>
            </a:r>
            <a:r>
              <a:rPr lang="en-US" altLang="en-US" sz="8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Ses</a:t>
            </a:r>
            <a:r>
              <a:rPr lang="en-US" alt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-DSCP  |</a:t>
            </a:r>
            <a:r>
              <a:rPr lang="en-US" altLang="en-US" sz="8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Ses</a:t>
            </a:r>
            <a:r>
              <a:rPr lang="en-US" alt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-Block Num| MBZ (2 octets)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</a:t>
            </a:r>
            <a:r>
              <a:rPr lang="en-US" altLang="en-US" sz="8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S</a:t>
            </a:r>
            <a:r>
              <a:rPr kumimoji="0" lang="en-US" altLang="en-US" sz="800" u="none" strike="noStrike" cap="none" normalizeH="0" baseline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es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-Sender TTL|        MBZ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latin typeface="Courier" pitchFamily="2" charset="0"/>
              </a:rPr>
              <a:t>  Figure: Session-Reflector Direct Loss Measurement Probe Packet</a:t>
            </a:r>
            <a:endParaRPr kumimoji="0" lang="en-US" altLang="en-US" sz="1800" u="none" strike="noStrike" cap="none" normalizeH="0" baseline="0" dirty="0">
              <a:ln>
                <a:noFill/>
              </a:ln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054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563F4-5702-5D48-9E19-E7BA65B8C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557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Direct Measurement TLV vs. Direct Loss Measurement Probe Packet</a:t>
            </a:r>
            <a:endParaRPr lang="en-US" sz="24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9DD6037-B2F8-2846-A8F8-3526946C0D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6865254"/>
              </p:ext>
            </p:extLst>
          </p:nvPr>
        </p:nvGraphicFramePr>
        <p:xfrm>
          <a:off x="304800" y="696278"/>
          <a:ext cx="8534401" cy="3733793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521186">
                  <a:extLst>
                    <a:ext uri="{9D8B030D-6E8A-4147-A177-3AD203B41FA5}">
                      <a16:colId xmlns:a16="http://schemas.microsoft.com/office/drawing/2014/main" val="704179991"/>
                    </a:ext>
                  </a:extLst>
                </a:gridCol>
                <a:gridCol w="1508014">
                  <a:extLst>
                    <a:ext uri="{9D8B030D-6E8A-4147-A177-3AD203B41FA5}">
                      <a16:colId xmlns:a16="http://schemas.microsoft.com/office/drawing/2014/main" val="2450600246"/>
                    </a:ext>
                  </a:extLst>
                </a:gridCol>
                <a:gridCol w="1655086">
                  <a:extLst>
                    <a:ext uri="{9D8B030D-6E8A-4147-A177-3AD203B41FA5}">
                      <a16:colId xmlns:a16="http://schemas.microsoft.com/office/drawing/2014/main" val="3245075201"/>
                    </a:ext>
                  </a:extLst>
                </a:gridCol>
                <a:gridCol w="1850115">
                  <a:extLst>
                    <a:ext uri="{9D8B030D-6E8A-4147-A177-3AD203B41FA5}">
                      <a16:colId xmlns:a16="http://schemas.microsoft.com/office/drawing/2014/main" val="3735205648"/>
                    </a:ext>
                  </a:extLst>
                </a:gridCol>
              </a:tblGrid>
              <a:tr h="460231">
                <a:tc>
                  <a:txBody>
                    <a:bodyPr/>
                    <a:lstStyle/>
                    <a:p>
                      <a:r>
                        <a:rPr lang="en-US" sz="1100" dirty="0"/>
                        <a:t>Attributes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Direct Measurement TLV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i="1" dirty="0"/>
                        <a:t>Define New Direct Measurement TLV?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Direct Loss Measurement Probe Packet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13076"/>
                  </a:ext>
                </a:extLst>
              </a:tr>
              <a:tr h="460231">
                <a:tc>
                  <a:txBody>
                    <a:bodyPr/>
                    <a:lstStyle/>
                    <a:p>
                      <a:r>
                        <a:rPr lang="en-US" sz="1100" dirty="0"/>
                        <a:t>Need to write timestamp </a:t>
                      </a:r>
                    </a:p>
                    <a:p>
                      <a:r>
                        <a:rPr lang="en-US" sz="1100" dirty="0"/>
                        <a:t>(clock sync needed for one-way delay)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C0000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i="1" dirty="0">
                          <a:solidFill>
                            <a:srgbClr val="C0000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B05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5516398"/>
                  </a:ext>
                </a:extLst>
              </a:tr>
              <a:tr h="460231">
                <a:tc>
                  <a:txBody>
                    <a:bodyPr/>
                    <a:lstStyle/>
                    <a:p>
                      <a:r>
                        <a:rPr lang="en-US" sz="1100" dirty="0"/>
                        <a:t>Counter at fixed location in the probe packet for hardware counter-stamping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C00000"/>
                          </a:solidFill>
                        </a:rPr>
                        <a:t>No (TLV-based)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i="1" dirty="0">
                          <a:solidFill>
                            <a:srgbClr val="C00000"/>
                          </a:solidFill>
                        </a:rPr>
                        <a:t>No (TLV-based)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1363012"/>
                  </a:ext>
                </a:extLst>
              </a:tr>
              <a:tr h="460231">
                <a:tc>
                  <a:txBody>
                    <a:bodyPr/>
                    <a:lstStyle/>
                    <a:p>
                      <a:r>
                        <a:rPr lang="en-US" sz="1100" dirty="0"/>
                        <a:t>Reply probe packets with counter at fixed location for hardware counter-stamping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i="1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1081368"/>
                  </a:ext>
                </a:extLst>
              </a:tr>
              <a:tr h="460231">
                <a:tc>
                  <a:txBody>
                    <a:bodyPr/>
                    <a:lstStyle/>
                    <a:p>
                      <a:r>
                        <a:rPr lang="en-US" sz="1100" dirty="0"/>
                        <a:t>Need to scan for DM TLV in each received probe packet on Session-Reflector in hardware  (there can be multiple TLVs)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C0000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i="1" dirty="0">
                          <a:solidFill>
                            <a:srgbClr val="C0000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B05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9365591"/>
                  </a:ext>
                </a:extLst>
              </a:tr>
              <a:tr h="279426">
                <a:tc>
                  <a:txBody>
                    <a:bodyPr/>
                    <a:lstStyle/>
                    <a:p>
                      <a:r>
                        <a:rPr lang="en-US" sz="1100" dirty="0"/>
                        <a:t>32-bit and 64-bit Byte counters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i="1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8200809"/>
                  </a:ext>
                </a:extLst>
              </a:tr>
              <a:tr h="279426">
                <a:tc>
                  <a:txBody>
                    <a:bodyPr/>
                    <a:lstStyle/>
                    <a:p>
                      <a:r>
                        <a:rPr lang="en-US" sz="1100" dirty="0"/>
                        <a:t>64-bit packet counters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i="1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9895673"/>
                  </a:ext>
                </a:extLst>
              </a:tr>
              <a:tr h="460231">
                <a:tc>
                  <a:txBody>
                    <a:bodyPr/>
                    <a:lstStyle/>
                    <a:p>
                      <a:r>
                        <a:rPr lang="en-US" sz="1100" dirty="0"/>
                        <a:t>Alternate-marking method packet loss - using block number for counters (out-of-order data packet support)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i="1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2393880"/>
                  </a:ext>
                </a:extLst>
              </a:tr>
              <a:tr h="279426">
                <a:tc>
                  <a:txBody>
                    <a:bodyPr/>
                    <a:lstStyle/>
                    <a:p>
                      <a:r>
                        <a:rPr lang="en-US" sz="1100" dirty="0"/>
                        <a:t>Per Traffic Class Counters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i="1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0012194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FFCCBF-2B89-5749-BBD7-F4AA1FD7F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6A2D4-72D0-D141-A7FF-96D0B0563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430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389E-1588-4D49-BCF9-9F7B15EA8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48055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Data Packet Loss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3DF41-902F-4F46-82B0-85312C6D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006" y="3384982"/>
            <a:ext cx="8077200" cy="1401330"/>
          </a:xfrm>
        </p:spPr>
        <p:txBody>
          <a:bodyPr/>
          <a:lstStyle/>
          <a:p>
            <a:pPr>
              <a:lnSpc>
                <a:spcPts val="1640"/>
              </a:lnSpc>
              <a:spcBef>
                <a:spcPts val="300"/>
              </a:spcBef>
            </a:pPr>
            <a:r>
              <a:rPr lang="en-CA" sz="1200" dirty="0"/>
              <a:t>Using the Counters C1, C2, C3 and C4 as per reference topology, from the n</a:t>
            </a:r>
            <a:r>
              <a:rPr lang="en-CA" sz="1200" baseline="30000" dirty="0"/>
              <a:t>th</a:t>
            </a:r>
            <a:r>
              <a:rPr lang="en-CA" sz="1200" dirty="0"/>
              <a:t> and (n-1)</a:t>
            </a:r>
            <a:r>
              <a:rPr lang="en-CA" sz="1200" baseline="30000" dirty="0" err="1"/>
              <a:t>th</a:t>
            </a:r>
            <a:r>
              <a:rPr lang="en-CA" sz="1200" baseline="30000" dirty="0"/>
              <a:t> </a:t>
            </a:r>
            <a:r>
              <a:rPr lang="en-CA" sz="1200" dirty="0"/>
              <a:t>Direct Loss Measurement probe packets.</a:t>
            </a:r>
          </a:p>
          <a:p>
            <a:pPr lvl="1">
              <a:lnSpc>
                <a:spcPts val="1640"/>
              </a:lnSpc>
              <a:spcBef>
                <a:spcPts val="300"/>
              </a:spcBef>
            </a:pPr>
            <a:r>
              <a:rPr lang="en-CA" sz="1200" dirty="0"/>
              <a:t>Transmit Loss </a:t>
            </a:r>
            <a:r>
              <a:rPr lang="en-CA" sz="1200" dirty="0" err="1"/>
              <a:t>TxL</a:t>
            </a:r>
            <a:r>
              <a:rPr lang="en-CA" sz="1200" dirty="0"/>
              <a:t>[n-1, n] = (C1[n] - C1[n-1]) - (C2[n] - C2[n-1])</a:t>
            </a:r>
          </a:p>
          <a:p>
            <a:pPr lvl="1">
              <a:lnSpc>
                <a:spcPts val="1640"/>
              </a:lnSpc>
              <a:spcBef>
                <a:spcPts val="300"/>
              </a:spcBef>
            </a:pPr>
            <a:r>
              <a:rPr lang="en-CA" sz="1200" dirty="0"/>
              <a:t>Receive Loss </a:t>
            </a:r>
            <a:r>
              <a:rPr lang="en-CA" sz="1200" dirty="0" err="1"/>
              <a:t>RxL</a:t>
            </a:r>
            <a:r>
              <a:rPr lang="en-CA" sz="1200" dirty="0"/>
              <a:t>[n-1, n]   = (C3[n] - C3[n-1]) - (C4[n] - C4[n-1])</a:t>
            </a:r>
          </a:p>
          <a:p>
            <a:pPr>
              <a:lnSpc>
                <a:spcPts val="1640"/>
              </a:lnSpc>
              <a:spcBef>
                <a:spcPts val="300"/>
              </a:spcBef>
            </a:pPr>
            <a:r>
              <a:rPr lang="en-CA" sz="1200" dirty="0"/>
              <a:t>When using Alternate-Marking Method, all Counters used for the loss calculation belongs to the same Block Number, as described in Section 3.1 of [RFC8321].</a:t>
            </a:r>
          </a:p>
          <a:p>
            <a:pPr>
              <a:lnSpc>
                <a:spcPts val="1640"/>
              </a:lnSpc>
              <a:spcBef>
                <a:spcPts val="300"/>
              </a:spcBef>
            </a:pPr>
            <a:endParaRPr lang="en-CA" sz="1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3D706-DA34-5042-B9F4-47AF67F75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C88CF-B858-DA4E-BD76-C5F4F1341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88CCAD-9049-AC41-B6A7-73CB57F8C3E0}"/>
              </a:ext>
            </a:extLst>
          </p:cNvPr>
          <p:cNvSpPr/>
          <p:nvPr/>
        </p:nvSpPr>
        <p:spPr>
          <a:xfrm>
            <a:off x="2514600" y="802962"/>
            <a:ext cx="4114800" cy="22929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C1                   C2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/                       \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+-------+     DLM Probe Packet    +-------+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    | - - - - - - - - - - - -&gt;|       |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R1  |=========================|   R3  |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    |&lt;- - - - - - - - - - - - |       |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+-------+  DLM Reply Probe Packet +-------+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\                       /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C4                    C3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Session-Sender               Session-Reflector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Reference Topology</a:t>
            </a:r>
            <a:endParaRPr lang="en-US" sz="11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835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002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1639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Alternate Marking Method for Packet Loss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857250"/>
            <a:ext cx="8001000" cy="914400"/>
          </a:xfrm>
        </p:spPr>
        <p:txBody>
          <a:bodyPr/>
          <a:lstStyle/>
          <a:p>
            <a:r>
              <a:rPr lang="en-US" sz="1400" dirty="0">
                <a:latin typeface="Calibri" charset="0"/>
                <a:ea typeface="Calibri" charset="0"/>
                <a:cs typeface="Calibri" charset="0"/>
              </a:rPr>
              <a:t>RFC 8321 - </a:t>
            </a:r>
            <a:r>
              <a:rPr lang="en-CA" sz="1400" dirty="0"/>
              <a:t>Alternate-Marking Method for Passive and Hybrid Performance Monitoring</a:t>
            </a:r>
          </a:p>
          <a:p>
            <a:r>
              <a:rPr lang="en-CA" sz="1400" dirty="0"/>
              <a:t>RFC 8957 - Synonymous Flow Label Framework</a:t>
            </a:r>
          </a:p>
          <a:p>
            <a:endParaRPr lang="en-CA" sz="1400" dirty="0"/>
          </a:p>
          <a:p>
            <a:pPr marL="0" lvl="0" indent="0">
              <a:buNone/>
            </a:pPr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30FC9E-C00E-754D-BBDD-1B3199E94060}"/>
              </a:ext>
            </a:extLst>
          </p:cNvPr>
          <p:cNvSpPr/>
          <p:nvPr/>
        </p:nvSpPr>
        <p:spPr>
          <a:xfrm>
            <a:off x="1447800" y="1962150"/>
            <a:ext cx="5829300" cy="20928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A: packet with A coloring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B: packet with B coloring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|           |           |           |           |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|           |    Traffic Flow       |           |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-------------------------------------------------------------------&gt;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BBBBBBB AAAAAAAAAAA BBBBBBBBBBB AAAAAAAAAAA BBBBBBBBBBB AAAAAAA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-------------------------------------------------------------------&gt;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...  |  Block 5  |  Block 4  |  Block 3  |  Block 2  |  Block 1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|           |           |           |           |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Figure 2: Traffic Coloring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0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78363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7846</TotalTime>
  <Words>1560</Words>
  <Application>Microsoft Macintosh PowerPoint</Application>
  <PresentationFormat>On-screen Show (16:9)</PresentationFormat>
  <Paragraphs>289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Simple Two-Way Direct Loss Measurement Procedure</vt:lpstr>
      <vt:lpstr>Agenda</vt:lpstr>
      <vt:lpstr>Requirements and Scope</vt:lpstr>
      <vt:lpstr>Direct Loss Measurement Probe Packet for Data Packet Loss Detection</vt:lpstr>
      <vt:lpstr>Direct Measurement TLV vs. Direct Loss Measurement Probe Packet</vt:lpstr>
      <vt:lpstr>Data Packet Loss Calculation</vt:lpstr>
      <vt:lpstr>Next Steps</vt:lpstr>
      <vt:lpstr>PowerPoint Presentation</vt:lpstr>
      <vt:lpstr>Alternate Marking Method for Packet Loss</vt:lpstr>
      <vt:lpstr>PowerPoint Presentation</vt:lpstr>
      <vt:lpstr>STAMP Test Packet with Direct Measurement TLV</vt:lpstr>
      <vt:lpstr>Direct Measurement TLV vs. Direct Loss Measurement Probe Packet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2128</cp:revision>
  <dcterms:created xsi:type="dcterms:W3CDTF">2010-06-30T04:12:48Z</dcterms:created>
  <dcterms:modified xsi:type="dcterms:W3CDTF">2021-02-22T17:31:36Z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