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ECMPs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 to explore ECMP paths.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 when return path is also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371600" y="694047"/>
            <a:ext cx="5905500" cy="3931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PDLM Mode                     /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LB or Enhanced Mode        /      \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Timestamp2 Offset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Message Format              /    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  <a:r>
              <a:rPr lang="en-CA" sz="1050" dirty="0">
                <a:latin typeface="Courier" pitchFamily="2" charset="0"/>
              </a:rPr>
              <a:t>  /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       </a:t>
            </a:r>
            <a:r>
              <a:rPr lang="en-CA" sz="1050" dirty="0">
                <a:latin typeface="Courier" pitchFamily="2" charset="0"/>
              </a:rPr>
              <a:t>/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Source/</a:t>
            </a:r>
            <a:r>
              <a:rPr lang="en-CA" sz="1050" dirty="0" err="1">
                <a:latin typeface="Courier" pitchFamily="2" charset="0"/>
              </a:rPr>
              <a:t>Dest</a:t>
            </a:r>
            <a:r>
              <a:rPr lang="en-CA" sz="105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540"/>
              </a:lnSpc>
            </a:pPr>
            <a:endParaRPr lang="en-CA" sz="1050" dirty="0">
              <a:latin typeface="Courier" pitchFamily="2" charset="0"/>
            </a:endParaRP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285494" y="3257550"/>
            <a:ext cx="16299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(bring-down - loss of heart beats) is notified when consecutive N number of return probe messages are not received at the 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success (bring-up - success of heart beats) is notified as soon as one or more return probe messages are received at the sender node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No 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Stateless on reflector (e.g. reflector unaware of the monitoring protocol) </a:t>
            </a:r>
          </a:p>
          <a:p>
            <a:pPr lvl="3">
              <a:buFont typeface="Wingdings" pitchFamily="2" charset="2"/>
              <a:buChar char="ü"/>
            </a:pPr>
            <a:r>
              <a:rPr lang="en-US" sz="1200" dirty="0"/>
              <a:t>State is in the probe message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2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5357 (TWAMP Light) compatible probe message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8762 (Simple TWAMP (STAMP)) compatible probe message</a:t>
            </a:r>
          </a:p>
          <a:p>
            <a:pPr lvl="1">
              <a:buFont typeface="Wingdings" charset="2"/>
              <a:buChar char="§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delay measurement probe messages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Reflector is agnostic to the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908705"/>
            <a:ext cx="8534400" cy="1724379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reflector node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probe packets are forwarded in fast-path, higher scale with faster interval is possible resulting in faster failure detection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in the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81200" y="618771"/>
            <a:ext cx="46482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50" dirty="0">
                <a:latin typeface="Courier" pitchFamily="2" charset="0"/>
              </a:rPr>
              <a:t>             t1                t2</a:t>
            </a:r>
          </a:p>
          <a:p>
            <a:r>
              <a:rPr lang="en-CA" sz="1050" dirty="0">
                <a:latin typeface="Courier" pitchFamily="2" charset="0"/>
              </a:rPr>
              <a:t>            /                   \</a:t>
            </a:r>
            <a:br>
              <a:rPr lang="en-CA" sz="1050" dirty="0">
                <a:latin typeface="Courier" pitchFamily="2" charset="0"/>
              </a:rPr>
            </a:br>
            <a:r>
              <a:rPr lang="en-CA" sz="105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05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05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05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050" dirty="0">
                <a:latin typeface="Courier" pitchFamily="2" charset="0"/>
              </a:rPr>
              <a:t> </a:t>
            </a:r>
          </a:p>
          <a:p>
            <a:r>
              <a:rPr lang="en-CA" sz="1050" dirty="0">
                <a:latin typeface="Courier" pitchFamily="2" charset="0"/>
              </a:rPr>
              <a:t>Loopback Mode Enabled with Network Programming Function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Messages for Network Programming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4800" y="1962150"/>
            <a:ext cx="4242226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.         Variable Length Padding                               .</a:t>
            </a:r>
          </a:p>
          <a:p>
            <a:r>
              <a:rPr lang="en-US" sz="800" dirty="0">
                <a:latin typeface="Courier" pitchFamily="2" charset="0"/>
              </a:rPr>
              <a:t>  ~                                                               ~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+-+-+-+-+-+-+-+-+-+-+-+-+-+-+-+-+-+-+-+-+-+-+-+-+-+-+-+-+-+-+-+-+ </a:t>
            </a:r>
            <a:endParaRPr lang="en-CA" sz="800" dirty="0">
              <a:latin typeface="Courier" pitchFamily="2" charset="0"/>
            </a:endParaRPr>
          </a:p>
          <a:p>
            <a:pPr>
              <a:spcAft>
                <a:spcPts val="0"/>
              </a:spcAft>
            </a:pPr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TWAMP Compatible Probe Message Format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8" y="652096"/>
            <a:ext cx="8264471" cy="1157654"/>
          </a:xfrm>
        </p:spPr>
        <p:txBody>
          <a:bodyPr/>
          <a:lstStyle/>
          <a:p>
            <a:r>
              <a:rPr lang="en-US" sz="1200" dirty="0"/>
              <a:t>Leverage existing TWAMP implementations and deployments using compatible probe message format</a:t>
            </a:r>
          </a:p>
          <a:p>
            <a:r>
              <a:rPr lang="en-US" sz="1200" dirty="0"/>
              <a:t>Sender adds Transmit Timestamp (t1)</a:t>
            </a:r>
          </a:p>
          <a:p>
            <a:r>
              <a:rPr lang="en-US" sz="1200" dirty="0"/>
              <a:t>Reflector adds Receive Timestamp (t2) at offset-byte location in payload </a:t>
            </a:r>
          </a:p>
          <a:p>
            <a:pPr lvl="1"/>
            <a:r>
              <a:rPr lang="en-US" sz="1200" dirty="0"/>
              <a:t>offset-byte 16 from the start of the payload, or</a:t>
            </a:r>
          </a:p>
          <a:p>
            <a:pPr lvl="1"/>
            <a:r>
              <a:rPr lang="en-US" sz="12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969115"/>
            <a:ext cx="4242226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800" dirty="0">
                <a:latin typeface="Courier" pitchFamily="2" charset="0"/>
              </a:rPr>
              <a:t>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Fixed Length Padding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+-+-+-+-+-+-+-+-+-+-+-+-+-+-+-+-+-+-+-+-+-+-+-+-+-+-+-+-+-+-+-+-+ </a:t>
            </a:r>
            <a:endParaRPr lang="en-CA" sz="800" dirty="0">
              <a:latin typeface="Courier" pitchFamily="2" charset="0"/>
            </a:endParaRPr>
          </a:p>
          <a:p>
            <a:pPr>
              <a:spcAft>
                <a:spcPts val="0"/>
              </a:spcAft>
            </a:pPr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STAMP Compatible Probe Message Format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8386" cy="3885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850" b="1" dirty="0">
                <a:latin typeface="Courier" pitchFamily="2" charset="0"/>
              </a:rPr>
              <a:t>Timestamp Label (TBA1)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Reflector</a:t>
            </a:r>
            <a:r>
              <a:rPr lang="en-CA" sz="850" dirty="0">
                <a:latin typeface="Courier" pitchFamily="2" charset="0"/>
              </a:rPr>
              <a:t> IPv4 or IPv6 Address           . .  Destination IP Address = </a:t>
            </a:r>
            <a:r>
              <a:rPr lang="en-CA" sz="850" b="1" dirty="0">
                <a:latin typeface="Courier" pitchFamily="2" charset="0"/>
              </a:rPr>
              <a:t>Sender</a:t>
            </a:r>
            <a:r>
              <a:rPr lang="en-CA" sz="850" dirty="0">
                <a:latin typeface="Courier" pitchFamily="2" charset="0"/>
              </a:rPr>
              <a:t> IPv4 or IPv6 Address        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  Example Probe Message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(TBA2) with Reflector SID                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Example Probe Message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(TBA2) is defined for Timestamp and Forward and is carried with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8140</TotalTime>
  <Words>1621</Words>
  <Application>Microsoft Macintosh PowerPoint</Application>
  <PresentationFormat>On-screen Show (16:9)</PresentationFormat>
  <Paragraphs>276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Probe Messages for Network Programming Function</vt:lpstr>
      <vt:lpstr>SR-MPLS with Timestamp Label</vt:lpstr>
      <vt:lpstr>SRv6 with Timestamp Endpoint Function</vt:lpstr>
      <vt:lpstr>ECMP Support for SR Paths</vt:lpstr>
      <vt:lpstr>Example Provisioning Model</vt:lpstr>
      <vt:lpstr>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1805</cp:revision>
  <dcterms:created xsi:type="dcterms:W3CDTF">2010-06-30T04:12:48Z</dcterms:created>
  <dcterms:modified xsi:type="dcterms:W3CDTF">2020-09-18T17:57:34Z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