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9" r:id="rId3"/>
    <p:sldId id="315" r:id="rId4"/>
    <p:sldId id="1671" r:id="rId5"/>
    <p:sldId id="1658" r:id="rId6"/>
    <p:sldId id="1659" r:id="rId7"/>
    <p:sldId id="1672" r:id="rId8"/>
    <p:sldId id="1662" r:id="rId9"/>
    <p:sldId id="1664" r:id="rId10"/>
    <p:sldId id="1673" r:id="rId11"/>
    <p:sldId id="320" r:id="rId12"/>
    <p:sldId id="1663" r:id="rId13"/>
    <p:sldId id="1661" r:id="rId14"/>
    <p:sldId id="303" r:id="rId15"/>
    <p:sldId id="1670" r:id="rId16"/>
    <p:sldId id="1677" r:id="rId17"/>
    <p:sldId id="1678" r:id="rId18"/>
    <p:sldId id="1679" r:id="rId19"/>
    <p:sldId id="1676" r:id="rId20"/>
    <p:sldId id="1674" r:id="rId21"/>
    <p:sldId id="1667" r:id="rId22"/>
    <p:sldId id="1669" r:id="rId2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5"/>
    <p:restoredTop sz="93034" autoAdjust="0"/>
  </p:normalViewPr>
  <p:slideViewPr>
    <p:cSldViewPr>
      <p:cViewPr varScale="1">
        <p:scale>
          <a:sx n="148" d="100"/>
          <a:sy n="148" d="100"/>
        </p:scale>
        <p:origin x="200" y="7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1/14/21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6858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41937"/>
            <a:ext cx="80010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794340"/>
            <a:ext cx="5105400" cy="35548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Extension Label (15)                 </a:t>
            </a:r>
            <a:r>
              <a:rPr lang="en-CA" sz="900" dirty="0">
                <a:latin typeface="Courier" pitchFamily="2" charset="0"/>
              </a:rPr>
              <a:t>| TC  |0|  TTL          |</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2000" dirty="0"/>
              <a:t>Extension Label (15) and Label assigned by IANA with value </a:t>
            </a:r>
            <a:r>
              <a:rPr lang="en-CA" sz="2000" dirty="0">
                <a:solidFill>
                  <a:schemeClr val="accent5"/>
                </a:solidFill>
              </a:rPr>
              <a:t>TBA2</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t>
            </a:r>
            <a:r>
              <a:rPr lang="en-CA" sz="2000" dirty="0">
                <a:solidFill>
                  <a:srgbClr val="0070C0"/>
                </a:solidFill>
              </a:rPr>
              <a:t>transit </a:t>
            </a:r>
            <a:r>
              <a:rPr lang="en-CA" sz="2000" dirty="0"/>
              <a:t>and decapsulating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580696" y="817444"/>
            <a:ext cx="7982607"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Backup</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Impact on Label Stack Size Imposed (MSD)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67008" y="1012105"/>
            <a:ext cx="8229600" cy="3373636"/>
          </a:xfrm>
        </p:spPr>
        <p:txBody>
          <a:bodyPr/>
          <a:lstStyle/>
          <a:p>
            <a:r>
              <a:rPr lang="en-US" sz="1600" dirty="0">
                <a:latin typeface="Arial" panose="020B0604020202020204" pitchFamily="34" charset="0"/>
                <a:cs typeface="Arial" panose="020B0604020202020204" pitchFamily="34" charset="0"/>
              </a:rPr>
              <a:t>Available label stack size reduced</a:t>
            </a:r>
          </a:p>
          <a:p>
            <a:pPr lvl="1"/>
            <a:r>
              <a:rPr lang="en-US" sz="1600" dirty="0">
                <a:latin typeface="Arial" panose="020B0604020202020204" pitchFamily="34" charset="0"/>
                <a:cs typeface="Arial" panose="020B0604020202020204" pitchFamily="34" charset="0"/>
              </a:rPr>
              <a:t>Extension Label 15 </a:t>
            </a:r>
          </a:p>
          <a:p>
            <a:pPr lvl="1"/>
            <a:r>
              <a:rPr lang="en-US" sz="1600" dirty="0" err="1">
                <a:latin typeface="Arial" panose="020B0604020202020204" pitchFamily="34" charset="0"/>
                <a:cs typeface="Arial" panose="020B0604020202020204" pitchFamily="34" charset="0"/>
              </a:rPr>
              <a:t>HbH</a:t>
            </a:r>
            <a:r>
              <a:rPr lang="en-US" sz="1600" dirty="0">
                <a:latin typeface="Arial" panose="020B0604020202020204" pitchFamily="34" charset="0"/>
                <a:cs typeface="Arial" panose="020B0604020202020204" pitchFamily="34" charset="0"/>
              </a:rPr>
              <a:t> IOAM Indicator SPL </a:t>
            </a:r>
          </a:p>
          <a:p>
            <a:r>
              <a:rPr lang="en-US" sz="1600" dirty="0">
                <a:latin typeface="Arial" panose="020B0604020202020204" pitchFamily="34" charset="0"/>
                <a:cs typeface="Arial" panose="020B0604020202020204" pitchFamily="34" charset="0"/>
              </a:rPr>
              <a:t>May need to add entropy label due to ECMP path impact, further reducing available label stack size</a:t>
            </a:r>
          </a:p>
          <a:p>
            <a:pPr lvl="1"/>
            <a:r>
              <a:rPr lang="en-US" sz="1600" dirty="0">
                <a:latin typeface="Arial" panose="020B0604020202020204" pitchFamily="34" charset="0"/>
                <a:cs typeface="Arial" panose="020B0604020202020204" pitchFamily="34" charset="0"/>
              </a:rPr>
              <a:t>ELI </a:t>
            </a:r>
          </a:p>
          <a:p>
            <a:pPr lvl="1"/>
            <a:r>
              <a:rPr lang="en-US" sz="1600" dirty="0">
                <a:latin typeface="Arial" panose="020B0604020202020204" pitchFamily="34" charset="0"/>
                <a:cs typeface="Arial" panose="020B0604020202020204" pitchFamily="34" charset="0"/>
              </a:rPr>
              <a:t>Entropy Label</a:t>
            </a:r>
          </a:p>
          <a:p>
            <a:endParaRPr lang="en-US" sz="1600" dirty="0">
              <a:latin typeface="Arial" panose="020B0604020202020204" pitchFamily="34" charset="0"/>
              <a:cs typeface="Arial" panose="020B0604020202020204" pitchFamily="34" charset="0"/>
            </a:endParaRPr>
          </a:p>
          <a:p>
            <a:pPr>
              <a:buFont typeface="Wingdings" pitchFamily="2" charset="2"/>
              <a:buChar char="ü"/>
            </a:pPr>
            <a:r>
              <a:rPr lang="en-US" sz="1600" dirty="0">
                <a:latin typeface="Arial" panose="020B0604020202020204" pitchFamily="34" charset="0"/>
                <a:cs typeface="Arial" panose="020B0604020202020204" pitchFamily="34" charset="0"/>
              </a:rPr>
              <a:t>This is true for all schemes using </a:t>
            </a:r>
            <a:r>
              <a:rPr lang="en-US" sz="1600" dirty="0" err="1">
                <a:latin typeface="Arial" panose="020B0604020202020204" pitchFamily="34" charset="0"/>
                <a:cs typeface="Arial" panose="020B0604020202020204" pitchFamily="34" charset="0"/>
              </a:rPr>
              <a:t>eSPL</a:t>
            </a:r>
            <a:r>
              <a:rPr lang="en-US" sz="1600" dirty="0">
                <a:latin typeface="Arial" panose="020B0604020202020204" pitchFamily="34" charset="0"/>
                <a:cs typeface="Arial" panose="020B0604020202020204" pitchFamily="34" charset="0"/>
              </a:rPr>
              <a:t>, e.g., </a:t>
            </a:r>
            <a:r>
              <a:rPr lang="en-CA" sz="1600" i="1" dirty="0">
                <a:latin typeface="Arial" panose="020B0604020202020204" pitchFamily="34" charset="0"/>
                <a:cs typeface="Arial" panose="020B0604020202020204" pitchFamily="34" charset="0"/>
              </a:rPr>
              <a:t>draft-</a:t>
            </a:r>
            <a:r>
              <a:rPr lang="en-CA" sz="1600" i="1" dirty="0" err="1">
                <a:latin typeface="Arial" panose="020B0604020202020204" pitchFamily="34" charset="0"/>
                <a:cs typeface="Arial" panose="020B0604020202020204" pitchFamily="34" charset="0"/>
              </a:rPr>
              <a:t>cheng</a:t>
            </a:r>
            <a:r>
              <a:rPr lang="en-CA" sz="1600" i="1" dirty="0">
                <a:latin typeface="Arial" panose="020B0604020202020204" pitchFamily="34" charset="0"/>
                <a:cs typeface="Arial" panose="020B0604020202020204" pitchFamily="34" charset="0"/>
              </a:rPr>
              <a:t>-</a:t>
            </a:r>
            <a:r>
              <a:rPr lang="en-CA" sz="1600" i="1" dirty="0" err="1">
                <a:latin typeface="Arial" panose="020B0604020202020204" pitchFamily="34" charset="0"/>
                <a:cs typeface="Arial" panose="020B0604020202020204" pitchFamily="34" charset="0"/>
              </a:rPr>
              <a:t>mpls</a:t>
            </a:r>
            <a:r>
              <a:rPr lang="en-CA" sz="1600" i="1" dirty="0">
                <a:latin typeface="Arial" panose="020B0604020202020204" pitchFamily="34" charset="0"/>
                <a:cs typeface="Arial" panose="020B0604020202020204" pitchFamily="34" charset="0"/>
              </a:rPr>
              <a:t>-</a:t>
            </a:r>
            <a:r>
              <a:rPr lang="en-CA" sz="1600" i="1" dirty="0" err="1">
                <a:latin typeface="Arial" panose="020B0604020202020204" pitchFamily="34" charset="0"/>
                <a:cs typeface="Arial" panose="020B0604020202020204" pitchFamily="34" charset="0"/>
              </a:rPr>
              <a:t>inband</a:t>
            </a:r>
            <a:r>
              <a:rPr lang="en-CA" sz="1600" i="1" dirty="0">
                <a:latin typeface="Arial" panose="020B0604020202020204" pitchFamily="34" charset="0"/>
                <a:cs typeface="Arial" panose="020B0604020202020204" pitchFamily="34" charset="0"/>
              </a:rPr>
              <a:t>-pm-encapsulation</a:t>
            </a:r>
          </a:p>
          <a:p>
            <a:pPr marL="0" indent="0">
              <a:buNone/>
            </a:pPr>
            <a:endParaRPr lang="en-US"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Tree>
    <p:extLst>
      <p:ext uri="{BB962C8B-B14F-4D97-AF65-F5344CB8AC3E}">
        <p14:creationId xmlns:p14="http://schemas.microsoft.com/office/powerpoint/2010/main" val="115152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Transit Nodes Scan Deeper in MPLS Header</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82851" y="971550"/>
            <a:ext cx="8229600" cy="3373636"/>
          </a:xfrm>
        </p:spPr>
        <p:txBody>
          <a:bodyPr/>
          <a:lstStyle/>
          <a:p>
            <a:r>
              <a:rPr lang="en-US" sz="1800" dirty="0">
                <a:latin typeface="Arial" panose="020B0604020202020204" pitchFamily="34" charset="0"/>
                <a:cs typeface="Arial" panose="020B0604020202020204" pitchFamily="34" charset="0"/>
              </a:rPr>
              <a:t>Transit nodes need to scan deeper into the MPLS header.</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a:buFont typeface="Wingdings" pitchFamily="2" charset="2"/>
              <a:buChar char="ü"/>
            </a:pPr>
            <a:r>
              <a:rPr lang="en-US" sz="1800" dirty="0">
                <a:latin typeface="Arial" panose="020B0604020202020204" pitchFamily="34" charset="0"/>
                <a:cs typeface="Arial" panose="020B0604020202020204" pitchFamily="34" charset="0"/>
              </a:rPr>
              <a:t>This is also true for ELI and EL today.</a:t>
            </a:r>
            <a:endParaRPr lang="en-CA" sz="1800" dirty="0">
              <a:latin typeface="Arial" panose="020B0604020202020204" pitchFamily="34" charset="0"/>
              <a:cs typeface="Arial" panose="020B0604020202020204" pitchFamily="34" charset="0"/>
            </a:endParaRPr>
          </a:p>
          <a:p>
            <a:pPr>
              <a:buFont typeface="Wingdings" pitchFamily="2" charset="2"/>
              <a:buChar char="ü"/>
            </a:pPr>
            <a:r>
              <a:rPr lang="en-CA" sz="1800" dirty="0">
                <a:latin typeface="Arial" panose="020B0604020202020204" pitchFamily="34" charset="0"/>
                <a:cs typeface="Arial" panose="020B0604020202020204" pitchFamily="34" charset="0"/>
              </a:rPr>
              <a:t>Note that with any indicator scheme, the node will have to look past </a:t>
            </a:r>
            <a:r>
              <a:rPr lang="en-CA" sz="1800" dirty="0" err="1">
                <a:latin typeface="Arial" panose="020B0604020202020204" pitchFamily="34" charset="0"/>
                <a:cs typeface="Arial" panose="020B0604020202020204" pitchFamily="34" charset="0"/>
              </a:rPr>
              <a:t>EoS</a:t>
            </a:r>
            <a:r>
              <a:rPr lang="en-CA" sz="1800" dirty="0">
                <a:latin typeface="Arial" panose="020B0604020202020204" pitchFamily="34" charset="0"/>
                <a:cs typeface="Arial" panose="020B0604020202020204" pitchFamily="34" charset="0"/>
              </a:rPr>
              <a:t> into the packet to find the IOAM data that needs to be processed.</a:t>
            </a:r>
          </a:p>
          <a:p>
            <a:endParaRPr lang="en-US"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409668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Different FEC (SFL) for IOAM Packets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1045490"/>
            <a:ext cx="8229600" cy="3373636"/>
          </a:xfrm>
        </p:spPr>
        <p:txBody>
          <a:bodyPr/>
          <a:lstStyle/>
          <a:p>
            <a:r>
              <a:rPr lang="en-CA" sz="1600" dirty="0">
                <a:solidFill>
                  <a:srgbClr val="000000"/>
                </a:solidFill>
                <a:latin typeface="Arial" panose="020B0604020202020204" pitchFamily="34" charset="0"/>
                <a:cs typeface="Arial" panose="020B0604020202020204" pitchFamily="34" charset="0"/>
              </a:rPr>
              <a:t>With a special FEC for IOAM packets and a "normal” FEC for data packets that don't carry IOAM info, it might mean that we drop the normal traffic while the </a:t>
            </a:r>
            <a:r>
              <a:rPr lang="en-CA" sz="1600" dirty="0" err="1">
                <a:solidFill>
                  <a:srgbClr val="000000"/>
                </a:solidFill>
                <a:latin typeface="Arial" panose="020B0604020202020204" pitchFamily="34" charset="0"/>
                <a:cs typeface="Arial" panose="020B0604020202020204" pitchFamily="34" charset="0"/>
              </a:rPr>
              <a:t>iOAM</a:t>
            </a:r>
            <a:r>
              <a:rPr lang="en-CA" sz="1600" dirty="0">
                <a:solidFill>
                  <a:srgbClr val="000000"/>
                </a:solidFill>
                <a:latin typeface="Arial" panose="020B0604020202020204" pitchFamily="34" charset="0"/>
                <a:cs typeface="Arial" panose="020B0604020202020204" pitchFamily="34" charset="0"/>
              </a:rPr>
              <a:t> traffic works.</a:t>
            </a:r>
          </a:p>
          <a:p>
            <a:endParaRPr lang="en-CA" sz="1600" dirty="0">
              <a:solidFill>
                <a:srgbClr val="000000"/>
              </a:solidFill>
              <a:latin typeface="Arial" panose="020B0604020202020204" pitchFamily="34" charset="0"/>
              <a:cs typeface="Arial" panose="020B0604020202020204" pitchFamily="34" charset="0"/>
            </a:endParaRPr>
          </a:p>
          <a:p>
            <a:pPr>
              <a:buFont typeface="Wingdings" pitchFamily="2" charset="2"/>
              <a:buChar char="ü"/>
            </a:pPr>
            <a:r>
              <a:rPr lang="en-CA" sz="1600" dirty="0">
                <a:solidFill>
                  <a:srgbClr val="000000"/>
                </a:solidFill>
                <a:latin typeface="Arial" panose="020B0604020202020204" pitchFamily="34" charset="0"/>
                <a:cs typeface="Arial" panose="020B0604020202020204" pitchFamily="34" charset="0"/>
              </a:rPr>
              <a:t>This is indeed an issue with using SFL kind of approach. OAM reports the metrics of the LSP on which the normal traffic is not really flowing. The forwarding normal packets are not using the LSP used by the OAM, as there are two synonymous LSPs.</a:t>
            </a:r>
            <a:endParaRPr lang="en-US" sz="1600" dirty="0">
              <a:latin typeface="Arial" panose="020B0604020202020204" pitchFamily="34" charset="0"/>
              <a:cs typeface="Arial" panose="020B0604020202020204" pitchFamily="34" charset="0"/>
            </a:endParaRPr>
          </a:p>
          <a:p>
            <a:pPr lvl="1"/>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Tree>
    <p:extLst>
      <p:ext uri="{BB962C8B-B14F-4D97-AF65-F5344CB8AC3E}">
        <p14:creationId xmlns:p14="http://schemas.microsoft.com/office/powerpoint/2010/main" val="245345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IOAM Data After </a:t>
            </a:r>
            <a:r>
              <a:rPr lang="en-US" sz="3600" dirty="0" err="1">
                <a:solidFill>
                  <a:srgbClr val="0070C0"/>
                </a:solidFill>
                <a:latin typeface="Calibri Light" panose="020F0302020204030204" pitchFamily="34" charset="0"/>
                <a:cs typeface="Calibri Light" panose="020F0302020204030204" pitchFamily="34" charset="0"/>
              </a:rPr>
              <a:t>EoS</a:t>
            </a:r>
            <a:endParaRPr lang="en-US" sz="3600" dirty="0">
              <a:solidFill>
                <a:srgbClr val="0070C0"/>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895350"/>
            <a:ext cx="8229600" cy="3373636"/>
          </a:xfrm>
        </p:spPr>
        <p:txBody>
          <a:bodyPr/>
          <a:lstStyle/>
          <a:p>
            <a:r>
              <a:rPr lang="en-CA" sz="1600" dirty="0">
                <a:latin typeface="Arial" panose="020B0604020202020204" pitchFamily="34" charset="0"/>
                <a:cs typeface="Arial" panose="020B0604020202020204" pitchFamily="34" charset="0"/>
              </a:rPr>
              <a:t>What if the LSP is carrying a PW or is </a:t>
            </a:r>
            <a:r>
              <a:rPr lang="en-CA" sz="1600" dirty="0" err="1">
                <a:latin typeface="Arial" panose="020B0604020202020204" pitchFamily="34" charset="0"/>
                <a:cs typeface="Arial" panose="020B0604020202020204" pitchFamily="34" charset="0"/>
              </a:rPr>
              <a:t>DetNet</a:t>
            </a:r>
            <a:r>
              <a:rPr lang="en-CA" sz="1600" dirty="0">
                <a:latin typeface="Arial" panose="020B0604020202020204" pitchFamily="34" charset="0"/>
                <a:cs typeface="Arial" panose="020B0604020202020204" pitchFamily="34" charset="0"/>
              </a:rPr>
              <a:t>? </a:t>
            </a:r>
          </a:p>
          <a:p>
            <a:r>
              <a:rPr lang="en-CA" sz="1600" dirty="0">
                <a:latin typeface="Arial" panose="020B0604020202020204" pitchFamily="34" charset="0"/>
                <a:cs typeface="Arial" panose="020B0604020202020204" pitchFamily="34" charset="0"/>
              </a:rPr>
              <a:t>What if it is a MS-PW? </a:t>
            </a:r>
          </a:p>
          <a:p>
            <a:r>
              <a:rPr lang="en-CA" sz="1600" dirty="0">
                <a:latin typeface="Arial" panose="020B0604020202020204" pitchFamily="34" charset="0"/>
                <a:cs typeface="Arial" panose="020B0604020202020204" pitchFamily="34" charset="0"/>
              </a:rPr>
              <a:t>In all these cases there is a CW immediately after </a:t>
            </a:r>
            <a:r>
              <a:rPr lang="en-CA" sz="1600" dirty="0" err="1">
                <a:latin typeface="Arial" panose="020B0604020202020204" pitchFamily="34" charset="0"/>
                <a:cs typeface="Arial" panose="020B0604020202020204" pitchFamily="34" charset="0"/>
              </a:rPr>
              <a:t>EoS</a:t>
            </a:r>
            <a:r>
              <a:rPr lang="en-CA" sz="1600" dirty="0">
                <a:latin typeface="Arial" panose="020B0604020202020204" pitchFamily="34" charset="0"/>
                <a:cs typeface="Arial" panose="020B0604020202020204" pitchFamily="34" charset="0"/>
              </a:rPr>
              <a:t>. </a:t>
            </a:r>
          </a:p>
          <a:p>
            <a:r>
              <a:rPr lang="en-CA" sz="1600" dirty="0">
                <a:latin typeface="Arial" panose="020B0604020202020204" pitchFamily="34" charset="0"/>
                <a:cs typeface="Arial" panose="020B0604020202020204" pitchFamily="34" charset="0"/>
              </a:rPr>
              <a:t>Then there is the universal fragmentation idea that is floating about that also wants to follow </a:t>
            </a:r>
            <a:r>
              <a:rPr lang="en-CA" sz="1600" dirty="0" err="1">
                <a:latin typeface="Arial" panose="020B0604020202020204" pitchFamily="34" charset="0"/>
                <a:cs typeface="Arial" panose="020B0604020202020204" pitchFamily="34" charset="0"/>
              </a:rPr>
              <a:t>BoS</a:t>
            </a:r>
            <a:r>
              <a:rPr lang="en-CA"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a:p>
        </p:txBody>
      </p:sp>
    </p:spTree>
    <p:extLst>
      <p:ext uri="{BB962C8B-B14F-4D97-AF65-F5344CB8AC3E}">
        <p14:creationId xmlns:p14="http://schemas.microsoft.com/office/powerpoint/2010/main" val="248463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838200" y="102393"/>
            <a:ext cx="7620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Example </a:t>
            </a:r>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Using SFL</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97328"/>
            <a:ext cx="5127092"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Synonymous IOAM-Label(1)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Synonymous IOAM-Label(n)             | TC  |S|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Figure: IOAM Encapsulation Example with SR-MPLS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86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7621"/>
            <a:ext cx="8077200" cy="599270"/>
          </a:xfrm>
        </p:spPr>
        <p:txBody>
          <a:bodyPr/>
          <a:lstStyle/>
          <a:p>
            <a:pPr algn="l"/>
            <a:r>
              <a:rPr lang="en-CA" sz="2700" dirty="0">
                <a:solidFill>
                  <a:srgbClr val="0070C0"/>
                </a:solidFill>
                <a:latin typeface="Calibri Light" panose="020F0302020204030204" pitchFamily="34" charset="0"/>
                <a:cs typeface="Calibri Light" panose="020F0302020204030204" pitchFamily="34" charset="0"/>
              </a:rPr>
              <a:t>IOAM Encapsulation Example with SR-MPLS Header</a:t>
            </a:r>
            <a:endParaRPr lang="en-US" sz="27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508218"/>
            <a:ext cx="4533900" cy="427809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Extension Label (15)                 </a:t>
            </a:r>
            <a:r>
              <a:rPr lang="en-CA" sz="800" dirty="0">
                <a:latin typeface="Courier" pitchFamily="2" charset="0"/>
              </a:rPr>
              <a:t>| TC  |0|  TTL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0745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96218"/>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TBA3)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457200" y="971550"/>
            <a:ext cx="8229600" cy="3257550"/>
          </a:xfrm>
        </p:spPr>
        <p:txBody>
          <a:bodyPr/>
          <a:lstStyle/>
          <a:p>
            <a:pPr>
              <a:lnSpc>
                <a:spcPts val="2320"/>
              </a:lnSpc>
              <a:spcBef>
                <a:spcPts val="600"/>
              </a:spcBef>
            </a:pPr>
            <a:r>
              <a:rPr lang="en-CA" sz="1800" dirty="0"/>
              <a:t>“IOAM Indicator Label” is used to indicate the presence of the IOAM data fields in the MPLS header after EOS.</a:t>
            </a:r>
          </a:p>
          <a:p>
            <a:pPr>
              <a:lnSpc>
                <a:spcPts val="2320"/>
              </a:lnSpc>
              <a:spcBef>
                <a:spcPts val="600"/>
              </a:spcBef>
            </a:pPr>
            <a:r>
              <a:rPr lang="en-CA" sz="1800" dirty="0"/>
              <a:t>Separate Label values are used for E2E and </a:t>
            </a:r>
            <a:r>
              <a:rPr lang="en-CA" sz="1800" dirty="0" err="1"/>
              <a:t>HbH</a:t>
            </a:r>
            <a:r>
              <a:rPr lang="en-CA" sz="1800" dirty="0"/>
              <a:t> IOAM to optimize IOAM processing on transit nodes:</a:t>
            </a:r>
          </a:p>
          <a:p>
            <a:pPr lvl="1">
              <a:lnSpc>
                <a:spcPts val="2320"/>
              </a:lnSpc>
              <a:spcBef>
                <a:spcPts val="600"/>
              </a:spcBef>
            </a:pPr>
            <a:r>
              <a:rPr lang="en-CA" sz="1800" dirty="0"/>
              <a:t>E2E Label TBA1 </a:t>
            </a:r>
          </a:p>
          <a:p>
            <a:pPr lvl="1">
              <a:lnSpc>
                <a:spcPts val="2320"/>
              </a:lnSpc>
              <a:spcBef>
                <a:spcPts val="600"/>
              </a:spcBef>
            </a:pPr>
            <a:r>
              <a:rPr lang="en-CA" sz="1800" dirty="0" err="1"/>
              <a:t>HbH</a:t>
            </a:r>
            <a:r>
              <a:rPr lang="en-CA" sz="1800" dirty="0"/>
              <a:t> Label TBA2</a:t>
            </a:r>
          </a:p>
          <a:p>
            <a:pPr marL="0" indent="0">
              <a:lnSpc>
                <a:spcPts val="2320"/>
              </a:lnSpc>
              <a:buNone/>
            </a:pPr>
            <a:endParaRPr lang="en-CA"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55980"/>
            <a:ext cx="75057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892175"/>
            <a:ext cx="5105400" cy="35548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Extension Label (15)                 </a:t>
            </a:r>
            <a:r>
              <a:rPr lang="en-CA" sz="900" dirty="0">
                <a:latin typeface="Courier" pitchFamily="2" charset="0"/>
              </a:rPr>
              <a:t>| TC  |0|  TTL          |</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11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Indicator Label Allocation Methods</a:t>
            </a:r>
          </a:p>
        </p:txBody>
      </p:sp>
      <p:sp>
        <p:nvSpPr>
          <p:cNvPr id="3" name="Content Placeholder 2"/>
          <p:cNvSpPr>
            <a:spLocks noGrp="1"/>
          </p:cNvSpPr>
          <p:nvPr>
            <p:ph idx="1"/>
          </p:nvPr>
        </p:nvSpPr>
        <p:spPr>
          <a:xfrm>
            <a:off x="609600" y="895525"/>
            <a:ext cx="7924800" cy="3429000"/>
          </a:xfrm>
        </p:spPr>
        <p:txBody>
          <a:bodyPr/>
          <a:lstStyle/>
          <a:p>
            <a:pPr marL="457200" lvl="0" indent="-457200">
              <a:buFont typeface="+mj-lt"/>
              <a:buAutoNum type="arabicPeriod"/>
            </a:pPr>
            <a:r>
              <a:rPr lang="en-CA" sz="2000" dirty="0"/>
              <a:t>Extension Label (15) and Label assigned by IANA with value </a:t>
            </a:r>
            <a:r>
              <a:rPr lang="en-CA" sz="2000" dirty="0">
                <a:solidFill>
                  <a:schemeClr val="accent5"/>
                </a:solidFill>
              </a:rPr>
              <a:t>TBA1</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and decapsulating nodes</a:t>
            </a:r>
          </a:p>
          <a:p>
            <a:pPr marL="457200" lvl="0" indent="-457200">
              <a:buFont typeface="+mj-lt"/>
              <a:buAutoNum type="arabicPeriod"/>
            </a:pPr>
            <a:r>
              <a:rPr lang="en-CA" sz="2000" dirty="0">
                <a:solidFill>
                  <a:srgbClr val="0070C0"/>
                </a:solidFill>
              </a:rPr>
              <a:t>The label allocated by the decapsulating node</a:t>
            </a:r>
          </a:p>
          <a:p>
            <a:pPr lvl="1" indent="-342900">
              <a:buFont typeface="Wingdings" pitchFamily="2" charset="2"/>
              <a:buChar char="§"/>
            </a:pPr>
            <a:r>
              <a:rPr lang="en-CA" sz="20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754385385"/>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7004</TotalTime>
  <Words>1827</Words>
  <Application>Microsoft Macintosh PowerPoint</Application>
  <PresentationFormat>On-screen Show (16:9)</PresentationFormat>
  <Paragraphs>282</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IOAM Data Field Encapsulation in MPLS Header</vt:lpstr>
      <vt:lpstr>IOAM G-ACh Header</vt:lpstr>
      <vt:lpstr>IOAM Indicator Label</vt:lpstr>
      <vt:lpstr>E2E IOAM Encapsulation in MPLS Header</vt:lpstr>
      <vt:lpstr>E2E Indicator Label Allocation Methods</vt:lpstr>
      <vt:lpstr>E2E IOAM Procedure</vt:lpstr>
      <vt:lpstr>HbH IOAM Encapsulation in MPLS Header</vt:lpstr>
      <vt:lpstr>HbH Indicator Label Allocation Methods</vt:lpstr>
      <vt:lpstr>HbH IOAM Procedure</vt:lpstr>
      <vt:lpstr>Next Steps</vt:lpstr>
      <vt:lpstr>PowerPoint Presentation</vt:lpstr>
      <vt:lpstr>PowerPoint Presentation</vt:lpstr>
      <vt:lpstr>Impact on Label Stack Size Imposed (MSD)</vt:lpstr>
      <vt:lpstr>Transit Nodes Scan Deeper in MPLS Header</vt:lpstr>
      <vt:lpstr>Different FEC (SFL) for IOAM Packets</vt:lpstr>
      <vt:lpstr>IOAM Data After EoS</vt:lpstr>
      <vt:lpstr>Example HbH IOAM Encapsulation Using SFL</vt:lpstr>
      <vt:lpstr>IOAM Encapsulation Example with SR-MPLS Header</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1425</cp:revision>
  <dcterms:created xsi:type="dcterms:W3CDTF">2010-06-30T04:12:48Z</dcterms:created>
  <dcterms:modified xsi:type="dcterms:W3CDTF">2021-01-15T04:07:43Z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