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1661" r:id="rId2"/>
    <p:sldId id="1662" r:id="rId3"/>
    <p:sldId id="1663" r:id="rId4"/>
    <p:sldId id="1653" r:id="rId5"/>
    <p:sldId id="1666" r:id="rId6"/>
    <p:sldId id="1667" r:id="rId7"/>
    <p:sldId id="1668" r:id="rId8"/>
    <p:sldId id="1669" r:id="rId9"/>
    <p:sldId id="321" r:id="rId10"/>
    <p:sldId id="1670" r:id="rId11"/>
    <p:sldId id="1671" r:id="rId12"/>
    <p:sldId id="1672" r:id="rId13"/>
    <p:sldId id="1652" r:id="rId14"/>
    <p:sldId id="1657" r:id="rId15"/>
    <p:sldId id="1673" r:id="rId16"/>
    <p:sldId id="320" r:id="rId17"/>
    <p:sldId id="1658" r:id="rId18"/>
    <p:sldId id="1655" r:id="rId19"/>
    <p:sldId id="1649" r:id="rId20"/>
    <p:sldId id="1654" r:id="rId21"/>
  </p:sldIdLst>
  <p:sldSz cx="9144000" cy="5143500" type="screen16x9"/>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5E3"/>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959"/>
    <p:restoredTop sz="93083" autoAdjust="0"/>
  </p:normalViewPr>
  <p:slideViewPr>
    <p:cSldViewPr>
      <p:cViewPr varScale="1">
        <p:scale>
          <a:sx n="156" d="100"/>
          <a:sy n="156" d="100"/>
        </p:scale>
        <p:origin x="176" y="416"/>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95" d="100"/>
          <a:sy n="95" d="100"/>
        </p:scale>
        <p:origin x="2872"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8FA3DB5-7722-3F4F-947D-12B203669AD7}" type="datetimeFigureOut">
              <a:rPr lang="en-US" smtClean="0"/>
              <a:t>8/5/20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CA5B9E5-08CC-D94C-81E0-097D6BAE4B1C}" type="slidenum">
              <a:rPr lang="en-US" smtClean="0"/>
              <a:t>‹#›</a:t>
            </a:fld>
            <a:endParaRPr lang="en-US"/>
          </a:p>
        </p:txBody>
      </p:sp>
    </p:spTree>
    <p:extLst>
      <p:ext uri="{BB962C8B-B14F-4D97-AF65-F5344CB8AC3E}">
        <p14:creationId xmlns:p14="http://schemas.microsoft.com/office/powerpoint/2010/main" val="10516869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ltLang="zh-CN"/>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zh-CN"/>
          </a:p>
        </p:txBody>
      </p:sp>
      <p:sp>
        <p:nvSpPr>
          <p:cNvPr id="922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ltLang="zh-CN"/>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100938BD-FD70-4535-B0C2-13FC38CDF1BE}"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a:t>
            </a:fld>
            <a:endParaRPr lang="en-US" altLang="zh-CN"/>
          </a:p>
        </p:txBody>
      </p:sp>
    </p:spTree>
    <p:extLst>
      <p:ext uri="{BB962C8B-B14F-4D97-AF65-F5344CB8AC3E}">
        <p14:creationId xmlns:p14="http://schemas.microsoft.com/office/powerpoint/2010/main" val="7891715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18</a:t>
            </a:fld>
            <a:endParaRPr lang="en-US" altLang="zh-CN"/>
          </a:p>
        </p:txBody>
      </p:sp>
    </p:spTree>
    <p:extLst>
      <p:ext uri="{BB962C8B-B14F-4D97-AF65-F5344CB8AC3E}">
        <p14:creationId xmlns:p14="http://schemas.microsoft.com/office/powerpoint/2010/main" val="1271275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20</a:t>
            </a:fld>
            <a:endParaRPr lang="en-US" altLang="zh-CN"/>
          </a:p>
        </p:txBody>
      </p:sp>
    </p:spTree>
    <p:extLst>
      <p:ext uri="{BB962C8B-B14F-4D97-AF65-F5344CB8AC3E}">
        <p14:creationId xmlns:p14="http://schemas.microsoft.com/office/powerpoint/2010/main" val="26428031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2</a:t>
            </a:fld>
            <a:endParaRPr lang="en-US" altLang="zh-CN"/>
          </a:p>
        </p:txBody>
      </p:sp>
    </p:spTree>
    <p:extLst>
      <p:ext uri="{BB962C8B-B14F-4D97-AF65-F5344CB8AC3E}">
        <p14:creationId xmlns:p14="http://schemas.microsoft.com/office/powerpoint/2010/main" val="21795391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3</a:t>
            </a:fld>
            <a:endParaRPr lang="en-US" altLang="zh-CN"/>
          </a:p>
        </p:txBody>
      </p:sp>
    </p:spTree>
    <p:extLst>
      <p:ext uri="{BB962C8B-B14F-4D97-AF65-F5344CB8AC3E}">
        <p14:creationId xmlns:p14="http://schemas.microsoft.com/office/powerpoint/2010/main" val="27318681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4</a:t>
            </a:fld>
            <a:endParaRPr lang="en-US" altLang="zh-CN"/>
          </a:p>
        </p:txBody>
      </p:sp>
    </p:spTree>
    <p:extLst>
      <p:ext uri="{BB962C8B-B14F-4D97-AF65-F5344CB8AC3E}">
        <p14:creationId xmlns:p14="http://schemas.microsoft.com/office/powerpoint/2010/main" val="17828154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6</a:t>
            </a:fld>
            <a:endParaRPr lang="en-US" altLang="zh-CN"/>
          </a:p>
        </p:txBody>
      </p:sp>
    </p:spTree>
    <p:extLst>
      <p:ext uri="{BB962C8B-B14F-4D97-AF65-F5344CB8AC3E}">
        <p14:creationId xmlns:p14="http://schemas.microsoft.com/office/powerpoint/2010/main" val="20553321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10</a:t>
            </a:fld>
            <a:endParaRPr lang="en-US" altLang="zh-CN"/>
          </a:p>
        </p:txBody>
      </p:sp>
    </p:spTree>
    <p:extLst>
      <p:ext uri="{BB962C8B-B14F-4D97-AF65-F5344CB8AC3E}">
        <p14:creationId xmlns:p14="http://schemas.microsoft.com/office/powerpoint/2010/main" val="12504838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11</a:t>
            </a:fld>
            <a:endParaRPr lang="en-US" altLang="zh-CN"/>
          </a:p>
        </p:txBody>
      </p:sp>
    </p:spTree>
    <p:extLst>
      <p:ext uri="{BB962C8B-B14F-4D97-AF65-F5344CB8AC3E}">
        <p14:creationId xmlns:p14="http://schemas.microsoft.com/office/powerpoint/2010/main" val="35532705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12</a:t>
            </a:fld>
            <a:endParaRPr lang="en-US" altLang="zh-CN"/>
          </a:p>
        </p:txBody>
      </p:sp>
    </p:spTree>
    <p:extLst>
      <p:ext uri="{BB962C8B-B14F-4D97-AF65-F5344CB8AC3E}">
        <p14:creationId xmlns:p14="http://schemas.microsoft.com/office/powerpoint/2010/main" val="1491255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17</a:t>
            </a:fld>
            <a:endParaRPr lang="en-US" altLang="zh-CN"/>
          </a:p>
        </p:txBody>
      </p:sp>
    </p:spTree>
    <p:extLst>
      <p:ext uri="{BB962C8B-B14F-4D97-AF65-F5344CB8AC3E}">
        <p14:creationId xmlns:p14="http://schemas.microsoft.com/office/powerpoint/2010/main" val="38871327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a:latin typeface="Calibri" charset="0"/>
                <a:ea typeface="Calibri" charset="0"/>
                <a:cs typeface="Calibri" charset="0"/>
              </a:defRPr>
            </a:lvl1p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latin typeface="Calibri" charset="0"/>
                <a:ea typeface="Calibri" charset="0"/>
                <a:cs typeface="Calibri"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107</a:t>
            </a:r>
            <a:r>
              <a:rPr lang="en-US" altLang="zh-CN" baseline="30000" dirty="0"/>
              <a:t>th</a:t>
            </a:r>
            <a:r>
              <a:rPr lang="en-US" altLang="zh-CN" dirty="0"/>
              <a:t> IETF @ Vancouver</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D5EE1D1A-EEC2-4D53-94A7-85D62C853479}" type="slidenum">
              <a:rPr lang="en-US" altLang="zh-CN" smtClean="0"/>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charset="0"/>
                <a:ea typeface="Calibri" charset="0"/>
                <a:cs typeface="Calibri"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Calibri" charset="0"/>
                <a:ea typeface="Calibri" charset="0"/>
                <a:cs typeface="Calibri" charset="0"/>
              </a:defRPr>
            </a:lvl1pPr>
            <a:lvl2pPr>
              <a:defRPr>
                <a:latin typeface="Calibri" charset="0"/>
                <a:ea typeface="Calibri" charset="0"/>
                <a:cs typeface="Calibri" charset="0"/>
              </a:defRPr>
            </a:lvl2pPr>
            <a:lvl3pPr>
              <a:defRPr>
                <a:latin typeface="Calibri" charset="0"/>
                <a:ea typeface="Calibri" charset="0"/>
                <a:cs typeface="Calibri" charset="0"/>
              </a:defRPr>
            </a:lvl3pPr>
            <a:lvl4pPr>
              <a:defRPr>
                <a:latin typeface="Calibri" charset="0"/>
                <a:ea typeface="Calibri" charset="0"/>
                <a:cs typeface="Calibri" charset="0"/>
              </a:defRPr>
            </a:lvl4pPr>
            <a:lvl5pPr>
              <a:defRPr>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107</a:t>
            </a:r>
            <a:r>
              <a:rPr lang="en-US" altLang="zh-CN" baseline="30000" dirty="0"/>
              <a:t>th</a:t>
            </a:r>
            <a:r>
              <a:rPr lang="en-US" altLang="zh-CN" dirty="0"/>
              <a:t> IETF @ Vancouver</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DCE6D752-4E56-48AB-A37E-25EE21D0062E}" type="slidenum">
              <a:rPr lang="en-US" altLang="zh-CN" smtClean="0"/>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lvl1pPr>
              <a:defRPr>
                <a:latin typeface="Calibri" charset="0"/>
                <a:ea typeface="Calibri" charset="0"/>
                <a:cs typeface="Calibri" charset="0"/>
              </a:defRPr>
            </a:lvl1pPr>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lvl1pPr>
              <a:defRPr>
                <a:latin typeface="Calibri" charset="0"/>
                <a:ea typeface="Calibri" charset="0"/>
                <a:cs typeface="Calibri" charset="0"/>
              </a:defRPr>
            </a:lvl1pPr>
            <a:lvl2pPr>
              <a:defRPr>
                <a:latin typeface="Calibri" charset="0"/>
                <a:ea typeface="Calibri" charset="0"/>
                <a:cs typeface="Calibri" charset="0"/>
              </a:defRPr>
            </a:lvl2pPr>
            <a:lvl3pPr>
              <a:defRPr>
                <a:latin typeface="Calibri" charset="0"/>
                <a:ea typeface="Calibri" charset="0"/>
                <a:cs typeface="Calibri" charset="0"/>
              </a:defRPr>
            </a:lvl3pPr>
            <a:lvl4pPr>
              <a:defRPr>
                <a:latin typeface="Calibri" charset="0"/>
                <a:ea typeface="Calibri" charset="0"/>
                <a:cs typeface="Calibri" charset="0"/>
              </a:defRPr>
            </a:lvl4pPr>
            <a:lvl5pPr>
              <a:defRPr>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107</a:t>
            </a:r>
            <a:r>
              <a:rPr lang="en-US" altLang="zh-CN" baseline="30000" dirty="0"/>
              <a:t>th</a:t>
            </a:r>
            <a:r>
              <a:rPr lang="en-US" altLang="zh-CN" dirty="0"/>
              <a:t> IETF @ Vancouver</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6827CD84-960F-4AAD-90FA-E459C430E4B6}" type="slidenum">
              <a:rPr lang="en-US" altLang="zh-CN" smtClean="0"/>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ullet">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62301" y="1347788"/>
            <a:ext cx="8277344" cy="3168210"/>
          </a:xfrm>
          <a:prstGeom prst="rect">
            <a:avLst/>
          </a:prstGeom>
        </p:spPr>
        <p:txBody>
          <a:bodyPr lIns="91420" tIns="45710" rIns="91420" bIns="45710">
            <a:noAutofit/>
          </a:bodyPr>
          <a:lstStyle>
            <a:lvl1pPr marL="280928" indent="-223792">
              <a:lnSpc>
                <a:spcPct val="95000"/>
              </a:lnSpc>
              <a:spcBef>
                <a:spcPts val="1110"/>
              </a:spcBef>
              <a:buClr>
                <a:schemeClr val="tx1"/>
              </a:buClr>
              <a:buSzPct val="80000"/>
              <a:buFont typeface="Arial"/>
              <a:buChar char="•"/>
              <a:defRPr sz="2000" b="0" i="0">
                <a:solidFill>
                  <a:srgbClr val="676767"/>
                </a:solidFill>
                <a:latin typeface="+mn-lt"/>
                <a:cs typeface="CiscoSans ExtraLight"/>
              </a:defRPr>
            </a:lvl1pPr>
            <a:lvl2pPr marL="507895" indent="-215855">
              <a:lnSpc>
                <a:spcPct val="95000"/>
              </a:lnSpc>
              <a:spcBef>
                <a:spcPts val="450"/>
              </a:spcBef>
              <a:buClr>
                <a:schemeClr val="tx1"/>
              </a:buClr>
              <a:buSzPct val="80000"/>
              <a:buFont typeface="Arial"/>
              <a:buChar char="•"/>
              <a:defRPr sz="1800" b="0" i="0">
                <a:solidFill>
                  <a:srgbClr val="676767"/>
                </a:solidFill>
                <a:latin typeface="+mn-lt"/>
                <a:cs typeface="CiscoSans ExtraLight"/>
              </a:defRPr>
            </a:lvl2pPr>
            <a:lvl3pPr marL="747558" indent="-171415">
              <a:buClr>
                <a:schemeClr val="tx1"/>
              </a:buClr>
              <a:buSzPct val="80000"/>
              <a:buFont typeface="Arial"/>
              <a:buChar char="•"/>
              <a:defRPr sz="1600" b="0" i="0">
                <a:solidFill>
                  <a:srgbClr val="676767"/>
                </a:solidFill>
                <a:latin typeface="+mn-lt"/>
                <a:cs typeface="CiscoSans ExtraLight"/>
              </a:defRPr>
            </a:lvl3pPr>
            <a:lvl4pPr marL="911035" indent="-171415">
              <a:buClr>
                <a:schemeClr val="tx1"/>
              </a:buClr>
              <a:buSzPct val="80000"/>
              <a:buFont typeface="Arial"/>
              <a:buChar char="•"/>
              <a:defRPr sz="1400" b="0" i="0">
                <a:solidFill>
                  <a:srgbClr val="676767"/>
                </a:solidFill>
                <a:latin typeface="+mn-lt"/>
                <a:cs typeface="CiscoSans ExtraLight"/>
              </a:defRPr>
            </a:lvl4pPr>
            <a:lvl5pPr marL="1082450" indent="-168240">
              <a:buClr>
                <a:schemeClr val="tx1"/>
              </a:buClr>
              <a:buSzPct val="80000"/>
              <a:buFont typeface="Arial"/>
              <a:buChar char="•"/>
              <a:defRPr sz="1200" b="0" i="0">
                <a:solidFill>
                  <a:srgbClr val="676767"/>
                </a:solidFill>
                <a:latin typeface="+mn-lt"/>
                <a:cs typeface="CiscoSans ExtraLight"/>
              </a:defRPr>
            </a:lvl5pPr>
          </a:lstStyle>
          <a:p>
            <a:pPr lvl="0"/>
            <a:r>
              <a:rPr lang="en-GB" dirty="0"/>
              <a:t>First level</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p>
            <a:pPr lvl="0"/>
            <a:r>
              <a:rPr lang="en-US"/>
              <a:t>Click to edit Master title style</a:t>
            </a:r>
            <a:endParaRPr lang="en-GB" dirty="0"/>
          </a:p>
        </p:txBody>
      </p:sp>
      <p:sp>
        <p:nvSpPr>
          <p:cNvPr id="5" name="Rectangle 5">
            <a:extLst>
              <a:ext uri="{FF2B5EF4-FFF2-40B4-BE49-F238E27FC236}">
                <a16:creationId xmlns:a16="http://schemas.microsoft.com/office/drawing/2014/main" id="{8A9CDA23-CCA9-F541-BE90-59F811F8F6B1}"/>
              </a:ext>
            </a:extLst>
          </p:cNvPr>
          <p:cNvSpPr>
            <a:spLocks noGrp="1" noChangeArrowheads="1"/>
          </p:cNvSpPr>
          <p:nvPr>
            <p:ph type="ftr" sz="quarter" idx="11"/>
          </p:nvPr>
        </p:nvSpPr>
        <p:spPr>
          <a:xfrm>
            <a:off x="3124200" y="4683919"/>
            <a:ext cx="2895600" cy="357188"/>
          </a:xfrm>
          <a:ln/>
        </p:spPr>
        <p:txBody>
          <a:bodyPr/>
          <a:lstStyle>
            <a:lvl1pPr>
              <a:defRPr>
                <a:latin typeface="Calibri" charset="0"/>
                <a:ea typeface="Calibri" charset="0"/>
                <a:cs typeface="Calibri" charset="0"/>
              </a:defRPr>
            </a:lvl1pPr>
          </a:lstStyle>
          <a:p>
            <a:pPr>
              <a:defRPr/>
            </a:pPr>
            <a:r>
              <a:rPr lang="en-US" altLang="zh-CN" dirty="0"/>
              <a:t>107</a:t>
            </a:r>
            <a:r>
              <a:rPr lang="en-US" altLang="zh-CN" baseline="30000" dirty="0"/>
              <a:t>th</a:t>
            </a:r>
            <a:r>
              <a:rPr lang="en-US" altLang="zh-CN" dirty="0"/>
              <a:t> IETF @ Vancouver</a:t>
            </a:r>
          </a:p>
        </p:txBody>
      </p:sp>
    </p:spTree>
    <p:extLst>
      <p:ext uri="{BB962C8B-B14F-4D97-AF65-F5344CB8AC3E}">
        <p14:creationId xmlns:p14="http://schemas.microsoft.com/office/powerpoint/2010/main" val="3676580163"/>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charset="0"/>
                <a:ea typeface="Calibri" charset="0"/>
                <a:cs typeface="Calibri" charset="0"/>
              </a:defRPr>
            </a:lvl1pPr>
          </a:lstStyle>
          <a:p>
            <a:r>
              <a:rPr lang="en-US"/>
              <a:t>Click to edit Master title style</a:t>
            </a:r>
          </a:p>
        </p:txBody>
      </p:sp>
      <p:sp>
        <p:nvSpPr>
          <p:cNvPr id="3" name="Content Placeholder 2"/>
          <p:cNvSpPr>
            <a:spLocks noGrp="1"/>
          </p:cNvSpPr>
          <p:nvPr>
            <p:ph idx="1"/>
          </p:nvPr>
        </p:nvSpPr>
        <p:spPr/>
        <p:txBody>
          <a:bodyPr/>
          <a:lstStyle>
            <a:lvl1pPr>
              <a:defRPr>
                <a:latin typeface="Calibri" charset="0"/>
                <a:ea typeface="Calibri" charset="0"/>
                <a:cs typeface="Calibri" charset="0"/>
              </a:defRPr>
            </a:lvl1pPr>
            <a:lvl2pPr>
              <a:defRPr>
                <a:latin typeface="Calibri" charset="0"/>
                <a:ea typeface="Calibri" charset="0"/>
                <a:cs typeface="Calibri" charset="0"/>
              </a:defRPr>
            </a:lvl2pPr>
            <a:lvl3pPr>
              <a:defRPr>
                <a:latin typeface="Calibri" charset="0"/>
                <a:ea typeface="Calibri" charset="0"/>
                <a:cs typeface="Calibri" charset="0"/>
              </a:defRPr>
            </a:lvl3pPr>
            <a:lvl4pPr>
              <a:defRPr>
                <a:latin typeface="Calibri" charset="0"/>
                <a:ea typeface="Calibri" charset="0"/>
                <a:cs typeface="Calibri" charset="0"/>
              </a:defRPr>
            </a:lvl4pPr>
            <a:lvl5pPr>
              <a:defRPr>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107</a:t>
            </a:r>
            <a:r>
              <a:rPr lang="en-US" altLang="zh-CN" baseline="30000" dirty="0"/>
              <a:t>th</a:t>
            </a:r>
            <a:r>
              <a:rPr lang="en-US" altLang="zh-CN" dirty="0"/>
              <a:t> IETF @ Vancouver</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BD6E0F59-1DD8-40FC-9C92-B6295CBA6CCA}" type="slidenum">
              <a:rPr lang="en-US" altLang="zh-CN" smtClean="0"/>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dirty="0"/>
              <a:t>107</a:t>
            </a:r>
            <a:r>
              <a:rPr lang="en-US" altLang="zh-CN" baseline="30000" dirty="0"/>
              <a:t>th</a:t>
            </a:r>
            <a:r>
              <a:rPr lang="en-US" altLang="zh-CN" dirty="0"/>
              <a:t> IETF @ Vancouver</a:t>
            </a:r>
          </a:p>
        </p:txBody>
      </p:sp>
      <p:sp>
        <p:nvSpPr>
          <p:cNvPr id="6" name="Rectangle 6"/>
          <p:cNvSpPr>
            <a:spLocks noGrp="1" noChangeArrowheads="1"/>
          </p:cNvSpPr>
          <p:nvPr>
            <p:ph type="sldNum" sz="quarter" idx="12"/>
          </p:nvPr>
        </p:nvSpPr>
        <p:spPr>
          <a:ln/>
        </p:spPr>
        <p:txBody>
          <a:bodyPr/>
          <a:lstStyle>
            <a:lvl1pPr>
              <a:defRPr/>
            </a:lvl1pPr>
          </a:lstStyle>
          <a:p>
            <a:pPr>
              <a:defRPr/>
            </a:pPr>
            <a:fld id="{7BE6B60B-4890-4F7E-982B-9DCF511159F9}"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dirty="0"/>
              <a:t>107</a:t>
            </a:r>
            <a:r>
              <a:rPr lang="en-US" altLang="zh-CN" baseline="30000" dirty="0"/>
              <a:t>th</a:t>
            </a:r>
            <a:r>
              <a:rPr lang="en-US" altLang="zh-CN" dirty="0"/>
              <a:t> IETF @ Vancouver</a:t>
            </a:r>
          </a:p>
        </p:txBody>
      </p:sp>
      <p:sp>
        <p:nvSpPr>
          <p:cNvPr id="7" name="Rectangle 6"/>
          <p:cNvSpPr>
            <a:spLocks noGrp="1" noChangeArrowheads="1"/>
          </p:cNvSpPr>
          <p:nvPr>
            <p:ph type="sldNum" sz="quarter" idx="12"/>
          </p:nvPr>
        </p:nvSpPr>
        <p:spPr>
          <a:ln/>
        </p:spPr>
        <p:txBody>
          <a:bodyPr/>
          <a:lstStyle>
            <a:lvl1pPr>
              <a:defRPr/>
            </a:lvl1pPr>
          </a:lstStyle>
          <a:p>
            <a:pPr>
              <a:defRPr/>
            </a:pPr>
            <a:fld id="{53B31D3B-BCCC-496F-B9BC-AB26CB1ED4CC}"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zh-CN" dirty="0"/>
              <a:t>107</a:t>
            </a:r>
            <a:r>
              <a:rPr lang="en-US" altLang="zh-CN" baseline="30000" dirty="0"/>
              <a:t>th</a:t>
            </a:r>
            <a:r>
              <a:rPr lang="en-US" altLang="zh-CN" dirty="0"/>
              <a:t> IETF @ Vancouver</a:t>
            </a:r>
          </a:p>
        </p:txBody>
      </p:sp>
      <p:sp>
        <p:nvSpPr>
          <p:cNvPr id="9" name="Rectangle 6"/>
          <p:cNvSpPr>
            <a:spLocks noGrp="1" noChangeArrowheads="1"/>
          </p:cNvSpPr>
          <p:nvPr>
            <p:ph type="sldNum" sz="quarter" idx="12"/>
          </p:nvPr>
        </p:nvSpPr>
        <p:spPr>
          <a:ln/>
        </p:spPr>
        <p:txBody>
          <a:bodyPr/>
          <a:lstStyle>
            <a:lvl1pPr>
              <a:defRPr/>
            </a:lvl1pPr>
          </a:lstStyle>
          <a:p>
            <a:pPr>
              <a:defRPr/>
            </a:pPr>
            <a:fld id="{652E4BEF-7BD5-4D1B-98CB-7891CAD39440}"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zh-CN" dirty="0"/>
              <a:t>107</a:t>
            </a:r>
            <a:r>
              <a:rPr lang="en-US" altLang="zh-CN" baseline="30000" dirty="0"/>
              <a:t>th</a:t>
            </a:r>
            <a:r>
              <a:rPr lang="en-US" altLang="zh-CN" dirty="0"/>
              <a:t> IETF @ Vancouver</a:t>
            </a:r>
          </a:p>
        </p:txBody>
      </p:sp>
      <p:sp>
        <p:nvSpPr>
          <p:cNvPr id="5" name="Rectangle 6"/>
          <p:cNvSpPr>
            <a:spLocks noGrp="1" noChangeArrowheads="1"/>
          </p:cNvSpPr>
          <p:nvPr>
            <p:ph type="sldNum" sz="quarter" idx="12"/>
          </p:nvPr>
        </p:nvSpPr>
        <p:spPr>
          <a:ln/>
        </p:spPr>
        <p:txBody>
          <a:bodyPr/>
          <a:lstStyle>
            <a:lvl1pPr>
              <a:defRPr/>
            </a:lvl1pPr>
          </a:lstStyle>
          <a:p>
            <a:pPr>
              <a:defRPr/>
            </a:pPr>
            <a:fld id="{9781ECC1-E6E9-49DE-AED4-F2EF67D20CBC}"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5"/>
          <p:cNvSpPr>
            <a:spLocks noGrp="1" noChangeArrowheads="1"/>
          </p:cNvSpPr>
          <p:nvPr>
            <p:ph type="ftr" sz="quarter" idx="11"/>
          </p:nvPr>
        </p:nvSpPr>
        <p:spPr>
          <a:ln/>
        </p:spPr>
        <p:txBody>
          <a:bodyPr/>
          <a:lstStyle>
            <a:lvl1pPr>
              <a:defRPr/>
            </a:lvl1pPr>
          </a:lstStyle>
          <a:p>
            <a:pPr>
              <a:defRPr/>
            </a:pPr>
            <a:r>
              <a:rPr lang="en-US" altLang="zh-CN" dirty="0"/>
              <a:t>107</a:t>
            </a:r>
            <a:r>
              <a:rPr lang="en-US" altLang="zh-CN" baseline="30000" dirty="0"/>
              <a:t>th</a:t>
            </a:r>
            <a:r>
              <a:rPr lang="en-US" altLang="zh-CN" dirty="0"/>
              <a:t> IETF @ Vancouver</a:t>
            </a:r>
          </a:p>
        </p:txBody>
      </p:sp>
      <p:sp>
        <p:nvSpPr>
          <p:cNvPr id="4" name="Rectangle 6"/>
          <p:cNvSpPr>
            <a:spLocks noGrp="1" noChangeArrowheads="1"/>
          </p:cNvSpPr>
          <p:nvPr>
            <p:ph type="sldNum" sz="quarter" idx="12"/>
          </p:nvPr>
        </p:nvSpPr>
        <p:spPr>
          <a:ln/>
        </p:spPr>
        <p:txBody>
          <a:bodyPr/>
          <a:lstStyle>
            <a:lvl1pPr>
              <a:defRPr/>
            </a:lvl1pPr>
          </a:lstStyle>
          <a:p>
            <a:pPr>
              <a:defRPr/>
            </a:pPr>
            <a:fld id="{0AFF373B-3827-40A6-843C-EBB8B9B5BF6C}"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dirty="0"/>
              <a:t>107</a:t>
            </a:r>
            <a:r>
              <a:rPr lang="en-US" altLang="zh-CN" baseline="30000" dirty="0"/>
              <a:t>th</a:t>
            </a:r>
            <a:r>
              <a:rPr lang="en-US" altLang="zh-CN" dirty="0"/>
              <a:t> IETF @ Vancouver</a:t>
            </a:r>
          </a:p>
        </p:txBody>
      </p:sp>
      <p:sp>
        <p:nvSpPr>
          <p:cNvPr id="7" name="Rectangle 6"/>
          <p:cNvSpPr>
            <a:spLocks noGrp="1" noChangeArrowheads="1"/>
          </p:cNvSpPr>
          <p:nvPr>
            <p:ph type="sldNum" sz="quarter" idx="12"/>
          </p:nvPr>
        </p:nvSpPr>
        <p:spPr>
          <a:ln/>
        </p:spPr>
        <p:txBody>
          <a:bodyPr/>
          <a:lstStyle>
            <a:lvl1pPr>
              <a:defRPr/>
            </a:lvl1pPr>
          </a:lstStyle>
          <a:p>
            <a:pPr>
              <a:defRPr/>
            </a:pPr>
            <a:fld id="{852D973C-D4ED-4CF4-A57C-C04038F535DD}"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dirty="0"/>
              <a:t>107</a:t>
            </a:r>
            <a:r>
              <a:rPr lang="en-US" altLang="zh-CN" baseline="30000" dirty="0"/>
              <a:t>th</a:t>
            </a:r>
            <a:r>
              <a:rPr lang="en-US" altLang="zh-CN" dirty="0"/>
              <a:t> IETF @ Vancouver</a:t>
            </a:r>
          </a:p>
        </p:txBody>
      </p:sp>
      <p:sp>
        <p:nvSpPr>
          <p:cNvPr id="7" name="Rectangle 6"/>
          <p:cNvSpPr>
            <a:spLocks noGrp="1" noChangeArrowheads="1"/>
          </p:cNvSpPr>
          <p:nvPr>
            <p:ph type="sldNum" sz="quarter" idx="12"/>
          </p:nvPr>
        </p:nvSpPr>
        <p:spPr>
          <a:ln/>
        </p:spPr>
        <p:txBody>
          <a:bodyPr/>
          <a:lstStyle>
            <a:lvl1pPr>
              <a:defRPr/>
            </a:lvl1pPr>
          </a:lstStyle>
          <a:p>
            <a:pPr>
              <a:defRPr/>
            </a:pPr>
            <a:fld id="{E3488C0B-2A16-4F29-9E2B-495FAAE6AAE9}"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05979"/>
            <a:ext cx="82296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7" name="Rectangle 3"/>
          <p:cNvSpPr>
            <a:spLocks noGrp="1" noChangeArrowheads="1"/>
          </p:cNvSpPr>
          <p:nvPr>
            <p:ph type="body" idx="1"/>
          </p:nvPr>
        </p:nvSpPr>
        <p:spPr bwMode="auto">
          <a:xfrm>
            <a:off x="457200" y="1200151"/>
            <a:ext cx="8229600" cy="3394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9" name="Rectangle 5"/>
          <p:cNvSpPr>
            <a:spLocks noGrp="1" noChangeArrowheads="1"/>
          </p:cNvSpPr>
          <p:nvPr>
            <p:ph type="ftr" sz="quarter" idx="3"/>
          </p:nvPr>
        </p:nvSpPr>
        <p:spPr bwMode="auto">
          <a:xfrm>
            <a:off x="3124200" y="4683919"/>
            <a:ext cx="2895600" cy="3571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atin typeface="Calibri" charset="0"/>
                <a:ea typeface="Calibri" charset="0"/>
                <a:cs typeface="Calibri" charset="0"/>
              </a:defRPr>
            </a:lvl1pPr>
          </a:lstStyle>
          <a:p>
            <a:pPr>
              <a:defRPr/>
            </a:pPr>
            <a:r>
              <a:rPr lang="en-US" altLang="zh-CN" dirty="0"/>
              <a:t>107</a:t>
            </a:r>
            <a:r>
              <a:rPr lang="en-US" altLang="zh-CN" baseline="30000" dirty="0"/>
              <a:t>th</a:t>
            </a:r>
            <a:r>
              <a:rPr lang="en-US" altLang="zh-CN" dirty="0"/>
              <a:t> IETF @ Vancouver</a:t>
            </a:r>
          </a:p>
        </p:txBody>
      </p:sp>
      <p:sp>
        <p:nvSpPr>
          <p:cNvPr id="1030" name="Rectangle 6"/>
          <p:cNvSpPr>
            <a:spLocks noGrp="1" noChangeArrowheads="1"/>
          </p:cNvSpPr>
          <p:nvPr>
            <p:ph type="sldNum" sz="quarter" idx="4"/>
          </p:nvPr>
        </p:nvSpPr>
        <p:spPr bwMode="auto">
          <a:xfrm>
            <a:off x="6553200" y="4683919"/>
            <a:ext cx="2133600" cy="3571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atin typeface="Calibri" charset="0"/>
                <a:ea typeface="Calibri" charset="0"/>
                <a:cs typeface="Calibri" charset="0"/>
              </a:defRPr>
            </a:lvl1pPr>
          </a:lstStyle>
          <a:p>
            <a:pPr>
              <a:defRPr/>
            </a:pPr>
            <a:fld id="{95BC5AD2-0FD4-40D8-A8FD-0D2ACF80F0E4}" type="slidenum">
              <a:rPr lang="en-US" altLang="zh-CN" smtClean="0"/>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rtl="0" eaLnBrk="0" fontAlgn="base" hangingPunct="0">
        <a:spcBef>
          <a:spcPct val="0"/>
        </a:spcBef>
        <a:spcAft>
          <a:spcPct val="0"/>
        </a:spcAft>
        <a:defRPr sz="4400">
          <a:solidFill>
            <a:schemeClr val="tx2"/>
          </a:solidFill>
          <a:latin typeface="Calibri" charset="0"/>
          <a:ea typeface="Calibri" charset="0"/>
          <a:cs typeface="Calibri" charset="0"/>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Calibri" charset="0"/>
          <a:ea typeface="Calibri" charset="0"/>
          <a:cs typeface="Calibri" charset="0"/>
        </a:defRPr>
      </a:lvl1pPr>
      <a:lvl2pPr marL="742950" indent="-285750" algn="l" rtl="0" eaLnBrk="0" fontAlgn="base" hangingPunct="0">
        <a:spcBef>
          <a:spcPct val="20000"/>
        </a:spcBef>
        <a:spcAft>
          <a:spcPct val="0"/>
        </a:spcAft>
        <a:buChar char="–"/>
        <a:defRPr sz="2800">
          <a:solidFill>
            <a:schemeClr val="tx1"/>
          </a:solidFill>
          <a:latin typeface="Calibri" charset="0"/>
          <a:ea typeface="Calibri" charset="0"/>
          <a:cs typeface="Calibri" charset="0"/>
        </a:defRPr>
      </a:lvl2pPr>
      <a:lvl3pPr marL="1143000" indent="-228600" algn="l" rtl="0" eaLnBrk="0" fontAlgn="base" hangingPunct="0">
        <a:spcBef>
          <a:spcPct val="20000"/>
        </a:spcBef>
        <a:spcAft>
          <a:spcPct val="0"/>
        </a:spcAft>
        <a:buChar char="•"/>
        <a:defRPr sz="2400">
          <a:solidFill>
            <a:schemeClr val="tx1"/>
          </a:solidFill>
          <a:latin typeface="Calibri" charset="0"/>
          <a:ea typeface="Calibri" charset="0"/>
          <a:cs typeface="Calibri" charset="0"/>
        </a:defRPr>
      </a:lvl3pPr>
      <a:lvl4pPr marL="16002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4pPr>
      <a:lvl5pPr marL="20574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rgandhi@cisco.com" TargetMode="External"/><Relationship Id="rId7" Type="http://schemas.openxmlformats.org/officeDocument/2006/relationships/hyperlink" Target="mailto:Bart.Janssens@colt.net"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mach.chen@huawei.com" TargetMode="External"/><Relationship Id="rId5" Type="http://schemas.openxmlformats.org/officeDocument/2006/relationships/hyperlink" Target="mailto:daniel.voyer@bell.ca" TargetMode="External"/><Relationship Id="rId4" Type="http://schemas.openxmlformats.org/officeDocument/2006/relationships/hyperlink" Target="mailto:cfilsfil@cisco.com"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ctrTitle"/>
          </p:nvPr>
        </p:nvSpPr>
        <p:spPr>
          <a:xfrm>
            <a:off x="152400" y="438150"/>
            <a:ext cx="8763000" cy="1676400"/>
          </a:xfrm>
        </p:spPr>
        <p:txBody>
          <a:bodyPr>
            <a:normAutofit/>
          </a:bodyPr>
          <a:lstStyle/>
          <a:p>
            <a:r>
              <a:rPr lang="en-US" sz="3600" dirty="0"/>
              <a:t>Performance Measurement Using Simple TWAMP for Segment Routing Networks</a:t>
            </a:r>
          </a:p>
        </p:txBody>
      </p:sp>
      <p:sp>
        <p:nvSpPr>
          <p:cNvPr id="2051" name="Rectangle 3"/>
          <p:cNvSpPr>
            <a:spLocks noGrp="1" noChangeArrowheads="1"/>
          </p:cNvSpPr>
          <p:nvPr>
            <p:ph type="subTitle" idx="1"/>
          </p:nvPr>
        </p:nvSpPr>
        <p:spPr>
          <a:xfrm>
            <a:off x="609600" y="2005807"/>
            <a:ext cx="7696200" cy="413543"/>
          </a:xfrm>
        </p:spPr>
        <p:txBody>
          <a:bodyPr/>
          <a:lstStyle/>
          <a:p>
            <a:r>
              <a:rPr lang="en-US" sz="1800" i="1" dirty="0"/>
              <a:t>draft-gandhi-spring-stamp-srpm-02</a:t>
            </a:r>
          </a:p>
        </p:txBody>
      </p:sp>
      <p:sp>
        <p:nvSpPr>
          <p:cNvPr id="2052" name="Rectangle 4"/>
          <p:cNvSpPr>
            <a:spLocks noChangeArrowheads="1"/>
          </p:cNvSpPr>
          <p:nvPr/>
        </p:nvSpPr>
        <p:spPr bwMode="auto">
          <a:xfrm>
            <a:off x="1676400" y="2800350"/>
            <a:ext cx="6248400" cy="1478757"/>
          </a:xfrm>
          <a:prstGeom prst="rect">
            <a:avLst/>
          </a:prstGeom>
          <a:noFill/>
          <a:ln w="9525">
            <a:noFill/>
            <a:miter lim="800000"/>
            <a:headEnd/>
            <a:tailEnd/>
          </a:ln>
        </p:spPr>
        <p:txBody>
          <a:bodyPr/>
          <a:lstStyle/>
          <a:p>
            <a:pPr>
              <a:spcBef>
                <a:spcPct val="20000"/>
              </a:spcBef>
            </a:pPr>
            <a:r>
              <a:rPr lang="en-US" altLang="zh-CN" i="1" dirty="0">
                <a:latin typeface="Calibri" panose="020F0502020204030204" pitchFamily="34" charset="0"/>
                <a:ea typeface="Calibri" charset="0"/>
                <a:cs typeface="Calibri" panose="020F0502020204030204" pitchFamily="34" charset="0"/>
              </a:rPr>
              <a:t>Rakesh Gandhi - Cisco Systems (</a:t>
            </a:r>
            <a:r>
              <a:rPr lang="en-US" altLang="zh-CN" i="1" dirty="0">
                <a:latin typeface="Calibri" panose="020F0502020204030204" pitchFamily="34" charset="0"/>
                <a:ea typeface="Calibri" charset="0"/>
                <a:cs typeface="Calibri" panose="020F0502020204030204" pitchFamily="34" charset="0"/>
                <a:hlinkClick r:id="rId3"/>
              </a:rPr>
              <a:t>rgandhi@cisco.com</a:t>
            </a:r>
            <a:r>
              <a:rPr lang="en-US" altLang="zh-CN" i="1" dirty="0">
                <a:latin typeface="Calibri" panose="020F0502020204030204" pitchFamily="34" charset="0"/>
                <a:ea typeface="Calibri" charset="0"/>
                <a:cs typeface="Calibri" panose="020F0502020204030204" pitchFamily="34" charset="0"/>
              </a:rPr>
              <a:t>) - Presenter</a:t>
            </a:r>
          </a:p>
          <a:p>
            <a:r>
              <a:rPr lang="en-US" i="1" dirty="0">
                <a:latin typeface="Calibri" panose="020F0502020204030204" pitchFamily="34" charset="0"/>
                <a:ea typeface="Calibri" charset="0"/>
                <a:cs typeface="Calibri" panose="020F0502020204030204" pitchFamily="34" charset="0"/>
              </a:rPr>
              <a:t>Clarence </a:t>
            </a:r>
            <a:r>
              <a:rPr lang="en-US" i="1" dirty="0" err="1">
                <a:latin typeface="Calibri" panose="020F0502020204030204" pitchFamily="34" charset="0"/>
                <a:ea typeface="Calibri" charset="0"/>
                <a:cs typeface="Calibri" panose="020F0502020204030204" pitchFamily="34" charset="0"/>
              </a:rPr>
              <a:t>Filsfils</a:t>
            </a:r>
            <a:r>
              <a:rPr lang="en-US" i="1" dirty="0">
                <a:latin typeface="Calibri" panose="020F0502020204030204" pitchFamily="34" charset="0"/>
                <a:ea typeface="Calibri" charset="0"/>
                <a:cs typeface="Calibri" panose="020F0502020204030204" pitchFamily="34" charset="0"/>
              </a:rPr>
              <a:t> - Cisco Systems (</a:t>
            </a:r>
            <a:r>
              <a:rPr lang="en-US" i="1" dirty="0">
                <a:latin typeface="Calibri" panose="020F0502020204030204" pitchFamily="34" charset="0"/>
                <a:ea typeface="Calibri" charset="0"/>
                <a:cs typeface="Calibri" panose="020F0502020204030204" pitchFamily="34" charset="0"/>
                <a:hlinkClick r:id="rId4"/>
              </a:rPr>
              <a:t>cfilsfil@cisco.com</a:t>
            </a:r>
            <a:r>
              <a:rPr lang="en-US" i="1" dirty="0">
                <a:latin typeface="Calibri" panose="020F0502020204030204" pitchFamily="34" charset="0"/>
                <a:ea typeface="Calibri" charset="0"/>
                <a:cs typeface="Calibri" panose="020F0502020204030204" pitchFamily="34" charset="0"/>
              </a:rPr>
              <a:t>)</a:t>
            </a:r>
          </a:p>
          <a:p>
            <a:r>
              <a:rPr lang="en-US" i="1" dirty="0">
                <a:latin typeface="Calibri" panose="020F0502020204030204" pitchFamily="34" charset="0"/>
                <a:ea typeface="Calibri" charset="0"/>
                <a:cs typeface="Calibri" panose="020F0502020204030204" pitchFamily="34" charset="0"/>
              </a:rPr>
              <a:t>Daniel </a:t>
            </a:r>
            <a:r>
              <a:rPr lang="en-US" i="1" dirty="0" err="1">
                <a:latin typeface="Calibri" panose="020F0502020204030204" pitchFamily="34" charset="0"/>
                <a:ea typeface="Calibri" charset="0"/>
                <a:cs typeface="Calibri" panose="020F0502020204030204" pitchFamily="34" charset="0"/>
              </a:rPr>
              <a:t>Voyer</a:t>
            </a:r>
            <a:r>
              <a:rPr lang="en-US" i="1" dirty="0">
                <a:latin typeface="Calibri" panose="020F0502020204030204" pitchFamily="34" charset="0"/>
                <a:ea typeface="Calibri" charset="0"/>
                <a:cs typeface="Calibri" panose="020F0502020204030204" pitchFamily="34" charset="0"/>
              </a:rPr>
              <a:t> - Bell Canada (</a:t>
            </a:r>
            <a:r>
              <a:rPr lang="en-US" i="1" dirty="0">
                <a:latin typeface="Calibri" panose="020F0502020204030204" pitchFamily="34" charset="0"/>
                <a:ea typeface="Calibri" charset="0"/>
                <a:cs typeface="Calibri" panose="020F0502020204030204" pitchFamily="34" charset="0"/>
                <a:hlinkClick r:id="rId5"/>
              </a:rPr>
              <a:t>daniel.voyer@bell.ca</a:t>
            </a:r>
            <a:r>
              <a:rPr lang="en-US" i="1" dirty="0">
                <a:latin typeface="Calibri" panose="020F0502020204030204" pitchFamily="34" charset="0"/>
                <a:ea typeface="Calibri" charset="0"/>
                <a:cs typeface="Calibri" panose="020F0502020204030204" pitchFamily="34" charset="0"/>
              </a:rPr>
              <a:t>)</a:t>
            </a:r>
          </a:p>
          <a:p>
            <a:r>
              <a:rPr lang="en-CA" i="1" dirty="0">
                <a:latin typeface="Calibri" panose="020F0502020204030204" pitchFamily="34" charset="0"/>
                <a:cs typeface="Calibri" panose="020F0502020204030204" pitchFamily="34" charset="0"/>
              </a:rPr>
              <a:t>Mach(</a:t>
            </a:r>
            <a:r>
              <a:rPr lang="en-CA" i="1" dirty="0" err="1">
                <a:latin typeface="Calibri" panose="020F0502020204030204" pitchFamily="34" charset="0"/>
                <a:cs typeface="Calibri" panose="020F0502020204030204" pitchFamily="34" charset="0"/>
              </a:rPr>
              <a:t>Guoyi</a:t>
            </a:r>
            <a:r>
              <a:rPr lang="en-CA" i="1" dirty="0">
                <a:latin typeface="Calibri" panose="020F0502020204030204" pitchFamily="34" charset="0"/>
                <a:cs typeface="Calibri" panose="020F0502020204030204" pitchFamily="34" charset="0"/>
              </a:rPr>
              <a:t>) Chen - Huawei (</a:t>
            </a:r>
            <a:r>
              <a:rPr lang="en-CA" i="1" dirty="0">
                <a:latin typeface="Calibri" panose="020F0502020204030204" pitchFamily="34" charset="0"/>
                <a:cs typeface="Calibri" panose="020F0502020204030204" pitchFamily="34" charset="0"/>
                <a:hlinkClick r:id="rId6"/>
              </a:rPr>
              <a:t>mach.chen@huawei.com</a:t>
            </a:r>
            <a:r>
              <a:rPr lang="en-CA" i="1" dirty="0">
                <a:latin typeface="Calibri" panose="020F0502020204030204" pitchFamily="34" charset="0"/>
                <a:cs typeface="Calibri" panose="020F0502020204030204" pitchFamily="34" charset="0"/>
              </a:rPr>
              <a:t>)</a:t>
            </a:r>
          </a:p>
          <a:p>
            <a:r>
              <a:rPr lang="en-CA" i="1" dirty="0">
                <a:latin typeface="Calibri" panose="020F0502020204030204" pitchFamily="34" charset="0"/>
                <a:cs typeface="Calibri" panose="020F0502020204030204" pitchFamily="34" charset="0"/>
              </a:rPr>
              <a:t>Bart Janssens - Colt (</a:t>
            </a:r>
            <a:r>
              <a:rPr lang="en-CA" i="1" dirty="0">
                <a:latin typeface="Calibri" panose="020F0502020204030204" pitchFamily="34" charset="0"/>
                <a:cs typeface="Calibri" panose="020F0502020204030204" pitchFamily="34" charset="0"/>
                <a:hlinkClick r:id="rId7"/>
              </a:rPr>
              <a:t>Bart.Janssens@colt.net</a:t>
            </a:r>
            <a:r>
              <a:rPr lang="en-CA" i="1" dirty="0">
                <a:latin typeface="Calibri" panose="020F0502020204030204" pitchFamily="34" charset="0"/>
                <a:cs typeface="Calibri" panose="020F0502020204030204" pitchFamily="34" charset="0"/>
              </a:rPr>
              <a:t>)</a:t>
            </a:r>
          </a:p>
        </p:txBody>
      </p:sp>
      <p:sp>
        <p:nvSpPr>
          <p:cNvPr id="6" name="Footer Placeholder 3"/>
          <p:cNvSpPr>
            <a:spLocks noGrp="1"/>
          </p:cNvSpPr>
          <p:nvPr>
            <p:ph type="ftr" sz="quarter" idx="11"/>
          </p:nvPr>
        </p:nvSpPr>
        <p:spPr>
          <a:xfrm>
            <a:off x="3124200" y="4786312"/>
            <a:ext cx="2895600" cy="357188"/>
          </a:xfrm>
        </p:spPr>
        <p:txBody>
          <a:bodyPr/>
          <a:lstStyle/>
          <a:p>
            <a:r>
              <a:rPr lang="en-CA" dirty="0"/>
              <a:t>108</a:t>
            </a:r>
            <a:r>
              <a:rPr lang="en-CA" baseline="30000" dirty="0"/>
              <a:t>th</a:t>
            </a:r>
            <a:r>
              <a:rPr lang="en-CA" dirty="0"/>
              <a:t> IETF Online</a:t>
            </a:r>
          </a:p>
        </p:txBody>
      </p:sp>
      <p:sp>
        <p:nvSpPr>
          <p:cNvPr id="3" name="Slide Number Placeholder 2"/>
          <p:cNvSpPr>
            <a:spLocks noGrp="1"/>
          </p:cNvSpPr>
          <p:nvPr>
            <p:ph type="sldNum" sz="quarter" idx="12"/>
          </p:nvPr>
        </p:nvSpPr>
        <p:spPr/>
        <p:txBody>
          <a:bodyPr/>
          <a:lstStyle/>
          <a:p>
            <a:pPr>
              <a:defRPr/>
            </a:pPr>
            <a:fld id="{D5EE1D1A-EEC2-4D53-94A7-85D62C853479}" type="slidenum">
              <a:rPr lang="en-US" altLang="zh-CN" smtClean="0"/>
              <a:pPr>
                <a:defRPr/>
              </a:pPr>
              <a:t>1</a:t>
            </a:fld>
            <a:endParaRPr lang="en-US" altLang="zh-CN" dirty="0"/>
          </a:p>
        </p:txBody>
      </p:sp>
    </p:spTree>
    <p:extLst>
      <p:ext uri="{BB962C8B-B14F-4D97-AF65-F5344CB8AC3E}">
        <p14:creationId xmlns:p14="http://schemas.microsoft.com/office/powerpoint/2010/main" val="1356656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Next Steps</a:t>
            </a:r>
          </a:p>
        </p:txBody>
      </p:sp>
      <p:sp>
        <p:nvSpPr>
          <p:cNvPr id="3" name="Content Placeholder 2"/>
          <p:cNvSpPr>
            <a:spLocks noGrp="1"/>
          </p:cNvSpPr>
          <p:nvPr>
            <p:ph idx="1"/>
          </p:nvPr>
        </p:nvSpPr>
        <p:spPr>
          <a:xfrm>
            <a:off x="685800" y="1123950"/>
            <a:ext cx="8001000" cy="2514599"/>
          </a:xfrm>
        </p:spPr>
        <p:txBody>
          <a:bodyPr/>
          <a:lstStyle/>
          <a:p>
            <a:pPr lvl="0"/>
            <a:r>
              <a:rPr lang="en-US" sz="2400" dirty="0">
                <a:latin typeface="Calibri" charset="0"/>
                <a:ea typeface="Calibri" charset="0"/>
                <a:cs typeface="Calibri" charset="0"/>
              </a:rPr>
              <a:t>Welcome your comments and suggestions</a:t>
            </a:r>
          </a:p>
          <a:p>
            <a:r>
              <a:rPr lang="en-US" sz="2400" dirty="0"/>
              <a:t>Implementation exists</a:t>
            </a:r>
          </a:p>
          <a:p>
            <a:r>
              <a:rPr lang="en-US" sz="2400" dirty="0"/>
              <a:t>Request SPRING </a:t>
            </a:r>
            <a:r>
              <a:rPr lang="en-US" sz="2400" dirty="0">
                <a:latin typeface="Calibri" charset="0"/>
                <a:ea typeface="Calibri" charset="0"/>
                <a:cs typeface="Calibri" charset="0"/>
              </a:rPr>
              <a:t>WG adoption</a:t>
            </a:r>
          </a:p>
          <a:p>
            <a:r>
              <a:rPr lang="en-US" sz="2400" dirty="0"/>
              <a:t>Keep IPPM WG in the loop about the milestones</a:t>
            </a:r>
            <a:endParaRPr lang="en-US" sz="2400" dirty="0">
              <a:latin typeface="Calibri" charset="0"/>
              <a:ea typeface="Calibri" charset="0"/>
              <a:cs typeface="Calibri" charset="0"/>
            </a:endParaRPr>
          </a:p>
          <a:p>
            <a:endParaRPr lang="en-US" sz="2400" dirty="0">
              <a:latin typeface="Calibri" charset="0"/>
              <a:ea typeface="Calibri" charset="0"/>
              <a:cs typeface="Calibri" charset="0"/>
            </a:endParaRPr>
          </a:p>
        </p:txBody>
      </p:sp>
      <p:sp>
        <p:nvSpPr>
          <p:cNvPr id="4" name="Footer Placeholder 3"/>
          <p:cNvSpPr>
            <a:spLocks noGrp="1"/>
          </p:cNvSpPr>
          <p:nvPr>
            <p:ph type="ftr" sz="quarter" idx="11"/>
          </p:nvPr>
        </p:nvSpPr>
        <p:spPr>
          <a:xfrm>
            <a:off x="3124200" y="4786312"/>
            <a:ext cx="2895600" cy="357188"/>
          </a:xfrm>
        </p:spPr>
        <p:txBody>
          <a:bodyPr/>
          <a:lstStyle/>
          <a:p>
            <a:r>
              <a:rPr lang="en-CA" dirty="0"/>
              <a:t>108</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10</a:t>
            </a:fld>
            <a:endParaRPr lang="en-US" altLang="zh-CN"/>
          </a:p>
        </p:txBody>
      </p:sp>
    </p:spTree>
    <p:extLst>
      <p:ext uri="{BB962C8B-B14F-4D97-AF65-F5344CB8AC3E}">
        <p14:creationId xmlns:p14="http://schemas.microsoft.com/office/powerpoint/2010/main" val="256002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048000" y="4786312"/>
            <a:ext cx="2895600" cy="357188"/>
          </a:xfrm>
        </p:spPr>
        <p:txBody>
          <a:bodyPr/>
          <a:lstStyle/>
          <a:p>
            <a:r>
              <a:rPr lang="en-CA" dirty="0"/>
              <a:t>108</a:t>
            </a:r>
            <a:r>
              <a:rPr lang="en-CA" baseline="30000" dirty="0"/>
              <a:t>th</a:t>
            </a:r>
            <a:r>
              <a:rPr lang="en-CA" dirty="0"/>
              <a:t> IETF Online</a:t>
            </a:r>
          </a:p>
        </p:txBody>
      </p:sp>
      <p:sp>
        <p:nvSpPr>
          <p:cNvPr id="5" name="Rectangle 2"/>
          <p:cNvSpPr txBox="1">
            <a:spLocks noChangeArrowheads="1"/>
          </p:cNvSpPr>
          <p:nvPr/>
        </p:nvSpPr>
        <p:spPr bwMode="auto">
          <a:xfrm>
            <a:off x="685800" y="1657350"/>
            <a:ext cx="7772400" cy="11025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eaLnBrk="1" hangingPunct="1">
              <a:defRPr/>
            </a:pPr>
            <a:r>
              <a:rPr lang="en-US" altLang="zh-CN" sz="4000" kern="0" dirty="0">
                <a:effectLst>
                  <a:outerShdw blurRad="38100" dist="38100" dir="2700000" algn="tl">
                    <a:srgbClr val="C0C0C0"/>
                  </a:outerShdw>
                </a:effectLst>
                <a:latin typeface="Calibri" charset="0"/>
                <a:ea typeface="Calibri" charset="0"/>
                <a:cs typeface="Calibri" charset="0"/>
              </a:rPr>
              <a:t>Thank you</a:t>
            </a:r>
          </a:p>
        </p:txBody>
      </p:sp>
      <p:sp>
        <p:nvSpPr>
          <p:cNvPr id="2" name="Slide Number Placeholder 1"/>
          <p:cNvSpPr>
            <a:spLocks noGrp="1"/>
          </p:cNvSpPr>
          <p:nvPr>
            <p:ph type="sldNum" sz="quarter" idx="12"/>
          </p:nvPr>
        </p:nvSpPr>
        <p:spPr/>
        <p:txBody>
          <a:bodyPr/>
          <a:lstStyle/>
          <a:p>
            <a:pPr>
              <a:defRPr/>
            </a:pPr>
            <a:fld id="{BD6E0F59-1DD8-40FC-9C92-B6295CBA6CCA}" type="slidenum">
              <a:rPr lang="en-US" altLang="zh-CN" smtClean="0"/>
              <a:pPr>
                <a:defRPr/>
              </a:pPr>
              <a:t>11</a:t>
            </a:fld>
            <a:endParaRPr lang="en-US" altLang="zh-CN"/>
          </a:p>
        </p:txBody>
      </p:sp>
    </p:spTree>
    <p:extLst>
      <p:ext uri="{BB962C8B-B14F-4D97-AF65-F5344CB8AC3E}">
        <p14:creationId xmlns:p14="http://schemas.microsoft.com/office/powerpoint/2010/main" val="10916392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1"/>
          </p:nvPr>
        </p:nvSpPr>
        <p:spPr>
          <a:xfrm>
            <a:off x="3124200" y="4786312"/>
            <a:ext cx="2895600" cy="357188"/>
          </a:xfrm>
        </p:spPr>
        <p:txBody>
          <a:bodyPr/>
          <a:lstStyle/>
          <a:p>
            <a:r>
              <a:rPr lang="en-CA" dirty="0"/>
              <a:t>108</a:t>
            </a:r>
            <a:r>
              <a:rPr lang="en-CA" baseline="30000" dirty="0"/>
              <a:t>th</a:t>
            </a:r>
            <a:r>
              <a:rPr lang="en-CA" dirty="0"/>
              <a:t> IETF Online</a:t>
            </a:r>
          </a:p>
        </p:txBody>
      </p:sp>
      <p:sp>
        <p:nvSpPr>
          <p:cNvPr id="3" name="Slide Number Placeholder 2"/>
          <p:cNvSpPr>
            <a:spLocks noGrp="1"/>
          </p:cNvSpPr>
          <p:nvPr>
            <p:ph type="sldNum" sz="quarter" idx="12"/>
          </p:nvPr>
        </p:nvSpPr>
        <p:spPr/>
        <p:txBody>
          <a:bodyPr/>
          <a:lstStyle/>
          <a:p>
            <a:pPr>
              <a:defRPr/>
            </a:pPr>
            <a:fld id="{D5EE1D1A-EEC2-4D53-94A7-85D62C853479}" type="slidenum">
              <a:rPr lang="en-US" altLang="zh-CN" smtClean="0"/>
              <a:pPr>
                <a:defRPr/>
              </a:pPr>
              <a:t>12</a:t>
            </a:fld>
            <a:endParaRPr lang="en-US" altLang="zh-CN"/>
          </a:p>
        </p:txBody>
      </p:sp>
      <p:sp>
        <p:nvSpPr>
          <p:cNvPr id="8" name="Title 7">
            <a:extLst>
              <a:ext uri="{FF2B5EF4-FFF2-40B4-BE49-F238E27FC236}">
                <a16:creationId xmlns:a16="http://schemas.microsoft.com/office/drawing/2014/main" id="{EAE0D9DC-8575-A84F-A04B-3BD8C30794A3}"/>
              </a:ext>
            </a:extLst>
          </p:cNvPr>
          <p:cNvSpPr>
            <a:spLocks noGrp="1"/>
          </p:cNvSpPr>
          <p:nvPr>
            <p:ph type="ctrTitle"/>
          </p:nvPr>
        </p:nvSpPr>
        <p:spPr/>
        <p:txBody>
          <a:bodyPr/>
          <a:lstStyle/>
          <a:p>
            <a:r>
              <a:rPr lang="en-US" dirty="0"/>
              <a:t>Backup</a:t>
            </a:r>
          </a:p>
        </p:txBody>
      </p:sp>
    </p:spTree>
    <p:extLst>
      <p:ext uri="{BB962C8B-B14F-4D97-AF65-F5344CB8AC3E}">
        <p14:creationId xmlns:p14="http://schemas.microsoft.com/office/powerpoint/2010/main" val="680408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F4236-AC14-394A-A36C-F2BD8CED3237}"/>
              </a:ext>
            </a:extLst>
          </p:cNvPr>
          <p:cNvSpPr>
            <a:spLocks noGrp="1"/>
          </p:cNvSpPr>
          <p:nvPr>
            <p:ph type="title"/>
          </p:nvPr>
        </p:nvSpPr>
        <p:spPr>
          <a:xfrm>
            <a:off x="457200" y="-1905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Example Provisioning Model</a:t>
            </a:r>
          </a:p>
        </p:txBody>
      </p:sp>
      <p:sp>
        <p:nvSpPr>
          <p:cNvPr id="4" name="Footer Placeholder 3">
            <a:extLst>
              <a:ext uri="{FF2B5EF4-FFF2-40B4-BE49-F238E27FC236}">
                <a16:creationId xmlns:a16="http://schemas.microsoft.com/office/drawing/2014/main" id="{643D160E-CC3C-EB46-A6F1-43B8E2996F46}"/>
              </a:ext>
            </a:extLst>
          </p:cNvPr>
          <p:cNvSpPr>
            <a:spLocks noGrp="1"/>
          </p:cNvSpPr>
          <p:nvPr>
            <p:ph type="ftr" sz="quarter" idx="11"/>
          </p:nvPr>
        </p:nvSpPr>
        <p:spPr>
          <a:xfrm>
            <a:off x="3124200" y="4805362"/>
            <a:ext cx="2895600" cy="357188"/>
          </a:xfrm>
        </p:spPr>
        <p:txBody>
          <a:bodyPr/>
          <a:lstStyle/>
          <a:p>
            <a:r>
              <a:rPr lang="en-CA" dirty="0"/>
              <a:t>108</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A8B868AE-B105-7547-A646-14FCDF91C2DD}"/>
              </a:ext>
            </a:extLst>
          </p:cNvPr>
          <p:cNvSpPr>
            <a:spLocks noGrp="1"/>
          </p:cNvSpPr>
          <p:nvPr>
            <p:ph type="sldNum" sz="quarter" idx="12"/>
          </p:nvPr>
        </p:nvSpPr>
        <p:spPr/>
        <p:txBody>
          <a:bodyPr/>
          <a:lstStyle/>
          <a:p>
            <a:pPr>
              <a:defRPr/>
            </a:pPr>
            <a:fld id="{BD6E0F59-1DD8-40FC-9C92-B6295CBA6CCA}" type="slidenum">
              <a:rPr lang="en-US" altLang="zh-CN" smtClean="0"/>
              <a:pPr>
                <a:defRPr/>
              </a:pPr>
              <a:t>13</a:t>
            </a:fld>
            <a:endParaRPr lang="en-US" altLang="zh-CN"/>
          </a:p>
        </p:txBody>
      </p:sp>
      <p:sp>
        <p:nvSpPr>
          <p:cNvPr id="7" name="Rectangle 6">
            <a:extLst>
              <a:ext uri="{FF2B5EF4-FFF2-40B4-BE49-F238E27FC236}">
                <a16:creationId xmlns:a16="http://schemas.microsoft.com/office/drawing/2014/main" id="{AA6E66CA-28BC-2C4A-BC04-4600D8FEBF3B}"/>
              </a:ext>
            </a:extLst>
          </p:cNvPr>
          <p:cNvSpPr/>
          <p:nvPr/>
        </p:nvSpPr>
        <p:spPr>
          <a:xfrm>
            <a:off x="1066800" y="983711"/>
            <a:ext cx="7010400" cy="3416320"/>
          </a:xfrm>
          <a:prstGeom prst="rect">
            <a:avLst/>
          </a:prstGeom>
          <a:solidFill>
            <a:schemeClr val="accent6">
              <a:lumMod val="20000"/>
              <a:lumOff val="80000"/>
            </a:schemeClr>
          </a:solidFill>
        </p:spPr>
        <p:txBody>
          <a:bodyPr wrap="square">
            <a:spAutoFit/>
          </a:bodyPr>
          <a:lstStyle/>
          <a:p>
            <a:r>
              <a:rPr lang="en-CA" sz="1200" dirty="0">
                <a:latin typeface="Courier" pitchFamily="2" charset="0"/>
              </a:rPr>
              <a:t>                             +------------+</a:t>
            </a:r>
          </a:p>
          <a:p>
            <a:r>
              <a:rPr lang="en-CA" sz="1200" dirty="0">
                <a:latin typeface="Courier" pitchFamily="2" charset="0"/>
              </a:rPr>
              <a:t>                             | Controller |</a:t>
            </a:r>
          </a:p>
          <a:p>
            <a:r>
              <a:rPr lang="en-CA" sz="1200" dirty="0">
                <a:latin typeface="Courier" pitchFamily="2" charset="0"/>
              </a:rPr>
              <a:t>                             +------------+</a:t>
            </a:r>
          </a:p>
          <a:p>
            <a:r>
              <a:rPr lang="en-CA" sz="1200" dirty="0">
                <a:latin typeface="Courier" pitchFamily="2" charset="0"/>
              </a:rPr>
              <a:t>  Destination UDP Port            /  \         Destination UDP port</a:t>
            </a:r>
          </a:p>
          <a:p>
            <a:r>
              <a:rPr lang="en-CA" sz="1200" dirty="0">
                <a:latin typeface="Courier" pitchFamily="2" charset="0"/>
              </a:rPr>
              <a:t>  Measurement Protocol           /    \        Measurement Protocol</a:t>
            </a:r>
          </a:p>
          <a:p>
            <a:r>
              <a:rPr lang="en-CA" sz="1200" dirty="0">
                <a:latin typeface="Courier" pitchFamily="2" charset="0"/>
              </a:rPr>
              <a:t>  Measurement Type              /      \       Measurement Type</a:t>
            </a:r>
          </a:p>
          <a:p>
            <a:r>
              <a:rPr lang="en-CA" sz="1200" dirty="0">
                <a:latin typeface="Courier" pitchFamily="2" charset="0"/>
              </a:rPr>
              <a:t>     Delay/Loss                /        \        Delay/Loss</a:t>
            </a:r>
          </a:p>
          <a:p>
            <a:r>
              <a:rPr lang="en-CA" sz="1200" dirty="0">
                <a:latin typeface="Courier" pitchFamily="2" charset="0"/>
              </a:rPr>
              <a:t>  Authentication Mode &amp; Key   /          \     Authentication Mode &amp; Key</a:t>
            </a:r>
          </a:p>
          <a:p>
            <a:r>
              <a:rPr lang="en-CA" sz="1200" dirty="0">
                <a:latin typeface="Courier" pitchFamily="2" charset="0"/>
              </a:rPr>
              <a:t>  Timestamp Format           /            \    Loss Measurement Mode</a:t>
            </a:r>
          </a:p>
          <a:p>
            <a:r>
              <a:rPr lang="en-CA" sz="1200" dirty="0">
                <a:latin typeface="Courier" pitchFamily="2" charset="0"/>
              </a:rPr>
              <a:t>  Delay Measurement Mode    /              \   SSID - Wildcard</a:t>
            </a:r>
          </a:p>
          <a:p>
            <a:r>
              <a:rPr lang="en-CA" sz="1200" dirty="0">
                <a:latin typeface="Courier" pitchFamily="2" charset="0"/>
              </a:rPr>
              <a:t>  Loss Measurement Mode    /                \</a:t>
            </a:r>
          </a:p>
          <a:p>
            <a:r>
              <a:rPr lang="en-CA" sz="1200" dirty="0">
                <a:latin typeface="Courier" pitchFamily="2" charset="0"/>
              </a:rPr>
              <a:t>                          v                  v</a:t>
            </a:r>
          </a:p>
          <a:p>
            <a:r>
              <a:rPr lang="en-CA" sz="1200" dirty="0">
                <a:latin typeface="Courier" pitchFamily="2" charset="0"/>
              </a:rPr>
              <a:t>                     +-------+            +-------+</a:t>
            </a:r>
          </a:p>
          <a:p>
            <a:r>
              <a:rPr lang="en-CA" sz="1200" dirty="0">
                <a:latin typeface="Courier" pitchFamily="2" charset="0"/>
              </a:rPr>
              <a:t>                     |       |            |       |</a:t>
            </a:r>
          </a:p>
          <a:p>
            <a:r>
              <a:rPr lang="en-CA" sz="1200" dirty="0">
                <a:latin typeface="Courier" pitchFamily="2" charset="0"/>
              </a:rPr>
              <a:t>                     |   R1  |============|   R5  |</a:t>
            </a:r>
          </a:p>
          <a:p>
            <a:r>
              <a:rPr lang="en-CA" sz="1200" dirty="0">
                <a:latin typeface="Courier" pitchFamily="2" charset="0"/>
              </a:rPr>
              <a:t>                     |       |  SR Path   |       |</a:t>
            </a:r>
          </a:p>
          <a:p>
            <a:r>
              <a:rPr lang="en-CA" sz="1200" dirty="0">
                <a:latin typeface="Courier" pitchFamily="2" charset="0"/>
              </a:rPr>
              <a:t>                     +-------+  Or Link   +-------+</a:t>
            </a:r>
          </a:p>
          <a:p>
            <a:r>
              <a:rPr lang="en-CA" sz="1200" dirty="0">
                <a:latin typeface="Courier" pitchFamily="2" charset="0"/>
              </a:rPr>
              <a:t>                      Sender              Reflector</a:t>
            </a:r>
          </a:p>
        </p:txBody>
      </p:sp>
    </p:spTree>
    <p:extLst>
      <p:ext uri="{BB962C8B-B14F-4D97-AF65-F5344CB8AC3E}">
        <p14:creationId xmlns:p14="http://schemas.microsoft.com/office/powerpoint/2010/main" val="674982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868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Probe Query for Links</a:t>
            </a:r>
          </a:p>
        </p:txBody>
      </p:sp>
      <p:sp>
        <p:nvSpPr>
          <p:cNvPr id="4" name="Footer Placeholder 3"/>
          <p:cNvSpPr>
            <a:spLocks noGrp="1"/>
          </p:cNvSpPr>
          <p:nvPr>
            <p:ph type="ftr" sz="quarter" idx="11"/>
          </p:nvPr>
        </p:nvSpPr>
        <p:spPr>
          <a:xfrm>
            <a:off x="3124200" y="4786312"/>
            <a:ext cx="2895600" cy="357188"/>
          </a:xfrm>
        </p:spPr>
        <p:txBody>
          <a:bodyPr/>
          <a:lstStyle/>
          <a:p>
            <a:r>
              <a:rPr lang="en-CA" dirty="0"/>
              <a:t>108</a:t>
            </a:r>
            <a:r>
              <a:rPr lang="en-CA" baseline="30000" dirty="0"/>
              <a:t>th</a:t>
            </a:r>
            <a:r>
              <a:rPr lang="en-CA" dirty="0"/>
              <a:t> IETF Online</a:t>
            </a:r>
          </a:p>
        </p:txBody>
      </p:sp>
      <p:sp>
        <p:nvSpPr>
          <p:cNvPr id="7" name="Content Placeholder 2"/>
          <p:cNvSpPr>
            <a:spLocks noGrp="1"/>
          </p:cNvSpPr>
          <p:nvPr>
            <p:ph idx="1"/>
          </p:nvPr>
        </p:nvSpPr>
        <p:spPr>
          <a:xfrm>
            <a:off x="381000" y="766665"/>
            <a:ext cx="8458200" cy="1081245"/>
          </a:xfrm>
        </p:spPr>
        <p:txBody>
          <a:bodyPr/>
          <a:lstStyle/>
          <a:p>
            <a:r>
              <a:rPr lang="en-US" sz="1600" dirty="0"/>
              <a:t>User-configured destination UDP </a:t>
            </a:r>
            <a:r>
              <a:rPr lang="en-US" sz="1600" b="1" dirty="0"/>
              <a:t>port1</a:t>
            </a:r>
            <a:r>
              <a:rPr lang="en-US" sz="1600" dirty="0"/>
              <a:t> is used for DM probe messages and </a:t>
            </a:r>
            <a:r>
              <a:rPr lang="en-US" sz="1600" b="1" dirty="0"/>
              <a:t>port2</a:t>
            </a:r>
            <a:r>
              <a:rPr lang="en-US" sz="1600" dirty="0"/>
              <a:t> is used for LM probe messages (unauthenticated mode).</a:t>
            </a:r>
          </a:p>
          <a:p>
            <a:r>
              <a:rPr lang="en-US" sz="1600" dirty="0"/>
              <a:t>Applicable to physical, virtual, LAG, LAG member, numbered/unnumbered links – probe messages pre-routed over the links</a:t>
            </a:r>
          </a:p>
          <a:p>
            <a:pPr marL="0" indent="0">
              <a:buNone/>
            </a:pPr>
            <a:endParaRPr lang="en-US" sz="1600" dirty="0"/>
          </a:p>
        </p:txBody>
      </p:sp>
      <p:sp>
        <p:nvSpPr>
          <p:cNvPr id="5" name="Rectangle 4"/>
          <p:cNvSpPr/>
          <p:nvPr/>
        </p:nvSpPr>
        <p:spPr>
          <a:xfrm>
            <a:off x="1971675" y="1885950"/>
            <a:ext cx="5200650" cy="2862322"/>
          </a:xfrm>
          <a:prstGeom prst="rect">
            <a:avLst/>
          </a:prstGeom>
          <a:solidFill>
            <a:schemeClr val="accent6">
              <a:lumMod val="20000"/>
              <a:lumOff val="80000"/>
            </a:schemeClr>
          </a:solidFill>
        </p:spPr>
        <p:txBody>
          <a:bodyPr wrap="square">
            <a:spAutoFit/>
          </a:bodyPr>
          <a:lstStyle/>
          <a:p>
            <a:pPr>
              <a:spcAft>
                <a:spcPts val="0"/>
              </a:spcAft>
            </a:pPr>
            <a:r>
              <a:rPr lang="en-US" sz="1000" dirty="0">
                <a:latin typeface="Courier" pitchFamily="2" charset="0"/>
                <a:ea typeface="Courier" charset="0"/>
                <a:cs typeface="Courier" charset="0"/>
              </a:rPr>
              <a:t>+---------------------------------------------------------------+</a:t>
            </a:r>
          </a:p>
          <a:p>
            <a:pPr>
              <a:spcAft>
                <a:spcPts val="0"/>
              </a:spcAft>
            </a:pPr>
            <a:r>
              <a:rPr lang="en-US" sz="1000" dirty="0">
                <a:latin typeface="Courier" pitchFamily="2" charset="0"/>
                <a:ea typeface="Courier" charset="0"/>
                <a:cs typeface="Courier" charset="0"/>
              </a:rPr>
              <a:t>| IP Header                                                     |</a:t>
            </a:r>
          </a:p>
          <a:p>
            <a:pPr>
              <a:spcAft>
                <a:spcPts val="0"/>
              </a:spcAft>
            </a:pPr>
            <a:r>
              <a:rPr lang="en-US" sz="1000" dirty="0">
                <a:latin typeface="Courier" pitchFamily="2" charset="0"/>
                <a:ea typeface="Courier" charset="0"/>
                <a:cs typeface="Courier" charset="0"/>
              </a:rPr>
              <a:t>.  Source IP Address = Sender IPv4 or IPv6 Address              .</a:t>
            </a:r>
          </a:p>
          <a:p>
            <a:pPr>
              <a:spcAft>
                <a:spcPts val="0"/>
              </a:spcAft>
            </a:pPr>
            <a:r>
              <a:rPr lang="en-US" sz="1000" dirty="0">
                <a:latin typeface="Courier" pitchFamily="2" charset="0"/>
                <a:ea typeface="Courier" charset="0"/>
                <a:cs typeface="Courier" charset="0"/>
              </a:rPr>
              <a:t>.  Destination IP Address = Reflector IPv4 or IPv6 Address      .</a:t>
            </a:r>
          </a:p>
          <a:p>
            <a:pPr>
              <a:spcAft>
                <a:spcPts val="0"/>
              </a:spcAft>
            </a:pPr>
            <a:r>
              <a:rPr lang="en-US" sz="1000" dirty="0">
                <a:latin typeface="Courier" pitchFamily="2" charset="0"/>
                <a:ea typeface="Courier" charset="0"/>
                <a:cs typeface="Courier" charset="0"/>
              </a:rPr>
              <a:t>.  Protocol = UDP                                               .</a:t>
            </a:r>
          </a:p>
          <a:p>
            <a:pPr>
              <a:spcAft>
                <a:spcPts val="0"/>
              </a:spcAft>
            </a:pPr>
            <a:r>
              <a:rPr lang="en-US" sz="1000" dirty="0">
                <a:latin typeface="Courier" pitchFamily="2" charset="0"/>
                <a:ea typeface="Courier" charset="0"/>
                <a:cs typeface="Courier" charset="0"/>
              </a:rPr>
              <a:t>.                                                               .</a:t>
            </a:r>
          </a:p>
          <a:p>
            <a:pPr>
              <a:spcAft>
                <a:spcPts val="0"/>
              </a:spcAft>
            </a:pPr>
            <a:r>
              <a:rPr lang="en-US" sz="1000" dirty="0">
                <a:latin typeface="Courier" pitchFamily="2" charset="0"/>
                <a:ea typeface="Courier" charset="0"/>
                <a:cs typeface="Courier" charset="0"/>
              </a:rPr>
              <a:t>+---------------------------------------------------------------+</a:t>
            </a:r>
          </a:p>
          <a:p>
            <a:pPr>
              <a:spcAft>
                <a:spcPts val="0"/>
              </a:spcAft>
            </a:pPr>
            <a:r>
              <a:rPr lang="en-US" sz="1000" dirty="0">
                <a:latin typeface="Courier" pitchFamily="2" charset="0"/>
                <a:ea typeface="Courier" charset="0"/>
                <a:cs typeface="Courier" charset="0"/>
              </a:rPr>
              <a:t>| UDP Header                                                    |</a:t>
            </a:r>
          </a:p>
          <a:p>
            <a:pPr>
              <a:spcAft>
                <a:spcPts val="0"/>
              </a:spcAft>
            </a:pPr>
            <a:r>
              <a:rPr lang="en-US" sz="1000" dirty="0">
                <a:latin typeface="Courier" pitchFamily="2" charset="0"/>
                <a:ea typeface="Courier" charset="0"/>
                <a:cs typeface="Courier" charset="0"/>
              </a:rPr>
              <a:t>.  Source Port = As chosen by Sender                            .</a:t>
            </a:r>
          </a:p>
          <a:p>
            <a:pPr>
              <a:spcAft>
                <a:spcPts val="0"/>
              </a:spcAft>
            </a:pPr>
            <a:r>
              <a:rPr lang="en-US" sz="1000" dirty="0">
                <a:latin typeface="Courier" pitchFamily="2" charset="0"/>
                <a:ea typeface="Courier" charset="0"/>
                <a:cs typeface="Courier" charset="0"/>
              </a:rPr>
              <a:t>.  Destination Port = </a:t>
            </a:r>
            <a:r>
              <a:rPr lang="en-US" sz="1000" dirty="0">
                <a:solidFill>
                  <a:srgbClr val="0070C0"/>
                </a:solidFill>
                <a:latin typeface="Courier" pitchFamily="2" charset="0"/>
                <a:ea typeface="Courier" charset="0"/>
                <a:cs typeface="Courier" charset="0"/>
              </a:rPr>
              <a:t>User-configured Port                      </a:t>
            </a:r>
            <a:r>
              <a:rPr lang="en-US" sz="1000" dirty="0">
                <a:latin typeface="Courier" pitchFamily="2" charset="0"/>
                <a:ea typeface="Courier" charset="0"/>
                <a:cs typeface="Courier" charset="0"/>
              </a:rPr>
              <a:t>.</a:t>
            </a:r>
          </a:p>
          <a:p>
            <a:pPr>
              <a:spcAft>
                <a:spcPts val="0"/>
              </a:spcAft>
            </a:pPr>
            <a:r>
              <a:rPr lang="en-US" sz="1000" dirty="0">
                <a:latin typeface="Courier" pitchFamily="2" charset="0"/>
                <a:ea typeface="Courier" charset="0"/>
                <a:cs typeface="Courier" charset="0"/>
              </a:rPr>
              <a:t>.                                                               .</a:t>
            </a:r>
          </a:p>
          <a:p>
            <a:pPr>
              <a:spcAft>
                <a:spcPts val="0"/>
              </a:spcAft>
            </a:pPr>
            <a:r>
              <a:rPr lang="en-US" sz="1000" dirty="0">
                <a:latin typeface="Courier" pitchFamily="2" charset="0"/>
                <a:ea typeface="Courier" charset="0"/>
                <a:cs typeface="Courier" charset="0"/>
              </a:rPr>
              <a:t>+---------------------------------------------------------------+</a:t>
            </a:r>
          </a:p>
          <a:p>
            <a:pPr>
              <a:spcAft>
                <a:spcPts val="0"/>
              </a:spcAft>
            </a:pPr>
            <a:r>
              <a:rPr lang="en-US" sz="1000" dirty="0">
                <a:latin typeface="Courier" pitchFamily="2" charset="0"/>
                <a:ea typeface="Courier" charset="0"/>
                <a:cs typeface="Courier" charset="0"/>
              </a:rPr>
              <a:t>| Payload = </a:t>
            </a:r>
            <a:r>
              <a:rPr lang="en-CA" sz="1000" dirty="0">
                <a:latin typeface="Courier" pitchFamily="2" charset="0"/>
              </a:rPr>
              <a:t>DM Message as specified in Section 4.2 of RFC 8762</a:t>
            </a:r>
            <a:r>
              <a:rPr lang="en-US" sz="1000" dirty="0">
                <a:latin typeface="Courier" pitchFamily="2" charset="0"/>
                <a:ea typeface="Courier" charset="0"/>
                <a:cs typeface="Courier" charset="0"/>
              </a:rPr>
              <a:t>| |</a:t>
            </a:r>
          </a:p>
          <a:p>
            <a:pPr>
              <a:spcAft>
                <a:spcPts val="0"/>
              </a:spcAft>
            </a:pPr>
            <a:r>
              <a:rPr lang="en-US" sz="1000" dirty="0">
                <a:latin typeface="Courier" pitchFamily="2" charset="0"/>
                <a:ea typeface="Courier" charset="0"/>
                <a:cs typeface="Courier" charset="0"/>
              </a:rPr>
              <a:t>. Payload = </a:t>
            </a:r>
            <a:r>
              <a:rPr lang="en-CA" sz="1000" dirty="0">
                <a:latin typeface="Courier" pitchFamily="2" charset="0"/>
              </a:rPr>
              <a:t>LM Message as specified in this document            </a:t>
            </a:r>
            <a:r>
              <a:rPr lang="en-US" sz="1000" dirty="0">
                <a:latin typeface="Courier" pitchFamily="2" charset="0"/>
                <a:ea typeface="Courier" charset="0"/>
                <a:cs typeface="Courier" charset="0"/>
              </a:rPr>
              <a:t>.</a:t>
            </a:r>
          </a:p>
          <a:p>
            <a:pPr>
              <a:spcAft>
                <a:spcPts val="0"/>
              </a:spcAft>
            </a:pPr>
            <a:r>
              <a:rPr lang="en-US" sz="1000" dirty="0">
                <a:latin typeface="Courier" pitchFamily="2" charset="0"/>
                <a:ea typeface="Courier" charset="0"/>
                <a:cs typeface="Courier" charset="0"/>
              </a:rPr>
              <a:t>.                                                               .</a:t>
            </a:r>
          </a:p>
          <a:p>
            <a:pPr>
              <a:spcAft>
                <a:spcPts val="0"/>
              </a:spcAft>
            </a:pPr>
            <a:r>
              <a:rPr lang="en-US" sz="1000" dirty="0">
                <a:latin typeface="Courier" pitchFamily="2" charset="0"/>
                <a:ea typeface="Courier" charset="0"/>
                <a:cs typeface="Courier" charset="0"/>
              </a:rPr>
              <a:t>+---------------------------------------------------------------+</a:t>
            </a:r>
          </a:p>
          <a:p>
            <a:pPr>
              <a:spcAft>
                <a:spcPts val="0"/>
              </a:spcAft>
            </a:pPr>
            <a:endParaRPr lang="en-US" sz="1000" dirty="0">
              <a:latin typeface="Courier" pitchFamily="2" charset="0"/>
              <a:ea typeface="Courier" charset="0"/>
              <a:cs typeface="Courier" charset="0"/>
            </a:endParaRPr>
          </a:p>
          <a:p>
            <a:pPr>
              <a:spcAft>
                <a:spcPts val="0"/>
              </a:spcAft>
            </a:pPr>
            <a:r>
              <a:rPr lang="en-CA" sz="1000" dirty="0">
                <a:latin typeface="Courier" pitchFamily="2" charset="0"/>
                <a:ea typeface="Courier" charset="0"/>
                <a:cs typeface="Courier" charset="0"/>
              </a:rPr>
              <a:t>                   Figure: Probe Query Message</a:t>
            </a:r>
            <a:endParaRPr lang="en-US" sz="1000" dirty="0">
              <a:latin typeface="Courier" pitchFamily="2" charset="0"/>
              <a:ea typeface="Courier" charset="0"/>
              <a:cs typeface="Courier" charset="0"/>
            </a:endParaRPr>
          </a:p>
        </p:txBody>
      </p:sp>
      <p:sp>
        <p:nvSpPr>
          <p:cNvPr id="3" name="Slide Number Placeholder 2"/>
          <p:cNvSpPr>
            <a:spLocks noGrp="1"/>
          </p:cNvSpPr>
          <p:nvPr>
            <p:ph type="sldNum" sz="quarter" idx="12"/>
          </p:nvPr>
        </p:nvSpPr>
        <p:spPr/>
        <p:txBody>
          <a:bodyPr/>
          <a:lstStyle/>
          <a:p>
            <a:pPr>
              <a:defRPr/>
            </a:pPr>
            <a:fld id="{BD6E0F59-1DD8-40FC-9C92-B6295CBA6CCA}" type="slidenum">
              <a:rPr lang="en-US" altLang="zh-CN" smtClean="0"/>
              <a:pPr>
                <a:defRPr/>
              </a:pPr>
              <a:t>14</a:t>
            </a:fld>
            <a:endParaRPr lang="en-US" altLang="zh-CN"/>
          </a:p>
        </p:txBody>
      </p:sp>
    </p:spTree>
    <p:extLst>
      <p:ext uri="{BB962C8B-B14F-4D97-AF65-F5344CB8AC3E}">
        <p14:creationId xmlns:p14="http://schemas.microsoft.com/office/powerpoint/2010/main" val="4076874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02211"/>
            <a:ext cx="3962400" cy="845539"/>
          </a:xfrm>
        </p:spPr>
        <p:txBody>
          <a:bodyPr/>
          <a:lstStyle/>
          <a:p>
            <a:pPr algn="l"/>
            <a:r>
              <a:rPr lang="en-US" sz="3400" dirty="0">
                <a:solidFill>
                  <a:srgbClr val="0070C0"/>
                </a:solidFill>
                <a:latin typeface="Calibri Light" panose="020F0302020204030204" pitchFamily="34" charset="0"/>
                <a:cs typeface="Calibri Light" panose="020F0302020204030204" pitchFamily="34" charset="0"/>
              </a:rPr>
              <a:t>Probe Query for SR-MPLS and SRv6 Policy</a:t>
            </a:r>
          </a:p>
        </p:txBody>
      </p:sp>
      <p:sp>
        <p:nvSpPr>
          <p:cNvPr id="4" name="Footer Placeholder 3"/>
          <p:cNvSpPr>
            <a:spLocks noGrp="1"/>
          </p:cNvSpPr>
          <p:nvPr>
            <p:ph type="ftr" sz="quarter" idx="11"/>
          </p:nvPr>
        </p:nvSpPr>
        <p:spPr>
          <a:xfrm>
            <a:off x="3124200" y="4796631"/>
            <a:ext cx="2895600" cy="357188"/>
          </a:xfrm>
        </p:spPr>
        <p:txBody>
          <a:bodyPr/>
          <a:lstStyle/>
          <a:p>
            <a:r>
              <a:rPr lang="en-CA" dirty="0"/>
              <a:t>108</a:t>
            </a:r>
            <a:r>
              <a:rPr lang="en-CA" baseline="30000" dirty="0"/>
              <a:t>th</a:t>
            </a:r>
            <a:r>
              <a:rPr lang="en-CA" dirty="0"/>
              <a:t> IETF Online</a:t>
            </a:r>
          </a:p>
        </p:txBody>
      </p:sp>
      <p:sp>
        <p:nvSpPr>
          <p:cNvPr id="5" name="Rectangle 4"/>
          <p:cNvSpPr/>
          <p:nvPr/>
        </p:nvSpPr>
        <p:spPr>
          <a:xfrm>
            <a:off x="4267200" y="87235"/>
            <a:ext cx="3962400" cy="1823576"/>
          </a:xfrm>
          <a:prstGeom prst="rect">
            <a:avLst/>
          </a:prstGeom>
          <a:solidFill>
            <a:schemeClr val="accent6">
              <a:lumMod val="20000"/>
              <a:lumOff val="80000"/>
            </a:schemeClr>
          </a:solidFill>
        </p:spPr>
        <p:txBody>
          <a:bodyPr wrap="square">
            <a:spAutoFit/>
          </a:bodyPr>
          <a:lstStyle/>
          <a:p>
            <a:r>
              <a:rPr lang="en-US" sz="750" dirty="0">
                <a:latin typeface="Courier" charset="0"/>
                <a:ea typeface="Courier" charset="0"/>
                <a:cs typeface="Courier" charset="0"/>
              </a:rPr>
              <a:t>0 1 2 3 4 5 6 7 8 9 0 1 2 3 4 5 6 7 8 9 0 1 2 3 4 5 6 7 8 9 0 1</a:t>
            </a:r>
          </a:p>
          <a:p>
            <a:r>
              <a:rPr lang="en-US" sz="750" dirty="0">
                <a:latin typeface="Courier" charset="0"/>
                <a:ea typeface="Courier" charset="0"/>
                <a:cs typeface="Courier" charset="0"/>
              </a:rPr>
              <a:t>+-+-+-+-+-+-+-+-+-+-+-+-+-+-+-+-+-+-+-+-+-+-+-+-+-+-+-+-+-+-+-+-+</a:t>
            </a:r>
          </a:p>
          <a:p>
            <a:r>
              <a:rPr lang="en-US" sz="750" dirty="0">
                <a:latin typeface="Courier" charset="0"/>
                <a:ea typeface="Courier" charset="0"/>
                <a:cs typeface="Courier" charset="0"/>
              </a:rPr>
              <a:t>|              Segment(1)               | TC  |S|      TTL      |</a:t>
            </a:r>
          </a:p>
          <a:p>
            <a:r>
              <a:rPr lang="en-US" sz="750" dirty="0">
                <a:latin typeface="Courier" charset="0"/>
                <a:ea typeface="Courier" charset="0"/>
                <a:cs typeface="Courier" charset="0"/>
              </a:rPr>
              <a:t>+-+-+-+-+-+-+-+-+-+-+-+-+-+-+-+-+-+-+-+-+-+-+-+-+-+-+-+-+-+-+-+-+</a:t>
            </a:r>
          </a:p>
          <a:p>
            <a:r>
              <a:rPr lang="en-US" sz="750" dirty="0">
                <a:latin typeface="Courier" charset="0"/>
                <a:ea typeface="Courier" charset="0"/>
                <a:cs typeface="Courier" charset="0"/>
              </a:rPr>
              <a:t>.                                                               .</a:t>
            </a:r>
          </a:p>
          <a:p>
            <a:r>
              <a:rPr lang="en-US" sz="750" dirty="0">
                <a:latin typeface="Courier" charset="0"/>
                <a:ea typeface="Courier" charset="0"/>
                <a:cs typeface="Courier" charset="0"/>
              </a:rPr>
              <a:t>.                                                               .</a:t>
            </a:r>
          </a:p>
          <a:p>
            <a:r>
              <a:rPr lang="en-US" sz="750" dirty="0">
                <a:latin typeface="Courier" charset="0"/>
                <a:ea typeface="Courier" charset="0"/>
                <a:cs typeface="Courier" charset="0"/>
              </a:rPr>
              <a:t>.                                                               .</a:t>
            </a:r>
          </a:p>
          <a:p>
            <a:r>
              <a:rPr lang="en-US" sz="750" dirty="0">
                <a:latin typeface="Courier" charset="0"/>
                <a:ea typeface="Courier" charset="0"/>
                <a:cs typeface="Courier" charset="0"/>
              </a:rPr>
              <a:t>+-+-+-+-+-+-+-+-+-+-+-+-+-+-+-+-+-+-+-+-+-+-+-+-+-+-+-+-+-+-+-+-+</a:t>
            </a:r>
          </a:p>
          <a:p>
            <a:r>
              <a:rPr lang="en-US" sz="750" dirty="0">
                <a:latin typeface="Courier" charset="0"/>
                <a:ea typeface="Courier" charset="0"/>
                <a:cs typeface="Courier" charset="0"/>
              </a:rPr>
              <a:t>|              Segment(n)               | TC  |S|      TTL      |</a:t>
            </a:r>
          </a:p>
          <a:p>
            <a:r>
              <a:rPr lang="en-US" sz="750" dirty="0">
                <a:latin typeface="Courier" charset="0"/>
                <a:ea typeface="Courier" charset="0"/>
                <a:cs typeface="Courier" charset="0"/>
              </a:rPr>
              <a:t>+-+-+-+-+-+-+-+-+-+-+-+-+-+-+-+-+-+-+-+-+-+-+-+-+-+-+-+-+-+-+-+-+</a:t>
            </a:r>
          </a:p>
          <a:p>
            <a:r>
              <a:rPr lang="en-US" sz="750" dirty="0">
                <a:latin typeface="Courier" charset="0"/>
                <a:ea typeface="Courier" charset="0"/>
                <a:cs typeface="Courier" charset="0"/>
              </a:rPr>
              <a:t>|  DM or LM Query Message including IP/UDP Header               |</a:t>
            </a:r>
          </a:p>
          <a:p>
            <a:r>
              <a:rPr lang="en-US" sz="750" dirty="0">
                <a:latin typeface="Courier" charset="0"/>
                <a:ea typeface="Courier" charset="0"/>
                <a:cs typeface="Courier" charset="0"/>
              </a:rPr>
              <a:t>.                                                               .</a:t>
            </a:r>
          </a:p>
          <a:p>
            <a:r>
              <a:rPr lang="en-US" sz="750" dirty="0">
                <a:latin typeface="Courier" charset="0"/>
                <a:ea typeface="Courier" charset="0"/>
                <a:cs typeface="Courier" charset="0"/>
              </a:rPr>
              <a:t>+---------------------------------------------------------------+</a:t>
            </a:r>
          </a:p>
          <a:p>
            <a:r>
              <a:rPr lang="en-US" sz="750" dirty="0">
                <a:latin typeface="Courier" charset="0"/>
                <a:ea typeface="Courier" charset="0"/>
                <a:cs typeface="Courier" charset="0"/>
              </a:rPr>
              <a:t> </a:t>
            </a:r>
          </a:p>
          <a:p>
            <a:r>
              <a:rPr lang="en-US" sz="750" dirty="0">
                <a:latin typeface="Courier" charset="0"/>
                <a:ea typeface="Courier" charset="0"/>
                <a:cs typeface="Courier" charset="0"/>
              </a:rPr>
              <a:t>     Figure: Example Probe Query Message for SR-MPLS Policy</a:t>
            </a:r>
          </a:p>
        </p:txBody>
      </p:sp>
      <p:sp>
        <p:nvSpPr>
          <p:cNvPr id="6" name="Content Placeholder 2"/>
          <p:cNvSpPr txBox="1">
            <a:spLocks/>
          </p:cNvSpPr>
          <p:nvPr/>
        </p:nvSpPr>
        <p:spPr bwMode="auto">
          <a:xfrm>
            <a:off x="228600" y="1428749"/>
            <a:ext cx="3962400" cy="320857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Calibri" charset="0"/>
                <a:ea typeface="Calibri" charset="0"/>
                <a:cs typeface="Calibri" charset="0"/>
              </a:defRPr>
            </a:lvl1pPr>
            <a:lvl2pPr marL="742950" indent="-285750" algn="l" rtl="0" eaLnBrk="0" fontAlgn="base" hangingPunct="0">
              <a:spcBef>
                <a:spcPct val="20000"/>
              </a:spcBef>
              <a:spcAft>
                <a:spcPct val="0"/>
              </a:spcAft>
              <a:buChar char="–"/>
              <a:defRPr sz="2800">
                <a:solidFill>
                  <a:schemeClr val="tx1"/>
                </a:solidFill>
                <a:latin typeface="Calibri" charset="0"/>
                <a:ea typeface="Calibri" charset="0"/>
                <a:cs typeface="Calibri" charset="0"/>
              </a:defRPr>
            </a:lvl2pPr>
            <a:lvl3pPr marL="1143000" indent="-228600" algn="l" rtl="0" eaLnBrk="0" fontAlgn="base" hangingPunct="0">
              <a:spcBef>
                <a:spcPct val="20000"/>
              </a:spcBef>
              <a:spcAft>
                <a:spcPct val="0"/>
              </a:spcAft>
              <a:buChar char="•"/>
              <a:defRPr sz="2400">
                <a:solidFill>
                  <a:schemeClr val="tx1"/>
                </a:solidFill>
                <a:latin typeface="Calibri" charset="0"/>
                <a:ea typeface="Calibri" charset="0"/>
                <a:cs typeface="Calibri" charset="0"/>
              </a:defRPr>
            </a:lvl3pPr>
            <a:lvl4pPr marL="16002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4pPr>
            <a:lvl5pPr marL="20574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buNone/>
            </a:pPr>
            <a:r>
              <a:rPr lang="en-US" sz="1600" dirty="0"/>
              <a:t>For performance delay/loss measurement of </a:t>
            </a:r>
            <a:r>
              <a:rPr lang="en-US" sz="1600" b="1" dirty="0"/>
              <a:t>end-to-end</a:t>
            </a:r>
            <a:r>
              <a:rPr lang="en-US" sz="1600" dirty="0"/>
              <a:t> SR Policy, the probe query message is sent on the SR Policy with:</a:t>
            </a:r>
          </a:p>
          <a:p>
            <a:pPr>
              <a:buFont typeface="+mj-lt"/>
              <a:buAutoNum type="arabicPeriod"/>
            </a:pPr>
            <a:r>
              <a:rPr lang="en-US" sz="1600" dirty="0"/>
              <a:t>MPLS label stack of SR-MPLS Policy</a:t>
            </a:r>
          </a:p>
          <a:p>
            <a:pPr>
              <a:buFont typeface="+mj-lt"/>
              <a:buAutoNum type="arabicPeriod"/>
            </a:pPr>
            <a:r>
              <a:rPr lang="en-US" sz="1600" dirty="0"/>
              <a:t>SRv6 SRH [</a:t>
            </a:r>
            <a:r>
              <a:rPr lang="en-CA" sz="1600" dirty="0"/>
              <a:t>RFC 8754</a:t>
            </a:r>
            <a:r>
              <a:rPr lang="en-US" sz="1600" dirty="0"/>
              <a:t>] with Segment List of SRv6 Policy</a:t>
            </a:r>
          </a:p>
          <a:p>
            <a:pPr>
              <a:buFont typeface="+mj-lt"/>
              <a:buAutoNum type="arabicPeriod"/>
            </a:pPr>
            <a:endParaRPr lang="en-US" sz="1600" dirty="0"/>
          </a:p>
          <a:p>
            <a:pPr marL="0" indent="0">
              <a:buNone/>
            </a:pPr>
            <a:r>
              <a:rPr lang="en-US" sz="1600" dirty="0"/>
              <a:t>User-configured destination UDP </a:t>
            </a:r>
            <a:r>
              <a:rPr lang="en-US" sz="1600" b="1" dirty="0"/>
              <a:t>port1</a:t>
            </a:r>
            <a:r>
              <a:rPr lang="en-US" sz="1600" dirty="0"/>
              <a:t> is used for DM probe messages and </a:t>
            </a:r>
            <a:r>
              <a:rPr lang="en-US" sz="1600" b="1" dirty="0"/>
              <a:t>port2</a:t>
            </a:r>
            <a:r>
              <a:rPr lang="en-US" sz="1600" dirty="0"/>
              <a:t> is used for LM probe messages (unauthenticated mode) – same as Links.</a:t>
            </a:r>
          </a:p>
          <a:p>
            <a:pPr>
              <a:buFont typeface="+mj-lt"/>
              <a:buAutoNum type="arabicPeriod"/>
            </a:pPr>
            <a:endParaRPr lang="en-US" sz="1600" dirty="0"/>
          </a:p>
        </p:txBody>
      </p:sp>
      <p:sp>
        <p:nvSpPr>
          <p:cNvPr id="3" name="Slide Number Placeholder 2"/>
          <p:cNvSpPr>
            <a:spLocks noGrp="1"/>
          </p:cNvSpPr>
          <p:nvPr>
            <p:ph type="sldNum" sz="quarter" idx="12"/>
          </p:nvPr>
        </p:nvSpPr>
        <p:spPr/>
        <p:txBody>
          <a:bodyPr/>
          <a:lstStyle/>
          <a:p>
            <a:pPr>
              <a:defRPr/>
            </a:pPr>
            <a:fld id="{BD6E0F59-1DD8-40FC-9C92-B6295CBA6CCA}" type="slidenum">
              <a:rPr lang="en-US" altLang="zh-CN" smtClean="0"/>
              <a:pPr>
                <a:defRPr/>
              </a:pPr>
              <a:t>15</a:t>
            </a:fld>
            <a:endParaRPr lang="en-US" altLang="zh-CN"/>
          </a:p>
        </p:txBody>
      </p:sp>
      <p:sp>
        <p:nvSpPr>
          <p:cNvPr id="9" name="Rectangle 8">
            <a:extLst>
              <a:ext uri="{FF2B5EF4-FFF2-40B4-BE49-F238E27FC236}">
                <a16:creationId xmlns:a16="http://schemas.microsoft.com/office/drawing/2014/main" id="{A856D9B7-FCE9-1B49-8307-31CEB3BC42F4}"/>
              </a:ext>
            </a:extLst>
          </p:cNvPr>
          <p:cNvSpPr/>
          <p:nvPr/>
        </p:nvSpPr>
        <p:spPr>
          <a:xfrm>
            <a:off x="4267200" y="1986808"/>
            <a:ext cx="3962400" cy="3208571"/>
          </a:xfrm>
          <a:prstGeom prst="rect">
            <a:avLst/>
          </a:prstGeom>
          <a:solidFill>
            <a:schemeClr val="accent6">
              <a:lumMod val="20000"/>
              <a:lumOff val="80000"/>
            </a:schemeClr>
          </a:solidFill>
        </p:spPr>
        <p:txBody>
          <a:bodyPr wrap="square">
            <a:spAutoFit/>
          </a:bodyPr>
          <a:lstStyle/>
          <a:p>
            <a:r>
              <a:rPr lang="en-US" sz="750" dirty="0">
                <a:latin typeface="Courier" charset="0"/>
                <a:ea typeface="Courier" charset="0"/>
                <a:cs typeface="Courier" charset="0"/>
              </a:rPr>
              <a:t>0 1 2 3 4 5 6 7 8 9 0 1 2 3 4 5 6 7 8 9 0 1 2 3 4 5 6 7 8 9 0 1</a:t>
            </a:r>
          </a:p>
          <a:p>
            <a:pPr>
              <a:spcAft>
                <a:spcPts val="0"/>
              </a:spcAft>
            </a:pPr>
            <a:r>
              <a:rPr lang="en-US" sz="750" dirty="0">
                <a:latin typeface="Courier" pitchFamily="2" charset="0"/>
                <a:ea typeface="Courier" charset="0"/>
                <a:cs typeface="Courier" charset="0"/>
              </a:rPr>
              <a:t>+---------------------------------------------------------------+</a:t>
            </a:r>
          </a:p>
          <a:p>
            <a:pPr>
              <a:spcAft>
                <a:spcPts val="0"/>
              </a:spcAft>
            </a:pPr>
            <a:r>
              <a:rPr lang="en-US" sz="750" dirty="0">
                <a:latin typeface="Courier" pitchFamily="2" charset="0"/>
                <a:ea typeface="Courier" charset="0"/>
                <a:cs typeface="Courier" charset="0"/>
              </a:rPr>
              <a:t>| IP Header                                                     |</a:t>
            </a:r>
          </a:p>
          <a:p>
            <a:pPr>
              <a:spcAft>
                <a:spcPts val="0"/>
              </a:spcAft>
            </a:pPr>
            <a:r>
              <a:rPr lang="en-US" sz="750" dirty="0">
                <a:latin typeface="Courier" pitchFamily="2" charset="0"/>
                <a:ea typeface="Courier" charset="0"/>
                <a:cs typeface="Courier" charset="0"/>
              </a:rPr>
              <a:t>.  Source IP Address = Sender IPv6 Address                      .</a:t>
            </a:r>
          </a:p>
          <a:p>
            <a:pPr>
              <a:spcAft>
                <a:spcPts val="0"/>
              </a:spcAft>
            </a:pPr>
            <a:r>
              <a:rPr lang="en-US" sz="750" dirty="0">
                <a:latin typeface="Courier" pitchFamily="2" charset="0"/>
                <a:ea typeface="Courier" charset="0"/>
                <a:cs typeface="Courier" charset="0"/>
              </a:rPr>
              <a:t>.  Destination IP Address = Destination IPv6 Address            .</a:t>
            </a:r>
          </a:p>
          <a:p>
            <a:pPr>
              <a:spcAft>
                <a:spcPts val="0"/>
              </a:spcAft>
            </a:pPr>
            <a:r>
              <a:rPr lang="en-US" sz="750" dirty="0">
                <a:latin typeface="Courier" pitchFamily="2" charset="0"/>
                <a:ea typeface="Courier" charset="0"/>
                <a:cs typeface="Courier" charset="0"/>
              </a:rPr>
              <a:t>.                                                               .</a:t>
            </a:r>
          </a:p>
          <a:p>
            <a:pPr>
              <a:spcAft>
                <a:spcPts val="0"/>
              </a:spcAft>
            </a:pPr>
            <a:r>
              <a:rPr lang="en-US" sz="750" dirty="0">
                <a:latin typeface="Courier" pitchFamily="2" charset="0"/>
                <a:ea typeface="Courier" charset="0"/>
                <a:cs typeface="Courier" charset="0"/>
              </a:rPr>
              <a:t>+---------------------------------------------------------------+</a:t>
            </a:r>
          </a:p>
          <a:p>
            <a:r>
              <a:rPr lang="en-US" sz="750" dirty="0">
                <a:latin typeface="Courier" charset="0"/>
                <a:ea typeface="Courier" charset="0"/>
                <a:cs typeface="Courier" charset="0"/>
              </a:rPr>
              <a:t>| SRH as specified in RFC 8754                                  |</a:t>
            </a:r>
          </a:p>
          <a:p>
            <a:r>
              <a:rPr lang="en-US" sz="750" dirty="0">
                <a:latin typeface="Courier" charset="0"/>
                <a:ea typeface="Courier" charset="0"/>
                <a:cs typeface="Courier" charset="0"/>
              </a:rPr>
              <a:t>.  &lt;Segment List&gt;                                               .</a:t>
            </a:r>
          </a:p>
          <a:p>
            <a:r>
              <a:rPr lang="en-US" sz="750" dirty="0">
                <a:latin typeface="Courier" charset="0"/>
                <a:ea typeface="Courier" charset="0"/>
                <a:cs typeface="Courier" charset="0"/>
              </a:rPr>
              <a:t>.                                                               .</a:t>
            </a:r>
          </a:p>
          <a:p>
            <a:pPr>
              <a:spcAft>
                <a:spcPts val="0"/>
              </a:spcAft>
            </a:pPr>
            <a:r>
              <a:rPr lang="en-US" sz="750" dirty="0">
                <a:latin typeface="Courier" pitchFamily="2" charset="0"/>
                <a:ea typeface="Courier" charset="0"/>
                <a:cs typeface="Courier" charset="0"/>
              </a:rPr>
              <a:t>+---------------------------------------------------------------+</a:t>
            </a:r>
          </a:p>
          <a:p>
            <a:pPr>
              <a:spcAft>
                <a:spcPts val="0"/>
              </a:spcAft>
            </a:pPr>
            <a:r>
              <a:rPr lang="en-US" sz="750" dirty="0">
                <a:latin typeface="Courier" pitchFamily="2" charset="0"/>
                <a:ea typeface="Courier" charset="0"/>
                <a:cs typeface="Courier" charset="0"/>
              </a:rPr>
              <a:t>| IP </a:t>
            </a:r>
            <a:r>
              <a:rPr lang="en-US" sz="750">
                <a:latin typeface="Courier" pitchFamily="2" charset="0"/>
                <a:ea typeface="Courier" charset="0"/>
                <a:cs typeface="Courier" charset="0"/>
              </a:rPr>
              <a:t>Header (as </a:t>
            </a:r>
            <a:r>
              <a:rPr lang="en-US" sz="750" dirty="0">
                <a:latin typeface="Courier" pitchFamily="2" charset="0"/>
                <a:ea typeface="Courier" charset="0"/>
                <a:cs typeface="Courier" charset="0"/>
              </a:rPr>
              <a:t>needed)                                         |</a:t>
            </a:r>
          </a:p>
          <a:p>
            <a:pPr>
              <a:spcAft>
                <a:spcPts val="0"/>
              </a:spcAft>
            </a:pPr>
            <a:r>
              <a:rPr lang="en-US" sz="750" dirty="0">
                <a:latin typeface="Courier" pitchFamily="2" charset="0"/>
                <a:ea typeface="Courier" charset="0"/>
                <a:cs typeface="Courier" charset="0"/>
              </a:rPr>
              <a:t>.  Source IP Address = Sender IPv6 Address                      .</a:t>
            </a:r>
          </a:p>
          <a:p>
            <a:pPr>
              <a:spcAft>
                <a:spcPts val="0"/>
              </a:spcAft>
            </a:pPr>
            <a:r>
              <a:rPr lang="en-US" sz="750" dirty="0">
                <a:latin typeface="Courier" pitchFamily="2" charset="0"/>
                <a:ea typeface="Courier" charset="0"/>
                <a:cs typeface="Courier" charset="0"/>
              </a:rPr>
              <a:t>.  Destination IP Address = </a:t>
            </a:r>
            <a:r>
              <a:rPr lang="en-US" sz="750" b="1" dirty="0">
                <a:latin typeface="Courier" pitchFamily="2" charset="0"/>
                <a:ea typeface="Courier" charset="0"/>
                <a:cs typeface="Courier" charset="0"/>
              </a:rPr>
              <a:t>Reflector</a:t>
            </a:r>
            <a:r>
              <a:rPr lang="en-US" sz="750" dirty="0">
                <a:latin typeface="Courier" pitchFamily="2" charset="0"/>
                <a:ea typeface="Courier" charset="0"/>
                <a:cs typeface="Courier" charset="0"/>
              </a:rPr>
              <a:t> IPv6 Address              .</a:t>
            </a:r>
          </a:p>
          <a:p>
            <a:pPr>
              <a:spcAft>
                <a:spcPts val="0"/>
              </a:spcAft>
            </a:pPr>
            <a:r>
              <a:rPr lang="en-US" sz="750" dirty="0">
                <a:latin typeface="Courier" pitchFamily="2" charset="0"/>
                <a:ea typeface="Courier" charset="0"/>
                <a:cs typeface="Courier" charset="0"/>
              </a:rPr>
              <a:t>.                                                               .</a:t>
            </a:r>
          </a:p>
          <a:p>
            <a:pPr>
              <a:spcAft>
                <a:spcPts val="0"/>
              </a:spcAft>
            </a:pPr>
            <a:r>
              <a:rPr lang="en-US" sz="750" dirty="0">
                <a:latin typeface="Courier" pitchFamily="2" charset="0"/>
                <a:ea typeface="Courier" charset="0"/>
                <a:cs typeface="Courier" charset="0"/>
              </a:rPr>
              <a:t>+---------------------------------------------------------------+</a:t>
            </a:r>
          </a:p>
          <a:p>
            <a:pPr>
              <a:spcAft>
                <a:spcPts val="0"/>
              </a:spcAft>
            </a:pPr>
            <a:r>
              <a:rPr lang="en-US" sz="750" dirty="0">
                <a:latin typeface="Courier" pitchFamily="2" charset="0"/>
                <a:ea typeface="Courier" charset="0"/>
                <a:cs typeface="Courier" charset="0"/>
              </a:rPr>
              <a:t>| UDP Header                                                    |</a:t>
            </a:r>
          </a:p>
          <a:p>
            <a:pPr>
              <a:spcAft>
                <a:spcPts val="0"/>
              </a:spcAft>
            </a:pPr>
            <a:r>
              <a:rPr lang="en-US" sz="750" dirty="0">
                <a:latin typeface="Courier" pitchFamily="2" charset="0"/>
                <a:ea typeface="Courier" charset="0"/>
                <a:cs typeface="Courier" charset="0"/>
              </a:rPr>
              <a:t>.  Source Port = As chosen by Sender                            .</a:t>
            </a:r>
          </a:p>
          <a:p>
            <a:pPr>
              <a:spcAft>
                <a:spcPts val="0"/>
              </a:spcAft>
            </a:pPr>
            <a:r>
              <a:rPr lang="en-US" sz="750" dirty="0">
                <a:latin typeface="Courier" pitchFamily="2" charset="0"/>
                <a:ea typeface="Courier" charset="0"/>
                <a:cs typeface="Courier" charset="0"/>
              </a:rPr>
              <a:t>.  Destination Port = </a:t>
            </a:r>
            <a:r>
              <a:rPr lang="en-US" sz="750" dirty="0">
                <a:solidFill>
                  <a:srgbClr val="0070C0"/>
                </a:solidFill>
                <a:latin typeface="Courier" pitchFamily="2" charset="0"/>
                <a:ea typeface="Courier" charset="0"/>
                <a:cs typeface="Courier" charset="0"/>
              </a:rPr>
              <a:t>User-configured Port                      </a:t>
            </a:r>
            <a:r>
              <a:rPr lang="en-US" sz="750" dirty="0">
                <a:latin typeface="Courier" pitchFamily="2" charset="0"/>
                <a:ea typeface="Courier" charset="0"/>
                <a:cs typeface="Courier" charset="0"/>
              </a:rPr>
              <a:t>.</a:t>
            </a:r>
          </a:p>
          <a:p>
            <a:pPr>
              <a:spcAft>
                <a:spcPts val="0"/>
              </a:spcAft>
            </a:pPr>
            <a:r>
              <a:rPr lang="en-US" sz="750" dirty="0">
                <a:latin typeface="Courier" pitchFamily="2" charset="0"/>
                <a:ea typeface="Courier" charset="0"/>
                <a:cs typeface="Courier" charset="0"/>
              </a:rPr>
              <a:t>.                                                               .</a:t>
            </a:r>
          </a:p>
          <a:p>
            <a:r>
              <a:rPr lang="en-US" sz="750" dirty="0">
                <a:latin typeface="Courier" pitchFamily="2" charset="0"/>
                <a:ea typeface="Courier" charset="0"/>
                <a:cs typeface="Courier" charset="0"/>
              </a:rPr>
              <a:t>+---------------------------------------------------------------+</a:t>
            </a:r>
          </a:p>
          <a:p>
            <a:r>
              <a:rPr lang="en-US" sz="750" dirty="0">
                <a:latin typeface="Courier" charset="0"/>
                <a:ea typeface="Courier" charset="0"/>
                <a:cs typeface="Courier" charset="0"/>
              </a:rPr>
              <a:t>|  Payload = DM or LM Query Message                             |</a:t>
            </a:r>
          </a:p>
          <a:p>
            <a:r>
              <a:rPr lang="en-US" sz="750" dirty="0">
                <a:latin typeface="Courier" charset="0"/>
                <a:ea typeface="Courier" charset="0"/>
                <a:cs typeface="Courier" charset="0"/>
              </a:rPr>
              <a:t>.                                                               .</a:t>
            </a:r>
          </a:p>
          <a:p>
            <a:r>
              <a:rPr lang="en-US" sz="750" dirty="0">
                <a:latin typeface="Courier" charset="0"/>
                <a:ea typeface="Courier" charset="0"/>
                <a:cs typeface="Courier" charset="0"/>
              </a:rPr>
              <a:t>+---------------------------------------------------------------+</a:t>
            </a:r>
          </a:p>
          <a:p>
            <a:r>
              <a:rPr lang="en-US" sz="750" dirty="0">
                <a:latin typeface="Courier" charset="0"/>
                <a:ea typeface="Courier" charset="0"/>
                <a:cs typeface="Courier" charset="0"/>
              </a:rPr>
              <a:t> </a:t>
            </a:r>
          </a:p>
          <a:p>
            <a:r>
              <a:rPr lang="en-US" sz="750" dirty="0">
                <a:latin typeface="Courier" charset="0"/>
                <a:ea typeface="Courier" charset="0"/>
                <a:cs typeface="Courier" charset="0"/>
              </a:rPr>
              <a:t>       Figure: Example Probe Query Message for SRv6 Policy</a:t>
            </a:r>
          </a:p>
        </p:txBody>
      </p:sp>
    </p:spTree>
    <p:extLst>
      <p:ext uri="{BB962C8B-B14F-4D97-AF65-F5344CB8AC3E}">
        <p14:creationId xmlns:p14="http://schemas.microsoft.com/office/powerpoint/2010/main" val="20914969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Probe Response Message</a:t>
            </a:r>
          </a:p>
        </p:txBody>
      </p:sp>
      <p:sp>
        <p:nvSpPr>
          <p:cNvPr id="3" name="Content Placeholder 2"/>
          <p:cNvSpPr>
            <a:spLocks noGrp="1"/>
          </p:cNvSpPr>
          <p:nvPr>
            <p:ph idx="1"/>
          </p:nvPr>
        </p:nvSpPr>
        <p:spPr>
          <a:xfrm>
            <a:off x="228600" y="749499"/>
            <a:ext cx="8686800" cy="1143000"/>
          </a:xfrm>
        </p:spPr>
        <p:txBody>
          <a:bodyPr/>
          <a:lstStyle/>
          <a:p>
            <a:r>
              <a:rPr lang="en-US" sz="1600" dirty="0"/>
              <a:t>The probe response message is sent using the IP/UDP information from the probe query message. </a:t>
            </a:r>
          </a:p>
          <a:p>
            <a:r>
              <a:rPr lang="en-US" sz="1600" dirty="0"/>
              <a:t>Based on Control Code from the probe query message</a:t>
            </a:r>
          </a:p>
          <a:p>
            <a:r>
              <a:rPr lang="en-US" sz="1600" b="1" dirty="0"/>
              <a:t>Use Segment List from Return Path TLV if present in probe query message.</a:t>
            </a:r>
          </a:p>
        </p:txBody>
      </p:sp>
      <p:sp>
        <p:nvSpPr>
          <p:cNvPr id="4" name="Footer Placeholder 3"/>
          <p:cNvSpPr>
            <a:spLocks noGrp="1"/>
          </p:cNvSpPr>
          <p:nvPr>
            <p:ph type="ftr" sz="quarter" idx="11"/>
          </p:nvPr>
        </p:nvSpPr>
        <p:spPr>
          <a:xfrm>
            <a:off x="3124200" y="4786312"/>
            <a:ext cx="2895600" cy="357188"/>
          </a:xfrm>
        </p:spPr>
        <p:txBody>
          <a:bodyPr/>
          <a:lstStyle/>
          <a:p>
            <a:r>
              <a:rPr lang="en-CA" dirty="0"/>
              <a:t>108</a:t>
            </a:r>
            <a:r>
              <a:rPr lang="en-CA" baseline="30000" dirty="0"/>
              <a:t>th</a:t>
            </a:r>
            <a:r>
              <a:rPr lang="en-CA" dirty="0"/>
              <a:t> IETF Online</a:t>
            </a:r>
          </a:p>
        </p:txBody>
      </p:sp>
      <p:sp>
        <p:nvSpPr>
          <p:cNvPr id="5" name="Rectangle 4"/>
          <p:cNvSpPr/>
          <p:nvPr/>
        </p:nvSpPr>
        <p:spPr>
          <a:xfrm>
            <a:off x="1828800" y="1857048"/>
            <a:ext cx="5257800" cy="2862322"/>
          </a:xfrm>
          <a:prstGeom prst="rect">
            <a:avLst/>
          </a:prstGeom>
          <a:solidFill>
            <a:schemeClr val="accent6">
              <a:lumMod val="20000"/>
              <a:lumOff val="80000"/>
            </a:schemeClr>
          </a:solidFill>
        </p:spPr>
        <p:txBody>
          <a:bodyPr wrap="square">
            <a:spAutoFit/>
          </a:bodyPr>
          <a:lstStyle/>
          <a:p>
            <a:r>
              <a:rPr lang="en-CA" sz="1000" dirty="0">
                <a:latin typeface="Courier" pitchFamily="2" charset="0"/>
                <a:cs typeface="Courier New" panose="02070309020205020404" pitchFamily="49" charset="0"/>
              </a:rPr>
              <a:t>+---------------------------------------------------------------+</a:t>
            </a:r>
          </a:p>
          <a:p>
            <a:r>
              <a:rPr lang="en-CA" sz="1000" dirty="0">
                <a:latin typeface="Courier" pitchFamily="2" charset="0"/>
                <a:cs typeface="Courier New" panose="02070309020205020404" pitchFamily="49" charset="0"/>
              </a:rPr>
              <a:t>| IP Header                                                     |</a:t>
            </a:r>
          </a:p>
          <a:p>
            <a:r>
              <a:rPr lang="en-CA" sz="1000" dirty="0">
                <a:latin typeface="Courier" pitchFamily="2" charset="0"/>
                <a:cs typeface="Courier New" panose="02070309020205020404" pitchFamily="49" charset="0"/>
              </a:rPr>
              <a:t>.  Source IP Address = Reflector IPv4 or IPv6 Address           .</a:t>
            </a:r>
          </a:p>
          <a:p>
            <a:r>
              <a:rPr lang="en-CA" sz="1000" dirty="0">
                <a:latin typeface="Courier" pitchFamily="2" charset="0"/>
                <a:cs typeface="Courier New" panose="02070309020205020404" pitchFamily="49" charset="0"/>
              </a:rPr>
              <a:t>.  Destination IP Address = Source IP Address from Query        .</a:t>
            </a:r>
          </a:p>
          <a:p>
            <a:r>
              <a:rPr lang="en-CA" sz="1000" dirty="0">
                <a:latin typeface="Courier" pitchFamily="2" charset="0"/>
                <a:cs typeface="Courier New" panose="02070309020205020404" pitchFamily="49" charset="0"/>
              </a:rPr>
              <a:t>.  Protocol = UDP                                               .</a:t>
            </a:r>
          </a:p>
          <a:p>
            <a:r>
              <a:rPr lang="en-CA" sz="1000" dirty="0">
                <a:latin typeface="Courier" pitchFamily="2" charset="0"/>
                <a:cs typeface="Courier New" panose="02070309020205020404" pitchFamily="49" charset="0"/>
              </a:rPr>
              <a:t>.                                                               .</a:t>
            </a:r>
          </a:p>
          <a:p>
            <a:r>
              <a:rPr lang="en-CA" sz="1000" dirty="0">
                <a:latin typeface="Courier" pitchFamily="2" charset="0"/>
                <a:cs typeface="Courier New" panose="02070309020205020404" pitchFamily="49" charset="0"/>
              </a:rPr>
              <a:t>+---------------------------------------------------------------+</a:t>
            </a:r>
          </a:p>
          <a:p>
            <a:r>
              <a:rPr lang="en-CA" sz="1000" dirty="0">
                <a:latin typeface="Courier" pitchFamily="2" charset="0"/>
                <a:cs typeface="Courier New" panose="02070309020205020404" pitchFamily="49" charset="0"/>
              </a:rPr>
              <a:t>| UDP Header                                                    |</a:t>
            </a:r>
          </a:p>
          <a:p>
            <a:r>
              <a:rPr lang="en-CA" sz="1000" dirty="0">
                <a:latin typeface="Courier" pitchFamily="2" charset="0"/>
                <a:cs typeface="Courier New" panose="02070309020205020404" pitchFamily="49" charset="0"/>
              </a:rPr>
              <a:t>.  Source Port = As chosen by Reflector                         .</a:t>
            </a:r>
          </a:p>
          <a:p>
            <a:r>
              <a:rPr lang="en-CA" sz="1000" dirty="0">
                <a:latin typeface="Courier" pitchFamily="2" charset="0"/>
                <a:cs typeface="Courier New" panose="02070309020205020404" pitchFamily="49" charset="0"/>
              </a:rPr>
              <a:t>.  Destination Port = Source Port from Query                    .</a:t>
            </a:r>
          </a:p>
          <a:p>
            <a:r>
              <a:rPr lang="en-CA" sz="1000" dirty="0">
                <a:latin typeface="Courier" pitchFamily="2" charset="0"/>
                <a:cs typeface="Courier New" panose="02070309020205020404" pitchFamily="49" charset="0"/>
              </a:rPr>
              <a:t>.                                                               .</a:t>
            </a:r>
          </a:p>
          <a:p>
            <a:r>
              <a:rPr lang="en-CA" sz="1000" dirty="0">
                <a:latin typeface="Courier" pitchFamily="2" charset="0"/>
                <a:cs typeface="Courier New" panose="02070309020205020404" pitchFamily="49" charset="0"/>
              </a:rPr>
              <a:t>+---------------------------------------------------------------+</a:t>
            </a:r>
          </a:p>
          <a:p>
            <a:r>
              <a:rPr lang="en-CA" sz="1000" dirty="0">
                <a:latin typeface="Courier" pitchFamily="2" charset="0"/>
                <a:cs typeface="Courier New" panose="02070309020205020404" pitchFamily="49" charset="0"/>
              </a:rPr>
              <a:t>| Payload = DM Response Message |                               |</a:t>
            </a:r>
          </a:p>
          <a:p>
            <a:r>
              <a:rPr lang="en-CA" sz="1000" dirty="0">
                <a:latin typeface="Courier" pitchFamily="2" charset="0"/>
                <a:cs typeface="Courier New" panose="02070309020205020404" pitchFamily="49" charset="0"/>
              </a:rPr>
              <a:t>. Payload = LM Response Message                                 .</a:t>
            </a:r>
          </a:p>
          <a:p>
            <a:r>
              <a:rPr lang="en-CA" sz="1000" dirty="0">
                <a:latin typeface="Courier" pitchFamily="2" charset="0"/>
                <a:cs typeface="Courier New" panose="02070309020205020404" pitchFamily="49" charset="0"/>
              </a:rPr>
              <a:t>.                                                               .</a:t>
            </a:r>
          </a:p>
          <a:p>
            <a:r>
              <a:rPr lang="en-CA" sz="1000" dirty="0">
                <a:latin typeface="Courier" pitchFamily="2" charset="0"/>
                <a:cs typeface="Courier New" panose="02070309020205020404" pitchFamily="49" charset="0"/>
              </a:rPr>
              <a:t>+---------------------------------------------------------------+</a:t>
            </a:r>
          </a:p>
          <a:p>
            <a:r>
              <a:rPr lang="en-CA" sz="1000" dirty="0">
                <a:latin typeface="Courier" pitchFamily="2" charset="0"/>
                <a:cs typeface="Courier New" panose="02070309020205020404" pitchFamily="49" charset="0"/>
              </a:rPr>
              <a:t> </a:t>
            </a:r>
          </a:p>
          <a:p>
            <a:r>
              <a:rPr lang="en-CA" sz="1000" dirty="0">
                <a:latin typeface="Courier" pitchFamily="2" charset="0"/>
                <a:cs typeface="Courier New" panose="02070309020205020404" pitchFamily="49" charset="0"/>
              </a:rPr>
              <a:t>                      Figure: Probe Response Message</a:t>
            </a:r>
            <a:endParaRPr lang="en-US" sz="1000" dirty="0">
              <a:latin typeface="Courier" pitchFamily="2" charset="0"/>
              <a:ea typeface="Courier" charset="0"/>
              <a:cs typeface="Courier New" panose="02070309020205020404" pitchFamily="49" charset="0"/>
            </a:endParaRPr>
          </a:p>
        </p:txBody>
      </p:sp>
      <p:sp>
        <p:nvSpPr>
          <p:cNvPr id="6" name="Slide Number Placeholder 5"/>
          <p:cNvSpPr>
            <a:spLocks noGrp="1"/>
          </p:cNvSpPr>
          <p:nvPr>
            <p:ph type="sldNum" sz="quarter" idx="12"/>
          </p:nvPr>
        </p:nvSpPr>
        <p:spPr/>
        <p:txBody>
          <a:bodyPr/>
          <a:lstStyle/>
          <a:p>
            <a:pPr>
              <a:defRPr/>
            </a:pPr>
            <a:fld id="{BD6E0F59-1DD8-40FC-9C92-B6295CBA6CCA}" type="slidenum">
              <a:rPr lang="en-US" altLang="zh-CN" smtClean="0"/>
              <a:pPr>
                <a:defRPr/>
              </a:pPr>
              <a:t>16</a:t>
            </a:fld>
            <a:endParaRPr lang="en-US" altLang="zh-CN"/>
          </a:p>
        </p:txBody>
      </p:sp>
    </p:spTree>
    <p:extLst>
      <p:ext uri="{BB962C8B-B14F-4D97-AF65-F5344CB8AC3E}">
        <p14:creationId xmlns:p14="http://schemas.microsoft.com/office/powerpoint/2010/main" val="16943187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ECMP Support for SR Path</a:t>
            </a:r>
          </a:p>
        </p:txBody>
      </p:sp>
      <p:sp>
        <p:nvSpPr>
          <p:cNvPr id="3" name="Content Placeholder 2"/>
          <p:cNvSpPr>
            <a:spLocks noGrp="1"/>
          </p:cNvSpPr>
          <p:nvPr>
            <p:ph idx="1"/>
          </p:nvPr>
        </p:nvSpPr>
        <p:spPr>
          <a:xfrm>
            <a:off x="419100" y="912201"/>
            <a:ext cx="8305800" cy="3259750"/>
          </a:xfrm>
        </p:spPr>
        <p:txBody>
          <a:bodyPr/>
          <a:lstStyle/>
          <a:p>
            <a:pPr>
              <a:lnSpc>
                <a:spcPts val="2280"/>
              </a:lnSpc>
              <a:spcBef>
                <a:spcPts val="0"/>
              </a:spcBef>
            </a:pPr>
            <a:r>
              <a:rPr lang="en-US" sz="1800" dirty="0"/>
              <a:t>SR Path can have ECMP between the ingress and transit nodes, between transit nodes and between transit and egress nodes.</a:t>
            </a:r>
          </a:p>
          <a:p>
            <a:pPr>
              <a:lnSpc>
                <a:spcPts val="2280"/>
              </a:lnSpc>
              <a:spcBef>
                <a:spcPts val="0"/>
              </a:spcBef>
            </a:pPr>
            <a:r>
              <a:rPr lang="en-US" sz="1800" dirty="0"/>
              <a:t>Sending probe queries that can take advantage of the hashing function in forwarding plane.</a:t>
            </a:r>
          </a:p>
          <a:p>
            <a:pPr>
              <a:lnSpc>
                <a:spcPts val="2280"/>
              </a:lnSpc>
              <a:spcBef>
                <a:spcPts val="0"/>
              </a:spcBef>
            </a:pPr>
            <a:r>
              <a:rPr lang="en-US" sz="1800" dirty="0"/>
              <a:t>Existing forwarding mechanisms are applicable to probe messages. Examples are:</a:t>
            </a:r>
          </a:p>
          <a:p>
            <a:pPr lvl="1">
              <a:lnSpc>
                <a:spcPts val="2280"/>
              </a:lnSpc>
              <a:spcBef>
                <a:spcPts val="0"/>
              </a:spcBef>
            </a:pPr>
            <a:r>
              <a:rPr lang="en-US" sz="1800" dirty="0"/>
              <a:t>For IPv4</a:t>
            </a:r>
          </a:p>
          <a:p>
            <a:pPr lvl="2">
              <a:lnSpc>
                <a:spcPts val="2280"/>
              </a:lnSpc>
              <a:spcBef>
                <a:spcPts val="0"/>
              </a:spcBef>
            </a:pPr>
            <a:r>
              <a:rPr lang="en-US" sz="1800" dirty="0"/>
              <a:t>Sweeping destination address in IPv4 header (e.g. 127/8)</a:t>
            </a:r>
          </a:p>
          <a:p>
            <a:pPr lvl="1">
              <a:lnSpc>
                <a:spcPts val="2280"/>
              </a:lnSpc>
              <a:spcBef>
                <a:spcPts val="0"/>
              </a:spcBef>
            </a:pPr>
            <a:r>
              <a:rPr lang="en-US" sz="1800" dirty="0"/>
              <a:t>For IPv6</a:t>
            </a:r>
          </a:p>
          <a:p>
            <a:pPr lvl="2">
              <a:lnSpc>
                <a:spcPts val="2280"/>
              </a:lnSpc>
              <a:spcBef>
                <a:spcPts val="0"/>
              </a:spcBef>
            </a:pPr>
            <a:r>
              <a:rPr lang="en-US" sz="1800" dirty="0"/>
              <a:t>Sweeping flow label in IPv6 header</a:t>
            </a:r>
          </a:p>
        </p:txBody>
      </p:sp>
      <p:sp>
        <p:nvSpPr>
          <p:cNvPr id="4" name="Footer Placeholder 3"/>
          <p:cNvSpPr>
            <a:spLocks noGrp="1"/>
          </p:cNvSpPr>
          <p:nvPr>
            <p:ph type="ftr" sz="quarter" idx="11"/>
          </p:nvPr>
        </p:nvSpPr>
        <p:spPr>
          <a:xfrm>
            <a:off x="3124200" y="4781550"/>
            <a:ext cx="2895600" cy="357188"/>
          </a:xfrm>
        </p:spPr>
        <p:txBody>
          <a:bodyPr/>
          <a:lstStyle/>
          <a:p>
            <a:r>
              <a:rPr lang="en-CA" dirty="0"/>
              <a:t>108</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17</a:t>
            </a:fld>
            <a:endParaRPr lang="en-US" altLang="zh-CN"/>
          </a:p>
        </p:txBody>
      </p:sp>
    </p:spTree>
    <p:extLst>
      <p:ext uri="{BB962C8B-B14F-4D97-AF65-F5344CB8AC3E}">
        <p14:creationId xmlns:p14="http://schemas.microsoft.com/office/powerpoint/2010/main" val="14708213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1"/>
          </p:nvPr>
        </p:nvSpPr>
        <p:spPr>
          <a:xfrm>
            <a:off x="3124200" y="4786312"/>
            <a:ext cx="2895600" cy="357188"/>
          </a:xfrm>
        </p:spPr>
        <p:txBody>
          <a:bodyPr/>
          <a:lstStyle/>
          <a:p>
            <a:r>
              <a:rPr lang="en-CA" dirty="0"/>
              <a:t>108</a:t>
            </a:r>
            <a:r>
              <a:rPr lang="en-CA" baseline="30000" dirty="0"/>
              <a:t>th</a:t>
            </a:r>
            <a:r>
              <a:rPr lang="en-CA" dirty="0"/>
              <a:t> IETF Online</a:t>
            </a:r>
          </a:p>
        </p:txBody>
      </p:sp>
      <p:sp>
        <p:nvSpPr>
          <p:cNvPr id="3" name="Slide Number Placeholder 2"/>
          <p:cNvSpPr>
            <a:spLocks noGrp="1"/>
          </p:cNvSpPr>
          <p:nvPr>
            <p:ph type="sldNum" sz="quarter" idx="12"/>
          </p:nvPr>
        </p:nvSpPr>
        <p:spPr/>
        <p:txBody>
          <a:bodyPr/>
          <a:lstStyle/>
          <a:p>
            <a:pPr>
              <a:defRPr/>
            </a:pPr>
            <a:fld id="{D5EE1D1A-EEC2-4D53-94A7-85D62C853479}" type="slidenum">
              <a:rPr lang="en-US" altLang="zh-CN" smtClean="0"/>
              <a:pPr>
                <a:defRPr/>
              </a:pPr>
              <a:t>18</a:t>
            </a:fld>
            <a:endParaRPr lang="en-US" altLang="zh-CN"/>
          </a:p>
        </p:txBody>
      </p:sp>
      <p:sp>
        <p:nvSpPr>
          <p:cNvPr id="8" name="Title 7">
            <a:extLst>
              <a:ext uri="{FF2B5EF4-FFF2-40B4-BE49-F238E27FC236}">
                <a16:creationId xmlns:a16="http://schemas.microsoft.com/office/drawing/2014/main" id="{EAE0D9DC-8575-A84F-A04B-3BD8C30794A3}"/>
              </a:ext>
            </a:extLst>
          </p:cNvPr>
          <p:cNvSpPr>
            <a:spLocks noGrp="1"/>
          </p:cNvSpPr>
          <p:nvPr>
            <p:ph type="ctrTitle"/>
          </p:nvPr>
        </p:nvSpPr>
        <p:spPr/>
        <p:txBody>
          <a:bodyPr/>
          <a:lstStyle/>
          <a:p>
            <a:r>
              <a:rPr lang="en-US" dirty="0"/>
              <a:t>Backup</a:t>
            </a:r>
          </a:p>
        </p:txBody>
      </p:sp>
      <p:pic>
        <p:nvPicPr>
          <p:cNvPr id="2" name="Picture 1">
            <a:extLst>
              <a:ext uri="{FF2B5EF4-FFF2-40B4-BE49-F238E27FC236}">
                <a16:creationId xmlns:a16="http://schemas.microsoft.com/office/drawing/2014/main" id="{A03D55E0-FF2D-C744-B69A-17D68B77E926}"/>
              </a:ext>
            </a:extLst>
          </p:cNvPr>
          <p:cNvPicPr>
            <a:picLocks noChangeAspect="1"/>
          </p:cNvPicPr>
          <p:nvPr/>
        </p:nvPicPr>
        <p:blipFill>
          <a:blip r:embed="rId3"/>
          <a:stretch>
            <a:fillRect/>
          </a:stretch>
        </p:blipFill>
        <p:spPr>
          <a:xfrm>
            <a:off x="0" y="0"/>
            <a:ext cx="9144000" cy="5143500"/>
          </a:xfrm>
          <a:prstGeom prst="rect">
            <a:avLst/>
          </a:prstGeom>
        </p:spPr>
      </p:pic>
    </p:spTree>
    <p:extLst>
      <p:ext uri="{BB962C8B-B14F-4D97-AF65-F5344CB8AC3E}">
        <p14:creationId xmlns:p14="http://schemas.microsoft.com/office/powerpoint/2010/main" val="16077074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98712" y="0"/>
            <a:ext cx="8505372" cy="706080"/>
          </a:xfrm>
        </p:spPr>
        <p:txBody>
          <a:bodyPr/>
          <a:lstStyle/>
          <a:p>
            <a:pPr algn="l"/>
            <a:r>
              <a:rPr lang="en-US" sz="2200" dirty="0">
                <a:solidFill>
                  <a:srgbClr val="0070C0"/>
                </a:solidFill>
                <a:latin typeface="Calibri Light" panose="020F0302020204030204" pitchFamily="34" charset="0"/>
                <a:cs typeface="Calibri Light" panose="020F0302020204030204" pitchFamily="34" charset="0"/>
              </a:rPr>
              <a:t>STAMP DM Message with Direct Measurement TLV </a:t>
            </a:r>
            <a:br>
              <a:rPr lang="en-US" sz="2200" dirty="0">
                <a:solidFill>
                  <a:srgbClr val="0070C0"/>
                </a:solidFill>
                <a:latin typeface="Calibri Light" panose="020F0302020204030204" pitchFamily="34" charset="0"/>
                <a:cs typeface="Calibri Light" panose="020F0302020204030204" pitchFamily="34" charset="0"/>
              </a:rPr>
            </a:br>
            <a:r>
              <a:rPr lang="en-US" sz="2200" dirty="0">
                <a:solidFill>
                  <a:srgbClr val="0070C0"/>
                </a:solidFill>
                <a:latin typeface="Calibri Light" panose="020F0302020204030204" pitchFamily="34" charset="0"/>
                <a:cs typeface="Calibri Light" panose="020F0302020204030204" pitchFamily="34" charset="0"/>
              </a:rPr>
              <a:t>(Combined DM+LM Probe Message)</a:t>
            </a:r>
          </a:p>
        </p:txBody>
      </p:sp>
      <p:sp>
        <p:nvSpPr>
          <p:cNvPr id="5" name="Rectangle 4"/>
          <p:cNvSpPr/>
          <p:nvPr/>
        </p:nvSpPr>
        <p:spPr>
          <a:xfrm>
            <a:off x="240655" y="733725"/>
            <a:ext cx="4310743" cy="4016484"/>
          </a:xfrm>
          <a:prstGeom prst="rect">
            <a:avLst/>
          </a:prstGeom>
          <a:solidFill>
            <a:schemeClr val="accent6">
              <a:lumMod val="20000"/>
              <a:lumOff val="80000"/>
            </a:schemeClr>
          </a:solidFill>
        </p:spPr>
        <p:txBody>
          <a:bodyPr wrap="square">
            <a:spAutoFit/>
          </a:bodyPr>
          <a:lstStyle/>
          <a:p>
            <a:pPr>
              <a:spcAft>
                <a:spcPts val="0"/>
              </a:spcAft>
            </a:pPr>
            <a:r>
              <a:rPr lang="en-US" sz="750" dirty="0">
                <a:latin typeface="Courier" pitchFamily="2" charset="0"/>
                <a:ea typeface="Courier" charset="0"/>
                <a:cs typeface="Courier" charset="0"/>
              </a:rPr>
              <a:t>       0                   1                   2                   3</a:t>
            </a:r>
          </a:p>
          <a:p>
            <a:pPr>
              <a:spcAft>
                <a:spcPts val="0"/>
              </a:spcAft>
            </a:pPr>
            <a:r>
              <a:rPr lang="en-US" sz="750" dirty="0">
                <a:latin typeface="Courier" pitchFamily="2" charset="0"/>
                <a:ea typeface="Courier" charset="0"/>
                <a:cs typeface="Courier" charset="0"/>
              </a:rPr>
              <a:t>       0 1 2 3 4 5 6 7 8 9 0 1 2 3 4 5 6 7 8 9 0 1 2 3 4 5 6 7 8 9 0 1</a:t>
            </a:r>
          </a:p>
          <a:p>
            <a:pPr>
              <a:spcAft>
                <a:spcPts val="0"/>
              </a:spcAft>
            </a:pPr>
            <a:r>
              <a:rPr lang="en-US" sz="750" dirty="0">
                <a:latin typeface="Courier" pitchFamily="2" charset="0"/>
                <a:ea typeface="Courier" charset="0"/>
                <a:cs typeface="Courier" charset="0"/>
              </a:rPr>
              <a:t>      +-+-+-+-+-+-+-+-+-+-+-+-+-+-+-+-+-+-+-+-+-+-+-+-+-+-+-+-+-+-+-+-+</a:t>
            </a:r>
          </a:p>
          <a:p>
            <a:pPr>
              <a:spcAft>
                <a:spcPts val="0"/>
              </a:spcAft>
            </a:pPr>
            <a:r>
              <a:rPr lang="en-US" sz="750" dirty="0">
                <a:latin typeface="Courier" pitchFamily="2" charset="0"/>
                <a:ea typeface="Courier" charset="0"/>
                <a:cs typeface="Courier" charset="0"/>
              </a:rPr>
              <a:t>      |                        Sequence Number                        |</a:t>
            </a:r>
          </a:p>
          <a:p>
            <a:pPr>
              <a:spcAft>
                <a:spcPts val="0"/>
              </a:spcAft>
            </a:pPr>
            <a:r>
              <a:rPr lang="en-US" sz="750" dirty="0">
                <a:latin typeface="Courier" pitchFamily="2" charset="0"/>
                <a:ea typeface="Courier" charset="0"/>
                <a:cs typeface="Courier" charset="0"/>
              </a:rPr>
              <a:t>      +-+-+-+-+-+-+-+-+-+-+-+-+-+-+-+-+-+-+-+-+-+-+-+-+-+-+-+-+-+-+-+-+</a:t>
            </a:r>
          </a:p>
          <a:p>
            <a:pPr>
              <a:spcAft>
                <a:spcPts val="0"/>
              </a:spcAft>
            </a:pPr>
            <a:r>
              <a:rPr lang="en-US" sz="750" dirty="0">
                <a:latin typeface="Courier" pitchFamily="2" charset="0"/>
                <a:ea typeface="Courier" charset="0"/>
                <a:cs typeface="Courier" charset="0"/>
              </a:rPr>
              <a:t>      |                          Timestamp                            |</a:t>
            </a:r>
          </a:p>
          <a:p>
            <a:pPr>
              <a:spcAft>
                <a:spcPts val="0"/>
              </a:spcAft>
            </a:pPr>
            <a:r>
              <a:rPr lang="en-US" sz="750" dirty="0">
                <a:latin typeface="Courier" pitchFamily="2" charset="0"/>
                <a:ea typeface="Courier" charset="0"/>
                <a:cs typeface="Courier" charset="0"/>
              </a:rPr>
              <a:t>      |                                                               |</a:t>
            </a:r>
          </a:p>
          <a:p>
            <a:pPr>
              <a:spcAft>
                <a:spcPts val="0"/>
              </a:spcAft>
            </a:pPr>
            <a:r>
              <a:rPr lang="en-US" sz="750" dirty="0">
                <a:latin typeface="Courier" pitchFamily="2" charset="0"/>
                <a:ea typeface="Courier" charset="0"/>
                <a:cs typeface="Courier" charset="0"/>
              </a:rPr>
              <a:t>      +-+-+-+-+-+-+-+-+-+-+-+-+-+-+-+-+-+-+-+-+-+-+-+-+-+-+-+-+-+-+-+-+</a:t>
            </a:r>
          </a:p>
          <a:p>
            <a:pPr>
              <a:spcAft>
                <a:spcPts val="0"/>
              </a:spcAft>
            </a:pPr>
            <a:r>
              <a:rPr lang="en-US" sz="750" dirty="0">
                <a:latin typeface="Courier" pitchFamily="2" charset="0"/>
                <a:ea typeface="Courier" charset="0"/>
                <a:cs typeface="Courier" charset="0"/>
              </a:rPr>
              <a:t>      |         Error Estimate        |                               |</a:t>
            </a:r>
          </a:p>
          <a:p>
            <a:pPr>
              <a:spcAft>
                <a:spcPts val="0"/>
              </a:spcAft>
            </a:pPr>
            <a:r>
              <a:rPr lang="en-US" sz="750" dirty="0">
                <a:latin typeface="Courier" pitchFamily="2" charset="0"/>
                <a:ea typeface="Courier" charset="0"/>
                <a:cs typeface="Courier" charset="0"/>
              </a:rPr>
              <a:t>      +-+-+-+-+-+-+-+-+-+-+-+-+-+-+-+-+                               |</a:t>
            </a:r>
          </a:p>
          <a:p>
            <a:pPr>
              <a:spcAft>
                <a:spcPts val="0"/>
              </a:spcAft>
            </a:pPr>
            <a:r>
              <a:rPr lang="en-US" sz="750" dirty="0">
                <a:latin typeface="Courier" pitchFamily="2" charset="0"/>
                <a:ea typeface="Courier" charset="0"/>
                <a:cs typeface="Courier" charset="0"/>
              </a:rPr>
              <a:t>      |                                                               |</a:t>
            </a:r>
          </a:p>
          <a:p>
            <a:pPr>
              <a:spcAft>
                <a:spcPts val="0"/>
              </a:spcAft>
            </a:pPr>
            <a:r>
              <a:rPr lang="en-US" sz="750" dirty="0">
                <a:latin typeface="Courier" pitchFamily="2" charset="0"/>
                <a:ea typeface="Courier" charset="0"/>
                <a:cs typeface="Courier" charset="0"/>
              </a:rPr>
              <a:t>      |                                                               |</a:t>
            </a:r>
          </a:p>
          <a:p>
            <a:pPr>
              <a:spcAft>
                <a:spcPts val="0"/>
              </a:spcAft>
            </a:pPr>
            <a:r>
              <a:rPr lang="en-US" sz="750" dirty="0">
                <a:latin typeface="Courier" pitchFamily="2" charset="0"/>
                <a:ea typeface="Courier" charset="0"/>
                <a:cs typeface="Courier" charset="0"/>
              </a:rPr>
              <a:t>      +                                                               +</a:t>
            </a:r>
          </a:p>
          <a:p>
            <a:pPr>
              <a:spcAft>
                <a:spcPts val="0"/>
              </a:spcAft>
            </a:pPr>
            <a:r>
              <a:rPr lang="en-US" sz="750" dirty="0">
                <a:latin typeface="Courier" pitchFamily="2" charset="0"/>
                <a:ea typeface="Courier" charset="0"/>
                <a:cs typeface="Courier" charset="0"/>
              </a:rPr>
              <a:t>      |                         MBZ (30 octets)                       |</a:t>
            </a:r>
          </a:p>
          <a:p>
            <a:pPr>
              <a:spcAft>
                <a:spcPts val="0"/>
              </a:spcAft>
            </a:pPr>
            <a:r>
              <a:rPr lang="en-US" sz="750" dirty="0">
                <a:latin typeface="Courier" pitchFamily="2" charset="0"/>
                <a:ea typeface="Courier" charset="0"/>
                <a:cs typeface="Courier" charset="0"/>
              </a:rPr>
              <a:t>      +                                                               +</a:t>
            </a:r>
          </a:p>
          <a:p>
            <a:pPr>
              <a:spcAft>
                <a:spcPts val="0"/>
              </a:spcAft>
            </a:pPr>
            <a:r>
              <a:rPr lang="en-US" sz="750" dirty="0">
                <a:latin typeface="Courier" pitchFamily="2" charset="0"/>
                <a:ea typeface="Courier" charset="0"/>
                <a:cs typeface="Courier" charset="0"/>
              </a:rPr>
              <a:t>      |                                                               |</a:t>
            </a:r>
          </a:p>
          <a:p>
            <a:pPr>
              <a:spcAft>
                <a:spcPts val="0"/>
              </a:spcAft>
            </a:pPr>
            <a:r>
              <a:rPr lang="en-US" sz="750" dirty="0">
                <a:latin typeface="Courier" pitchFamily="2" charset="0"/>
                <a:ea typeface="Courier" charset="0"/>
                <a:cs typeface="Courier" charset="0"/>
              </a:rPr>
              <a:t>      |                                                               |</a:t>
            </a:r>
          </a:p>
          <a:p>
            <a:pPr>
              <a:spcAft>
                <a:spcPts val="0"/>
              </a:spcAft>
            </a:pPr>
            <a:r>
              <a:rPr lang="en-US" sz="750" dirty="0">
                <a:latin typeface="Courier" pitchFamily="2" charset="0"/>
                <a:ea typeface="Courier" charset="0"/>
                <a:cs typeface="Courier" charset="0"/>
              </a:rPr>
              <a:t>      +                                                               +</a:t>
            </a:r>
          </a:p>
          <a:p>
            <a:pPr>
              <a:spcAft>
                <a:spcPts val="0"/>
              </a:spcAft>
            </a:pPr>
            <a:r>
              <a:rPr lang="en-US" sz="750" dirty="0">
                <a:latin typeface="Courier" pitchFamily="2" charset="0"/>
                <a:ea typeface="Courier" charset="0"/>
                <a:cs typeface="Courier" charset="0"/>
              </a:rPr>
              <a:t>      |                                                               |</a:t>
            </a:r>
          </a:p>
          <a:p>
            <a:pPr>
              <a:spcAft>
                <a:spcPts val="0"/>
              </a:spcAft>
            </a:pPr>
            <a:r>
              <a:rPr lang="en-US" sz="750" dirty="0">
                <a:latin typeface="Courier" pitchFamily="2" charset="0"/>
                <a:ea typeface="Courier" charset="0"/>
                <a:cs typeface="Courier" charset="0"/>
              </a:rPr>
              <a:t>      +                                                               +</a:t>
            </a:r>
          </a:p>
          <a:p>
            <a:pPr>
              <a:spcAft>
                <a:spcPts val="0"/>
              </a:spcAft>
            </a:pPr>
            <a:r>
              <a:rPr lang="en-US" sz="750" dirty="0">
                <a:latin typeface="Courier" pitchFamily="2" charset="0"/>
                <a:ea typeface="Courier" charset="0"/>
                <a:cs typeface="Courier" charset="0"/>
              </a:rPr>
              <a:t>      |                                                               |</a:t>
            </a:r>
          </a:p>
          <a:p>
            <a:pPr>
              <a:spcAft>
                <a:spcPts val="0"/>
              </a:spcAft>
            </a:pPr>
            <a:r>
              <a:rPr lang="en-US" sz="750" dirty="0">
                <a:latin typeface="Courier" pitchFamily="2" charset="0"/>
                <a:ea typeface="Courier" charset="0"/>
                <a:cs typeface="Courier" charset="0"/>
              </a:rPr>
              <a:t>      +-+-+-+-+-+-+-+-+-+-+-+-+-+-+-+-+-+-+-+-+-+-+-+-+-+-+-+-+-+-+-+-+</a:t>
            </a:r>
          </a:p>
          <a:p>
            <a:pPr>
              <a:spcAft>
                <a:spcPts val="0"/>
              </a:spcAft>
            </a:pPr>
            <a:r>
              <a:rPr lang="en-US" sz="750" dirty="0">
                <a:latin typeface="Courier" pitchFamily="2" charset="0"/>
                <a:ea typeface="Courier" charset="0"/>
                <a:cs typeface="Courier" charset="0"/>
              </a:rPr>
              <a:t>      ~                                                               ~</a:t>
            </a:r>
          </a:p>
          <a:p>
            <a:pPr>
              <a:spcAft>
                <a:spcPts val="0"/>
              </a:spcAft>
            </a:pPr>
            <a:r>
              <a:rPr lang="en-US" sz="750" dirty="0">
                <a:latin typeface="Courier" pitchFamily="2" charset="0"/>
                <a:ea typeface="Courier" charset="0"/>
                <a:cs typeface="Courier" charset="0"/>
              </a:rPr>
              <a:t>      +-+-+-+-+-+-+-+-+-+-+-+-+-+-+-+-+-+-+-+-+-+-+-+-+-+-+-+-+-+-+-+-+</a:t>
            </a:r>
          </a:p>
          <a:p>
            <a:pPr>
              <a:spcAft>
                <a:spcPts val="0"/>
              </a:spcAft>
            </a:pPr>
            <a:r>
              <a:rPr lang="en-CA" sz="750" dirty="0">
                <a:latin typeface="Courier" pitchFamily="2" charset="0"/>
              </a:rPr>
              <a:t>      |STAMP TLV Flags|  Type         |     Length                    |</a:t>
            </a:r>
          </a:p>
          <a:p>
            <a:pPr>
              <a:spcAft>
                <a:spcPts val="0"/>
              </a:spcAft>
            </a:pPr>
            <a:r>
              <a:rPr lang="en-US" sz="750" dirty="0">
                <a:solidFill>
                  <a:srgbClr val="0070C0"/>
                </a:solidFill>
                <a:latin typeface="Courier" pitchFamily="2" charset="0"/>
                <a:ea typeface="Courier" charset="0"/>
                <a:cs typeface="Courier" charset="0"/>
              </a:rPr>
              <a:t>      +-+-+-+-+-+-+-+-+-+-+-+-+-+-+-+-+-+-+-+-+-+-+-+-+-+-+-+-+-+-+-+-+</a:t>
            </a:r>
          </a:p>
          <a:p>
            <a:pPr>
              <a:spcAft>
                <a:spcPts val="0"/>
              </a:spcAft>
            </a:pPr>
            <a:r>
              <a:rPr lang="en-US" sz="750" dirty="0">
                <a:solidFill>
                  <a:srgbClr val="0070C0"/>
                </a:solidFill>
                <a:latin typeface="Courier" pitchFamily="2" charset="0"/>
                <a:ea typeface="Courier" charset="0"/>
                <a:cs typeface="Courier" charset="0"/>
              </a:rPr>
              <a:t>      |             Session-Sender Tx counter  (</a:t>
            </a:r>
            <a:r>
              <a:rPr lang="en-US" sz="750" dirty="0" err="1">
                <a:solidFill>
                  <a:srgbClr val="0070C0"/>
                </a:solidFill>
                <a:latin typeface="Courier" pitchFamily="2" charset="0"/>
                <a:ea typeface="Courier" charset="0"/>
                <a:cs typeface="Courier" charset="0"/>
              </a:rPr>
              <a:t>S_TxC</a:t>
            </a:r>
            <a:r>
              <a:rPr lang="en-US" sz="750" dirty="0">
                <a:solidFill>
                  <a:srgbClr val="0070C0"/>
                </a:solidFill>
                <a:latin typeface="Courier" pitchFamily="2" charset="0"/>
                <a:ea typeface="Courier" charset="0"/>
                <a:cs typeface="Courier" charset="0"/>
              </a:rPr>
              <a:t>)                |</a:t>
            </a:r>
          </a:p>
          <a:p>
            <a:pPr>
              <a:spcAft>
                <a:spcPts val="0"/>
              </a:spcAft>
            </a:pPr>
            <a:r>
              <a:rPr lang="en-US" sz="750" dirty="0">
                <a:solidFill>
                  <a:srgbClr val="0070C0"/>
                </a:solidFill>
                <a:latin typeface="Courier" pitchFamily="2" charset="0"/>
                <a:ea typeface="Courier" charset="0"/>
                <a:cs typeface="Courier" charset="0"/>
              </a:rPr>
              <a:t>      +-+-+-+-+-+-+-+-+-+-+-+-+-+-+-+-+-+-+-+-+-+-+-+-+-+-+-+-+-+-+-+-+</a:t>
            </a:r>
          </a:p>
          <a:p>
            <a:pPr>
              <a:spcAft>
                <a:spcPts val="0"/>
              </a:spcAft>
            </a:pPr>
            <a:r>
              <a:rPr lang="en-US" sz="750" dirty="0">
                <a:solidFill>
                  <a:srgbClr val="0070C0"/>
                </a:solidFill>
                <a:latin typeface="Courier" pitchFamily="2" charset="0"/>
                <a:ea typeface="Courier" charset="0"/>
                <a:cs typeface="Courier" charset="0"/>
              </a:rPr>
              <a:t>      |             Session-Reflector Rx counter  (</a:t>
            </a:r>
            <a:r>
              <a:rPr lang="en-US" sz="750" dirty="0" err="1">
                <a:solidFill>
                  <a:srgbClr val="0070C0"/>
                </a:solidFill>
                <a:latin typeface="Courier" pitchFamily="2" charset="0"/>
                <a:ea typeface="Courier" charset="0"/>
                <a:cs typeface="Courier" charset="0"/>
              </a:rPr>
              <a:t>R_RxC</a:t>
            </a:r>
            <a:r>
              <a:rPr lang="en-US" sz="750" dirty="0">
                <a:solidFill>
                  <a:srgbClr val="0070C0"/>
                </a:solidFill>
                <a:latin typeface="Courier" pitchFamily="2" charset="0"/>
                <a:ea typeface="Courier" charset="0"/>
                <a:cs typeface="Courier" charset="0"/>
              </a:rPr>
              <a:t>)             |</a:t>
            </a:r>
          </a:p>
          <a:p>
            <a:pPr>
              <a:spcAft>
                <a:spcPts val="0"/>
              </a:spcAft>
            </a:pPr>
            <a:r>
              <a:rPr lang="en-US" sz="750" dirty="0">
                <a:solidFill>
                  <a:srgbClr val="0070C0"/>
                </a:solidFill>
                <a:latin typeface="Courier" pitchFamily="2" charset="0"/>
                <a:ea typeface="Courier" charset="0"/>
                <a:cs typeface="Courier" charset="0"/>
              </a:rPr>
              <a:t>      +-+-+-+-+-+-+-+-+-+-+-+-+-+-+-+-+-+-+-+-+-+-+-+-+-+-+-+-+-+-+-+-+</a:t>
            </a:r>
          </a:p>
          <a:p>
            <a:pPr>
              <a:spcAft>
                <a:spcPts val="0"/>
              </a:spcAft>
            </a:pPr>
            <a:r>
              <a:rPr lang="en-US" sz="750" dirty="0">
                <a:solidFill>
                  <a:srgbClr val="0070C0"/>
                </a:solidFill>
                <a:latin typeface="Courier" pitchFamily="2" charset="0"/>
                <a:ea typeface="Courier" charset="0"/>
                <a:cs typeface="Courier" charset="0"/>
              </a:rPr>
              <a:t>      |             Session-Reflector Tx counter  (</a:t>
            </a:r>
            <a:r>
              <a:rPr lang="en-US" sz="750" dirty="0" err="1">
                <a:solidFill>
                  <a:srgbClr val="0070C0"/>
                </a:solidFill>
                <a:latin typeface="Courier" pitchFamily="2" charset="0"/>
                <a:ea typeface="Courier" charset="0"/>
                <a:cs typeface="Courier" charset="0"/>
              </a:rPr>
              <a:t>R_TxC</a:t>
            </a:r>
            <a:r>
              <a:rPr lang="en-US" sz="750" dirty="0">
                <a:solidFill>
                  <a:srgbClr val="0070C0"/>
                </a:solidFill>
                <a:latin typeface="Courier" pitchFamily="2" charset="0"/>
                <a:ea typeface="Courier" charset="0"/>
                <a:cs typeface="Courier" charset="0"/>
              </a:rPr>
              <a:t>)             |</a:t>
            </a:r>
          </a:p>
          <a:p>
            <a:pPr>
              <a:spcAft>
                <a:spcPts val="0"/>
              </a:spcAft>
            </a:pPr>
            <a:r>
              <a:rPr lang="en-US" sz="750" dirty="0">
                <a:solidFill>
                  <a:srgbClr val="0070C0"/>
                </a:solidFill>
                <a:latin typeface="Courier" pitchFamily="2" charset="0"/>
                <a:ea typeface="Courier" charset="0"/>
                <a:cs typeface="Courier" charset="0"/>
              </a:rPr>
              <a:t>      +-+-+-+-+-+-+-+-+-+-+-+-+-+-+-+-+-+-+-+-+-+-+-+-+-+-+-+-+-+-+-+-+</a:t>
            </a:r>
          </a:p>
          <a:p>
            <a:pPr>
              <a:spcAft>
                <a:spcPts val="0"/>
              </a:spcAft>
            </a:pPr>
            <a:endParaRPr lang="en-US" sz="750" dirty="0">
              <a:solidFill>
                <a:srgbClr val="0070C0"/>
              </a:solidFill>
              <a:latin typeface="Courier" pitchFamily="2" charset="0"/>
              <a:ea typeface="Courier" charset="0"/>
              <a:cs typeface="Courier" charset="0"/>
            </a:endParaRPr>
          </a:p>
          <a:p>
            <a:pPr>
              <a:spcAft>
                <a:spcPts val="0"/>
              </a:spcAft>
            </a:pPr>
            <a:r>
              <a:rPr lang="en-US" sz="750" dirty="0">
                <a:latin typeface="Courier" pitchFamily="2" charset="0"/>
                <a:ea typeface="Courier" charset="0"/>
                <a:cs typeface="Courier" charset="0"/>
              </a:rPr>
              <a:t>	    Figure: Sender Message Format</a:t>
            </a:r>
          </a:p>
        </p:txBody>
      </p:sp>
      <p:sp>
        <p:nvSpPr>
          <p:cNvPr id="14" name="Rectangle 13">
            <a:extLst>
              <a:ext uri="{FF2B5EF4-FFF2-40B4-BE49-F238E27FC236}">
                <a16:creationId xmlns:a16="http://schemas.microsoft.com/office/drawing/2014/main" id="{5F9D9D1B-92A3-C64D-87B1-9B0B9C9E3A13}"/>
              </a:ext>
            </a:extLst>
          </p:cNvPr>
          <p:cNvSpPr/>
          <p:nvPr/>
        </p:nvSpPr>
        <p:spPr>
          <a:xfrm>
            <a:off x="4507855" y="733725"/>
            <a:ext cx="4368799" cy="4016484"/>
          </a:xfrm>
          <a:prstGeom prst="rect">
            <a:avLst/>
          </a:prstGeom>
          <a:solidFill>
            <a:schemeClr val="accent6">
              <a:lumMod val="20000"/>
              <a:lumOff val="80000"/>
            </a:schemeClr>
          </a:solidFill>
        </p:spPr>
        <p:txBody>
          <a:bodyPr wrap="square">
            <a:spAutoFit/>
          </a:bodyPr>
          <a:lstStyle/>
          <a:p>
            <a:pPr>
              <a:spcAft>
                <a:spcPts val="0"/>
              </a:spcAft>
            </a:pPr>
            <a:r>
              <a:rPr lang="en-US" sz="750" dirty="0">
                <a:latin typeface="Courier" pitchFamily="2" charset="0"/>
                <a:ea typeface="Courier" charset="0"/>
                <a:cs typeface="Courier" charset="0"/>
              </a:rPr>
              <a:t>     0                   1                   2                   3</a:t>
            </a:r>
          </a:p>
          <a:p>
            <a:pPr>
              <a:spcAft>
                <a:spcPts val="0"/>
              </a:spcAft>
            </a:pPr>
            <a:r>
              <a:rPr lang="en-US" sz="750" dirty="0">
                <a:latin typeface="Courier" pitchFamily="2" charset="0"/>
                <a:ea typeface="Courier" charset="0"/>
                <a:cs typeface="Courier" charset="0"/>
              </a:rPr>
              <a:t>     0 1 2 3 4 5 6 7 8 9 0 1 2 3 4 5 6 7 8 9 0 1 2 3 4 5 6 7 8 9 0 1</a:t>
            </a:r>
          </a:p>
          <a:p>
            <a:pPr>
              <a:spcAft>
                <a:spcPts val="0"/>
              </a:spcAft>
            </a:pPr>
            <a:r>
              <a:rPr lang="en-US" sz="750" dirty="0">
                <a:latin typeface="Courier" pitchFamily="2" charset="0"/>
                <a:ea typeface="Courier" charset="0"/>
                <a:cs typeface="Courier" charset="0"/>
              </a:rPr>
              <a:t>    +-+-+-+-+-+-+-+-+-+-+-+-+-+-+-+-+-+-+-+-+-+-+-+-+-+-+-+-+-+-+-+-+</a:t>
            </a:r>
          </a:p>
          <a:p>
            <a:pPr>
              <a:spcAft>
                <a:spcPts val="0"/>
              </a:spcAft>
            </a:pPr>
            <a:r>
              <a:rPr lang="en-US" sz="750" dirty="0">
                <a:latin typeface="Courier" pitchFamily="2" charset="0"/>
                <a:ea typeface="Courier" charset="0"/>
                <a:cs typeface="Courier" charset="0"/>
              </a:rPr>
              <a:t>    |                        Sequence Number                        |</a:t>
            </a:r>
          </a:p>
          <a:p>
            <a:pPr>
              <a:spcAft>
                <a:spcPts val="0"/>
              </a:spcAft>
            </a:pPr>
            <a:r>
              <a:rPr lang="en-US" sz="750" dirty="0">
                <a:latin typeface="Courier" pitchFamily="2" charset="0"/>
                <a:ea typeface="Courier" charset="0"/>
                <a:cs typeface="Courier" charset="0"/>
              </a:rPr>
              <a:t>    +-+-+-+-+-+-+-+-+-+-+-+-+-+-+-+-+-+-+-+-+-+-+-+-+-+-+-+-+-+-+-+-+</a:t>
            </a:r>
          </a:p>
          <a:p>
            <a:pPr>
              <a:spcAft>
                <a:spcPts val="0"/>
              </a:spcAft>
            </a:pPr>
            <a:r>
              <a:rPr lang="en-US" sz="750" dirty="0">
                <a:latin typeface="Courier" pitchFamily="2" charset="0"/>
                <a:ea typeface="Courier" charset="0"/>
                <a:cs typeface="Courier" charset="0"/>
              </a:rPr>
              <a:t>    |                          Timestamp                            |</a:t>
            </a:r>
          </a:p>
          <a:p>
            <a:pPr>
              <a:spcAft>
                <a:spcPts val="0"/>
              </a:spcAft>
            </a:pPr>
            <a:r>
              <a:rPr lang="en-US" sz="750" dirty="0">
                <a:latin typeface="Courier" pitchFamily="2" charset="0"/>
                <a:ea typeface="Courier" charset="0"/>
                <a:cs typeface="Courier" charset="0"/>
              </a:rPr>
              <a:t>    |                                                               |</a:t>
            </a:r>
          </a:p>
          <a:p>
            <a:pPr>
              <a:spcAft>
                <a:spcPts val="0"/>
              </a:spcAft>
            </a:pPr>
            <a:r>
              <a:rPr lang="en-US" sz="750" dirty="0">
                <a:latin typeface="Courier" pitchFamily="2" charset="0"/>
                <a:ea typeface="Courier" charset="0"/>
                <a:cs typeface="Courier" charset="0"/>
              </a:rPr>
              <a:t>    +-+-+-+-+-+-+-+-+-+-+-+-+-+-+-+-+-+-+-+-+-+-+-+-+-+-+-+-+-+-+-+-+</a:t>
            </a:r>
          </a:p>
          <a:p>
            <a:pPr>
              <a:spcAft>
                <a:spcPts val="0"/>
              </a:spcAft>
            </a:pPr>
            <a:r>
              <a:rPr lang="en-US" sz="750" dirty="0">
                <a:latin typeface="Courier" pitchFamily="2" charset="0"/>
                <a:ea typeface="Courier" charset="0"/>
                <a:cs typeface="Courier" charset="0"/>
              </a:rPr>
              <a:t>    |         Error Estimate        |           MBZ                 |</a:t>
            </a:r>
          </a:p>
          <a:p>
            <a:pPr>
              <a:spcAft>
                <a:spcPts val="0"/>
              </a:spcAft>
            </a:pPr>
            <a:r>
              <a:rPr lang="en-US" sz="750" dirty="0">
                <a:latin typeface="Courier" pitchFamily="2" charset="0"/>
                <a:ea typeface="Courier" charset="0"/>
                <a:cs typeface="Courier" charset="0"/>
              </a:rPr>
              <a:t>    +-+-+-+-+-+-+-+-+-+-+-+-+-+-+-+-+-+-+-+-+-+-+-+-+-+-+-+-+-+-+-+-+</a:t>
            </a:r>
          </a:p>
          <a:p>
            <a:pPr>
              <a:spcAft>
                <a:spcPts val="0"/>
              </a:spcAft>
            </a:pPr>
            <a:r>
              <a:rPr lang="en-US" sz="750" dirty="0">
                <a:latin typeface="Courier" pitchFamily="2" charset="0"/>
                <a:ea typeface="Courier" charset="0"/>
                <a:cs typeface="Courier" charset="0"/>
              </a:rPr>
              <a:t>    |                          Receive Timestamp                    |</a:t>
            </a:r>
          </a:p>
          <a:p>
            <a:pPr>
              <a:spcAft>
                <a:spcPts val="0"/>
              </a:spcAft>
            </a:pPr>
            <a:r>
              <a:rPr lang="en-US" sz="750" dirty="0">
                <a:latin typeface="Courier" pitchFamily="2" charset="0"/>
                <a:ea typeface="Courier" charset="0"/>
                <a:cs typeface="Courier" charset="0"/>
              </a:rPr>
              <a:t>    |                                                               |</a:t>
            </a:r>
          </a:p>
          <a:p>
            <a:pPr>
              <a:spcAft>
                <a:spcPts val="0"/>
              </a:spcAft>
            </a:pPr>
            <a:r>
              <a:rPr lang="en-US" sz="750" dirty="0">
                <a:latin typeface="Courier" pitchFamily="2" charset="0"/>
                <a:ea typeface="Courier" charset="0"/>
                <a:cs typeface="Courier" charset="0"/>
              </a:rPr>
              <a:t>    +-+-+-+-+-+-+-+-+-+-+-+-+-+-+-+-+-+-+-+-+-+-+-+-+-+-+-+-+-+-+-+-+</a:t>
            </a:r>
          </a:p>
          <a:p>
            <a:pPr>
              <a:spcAft>
                <a:spcPts val="0"/>
              </a:spcAft>
            </a:pPr>
            <a:r>
              <a:rPr lang="en-US" sz="750" dirty="0">
                <a:latin typeface="Courier" pitchFamily="2" charset="0"/>
                <a:ea typeface="Courier" charset="0"/>
                <a:cs typeface="Courier" charset="0"/>
              </a:rPr>
              <a:t>    |                 Session-Sender Sequence Number                |</a:t>
            </a:r>
          </a:p>
          <a:p>
            <a:pPr>
              <a:spcAft>
                <a:spcPts val="0"/>
              </a:spcAft>
            </a:pPr>
            <a:r>
              <a:rPr lang="en-US" sz="750" dirty="0">
                <a:latin typeface="Courier" pitchFamily="2" charset="0"/>
                <a:ea typeface="Courier" charset="0"/>
                <a:cs typeface="Courier" charset="0"/>
              </a:rPr>
              <a:t>    +-+-+-+-+-+-+-+-+-+-+-+-+-+-+-+-+-+-+-+-+-+-+-+-+-+-+-+-+-+-+-+-+</a:t>
            </a:r>
          </a:p>
          <a:p>
            <a:pPr>
              <a:spcAft>
                <a:spcPts val="0"/>
              </a:spcAft>
            </a:pPr>
            <a:r>
              <a:rPr lang="en-US" sz="750" dirty="0">
                <a:latin typeface="Courier" pitchFamily="2" charset="0"/>
                <a:ea typeface="Courier" charset="0"/>
                <a:cs typeface="Courier" charset="0"/>
              </a:rPr>
              <a:t>    |                  Session-Sender Timestamp                     |</a:t>
            </a:r>
          </a:p>
          <a:p>
            <a:pPr>
              <a:spcAft>
                <a:spcPts val="0"/>
              </a:spcAft>
            </a:pPr>
            <a:r>
              <a:rPr lang="en-US" sz="750" dirty="0">
                <a:latin typeface="Courier" pitchFamily="2" charset="0"/>
                <a:ea typeface="Courier" charset="0"/>
                <a:cs typeface="Courier" charset="0"/>
              </a:rPr>
              <a:t>    |                                                               |</a:t>
            </a:r>
          </a:p>
          <a:p>
            <a:pPr>
              <a:spcAft>
                <a:spcPts val="0"/>
              </a:spcAft>
            </a:pPr>
            <a:r>
              <a:rPr lang="en-US" sz="750" dirty="0">
                <a:latin typeface="Courier" pitchFamily="2" charset="0"/>
                <a:ea typeface="Courier" charset="0"/>
                <a:cs typeface="Courier" charset="0"/>
              </a:rPr>
              <a:t>    +-+-+-+-+-+-+-+-+-+-+-+-+-+-+-+-+-+-+-+-+-+-+-+-+-+-+-+-+-+-+-+-+</a:t>
            </a:r>
          </a:p>
          <a:p>
            <a:pPr>
              <a:spcAft>
                <a:spcPts val="0"/>
              </a:spcAft>
            </a:pPr>
            <a:r>
              <a:rPr lang="en-US" sz="750" dirty="0">
                <a:latin typeface="Courier" pitchFamily="2" charset="0"/>
                <a:ea typeface="Courier" charset="0"/>
                <a:cs typeface="Courier" charset="0"/>
              </a:rPr>
              <a:t>    | Session-Sender Error Estimate |           MBZ                 |</a:t>
            </a:r>
          </a:p>
          <a:p>
            <a:pPr>
              <a:spcAft>
                <a:spcPts val="0"/>
              </a:spcAft>
            </a:pPr>
            <a:r>
              <a:rPr lang="en-US" sz="750" dirty="0">
                <a:latin typeface="Courier" pitchFamily="2" charset="0"/>
                <a:ea typeface="Courier" charset="0"/>
                <a:cs typeface="Courier" charset="0"/>
              </a:rPr>
              <a:t>    +-+-+-+-+-+-+-+-+-+-+-+-+-+-+-+-+-+-+-+-+-+-+-+-+-+-+-+-+-+-+-+-+</a:t>
            </a:r>
          </a:p>
          <a:p>
            <a:pPr>
              <a:spcAft>
                <a:spcPts val="0"/>
              </a:spcAft>
            </a:pPr>
            <a:r>
              <a:rPr lang="en-US" sz="750" dirty="0">
                <a:latin typeface="Courier" pitchFamily="2" charset="0"/>
                <a:ea typeface="Courier" charset="0"/>
                <a:cs typeface="Courier" charset="0"/>
              </a:rPr>
              <a:t>    |</a:t>
            </a:r>
            <a:r>
              <a:rPr lang="en-US" sz="750" dirty="0" err="1">
                <a:latin typeface="Courier" pitchFamily="2" charset="0"/>
                <a:ea typeface="Courier" charset="0"/>
                <a:cs typeface="Courier" charset="0"/>
              </a:rPr>
              <a:t>Ses</a:t>
            </a:r>
            <a:r>
              <a:rPr lang="en-US" sz="750" dirty="0">
                <a:latin typeface="Courier" pitchFamily="2" charset="0"/>
                <a:ea typeface="Courier" charset="0"/>
                <a:cs typeface="Courier" charset="0"/>
              </a:rPr>
              <a:t>-Sender TTL |                  MBZ2                         |</a:t>
            </a:r>
          </a:p>
          <a:p>
            <a:pPr>
              <a:spcAft>
                <a:spcPts val="0"/>
              </a:spcAft>
            </a:pPr>
            <a:r>
              <a:rPr lang="en-US" sz="750" dirty="0">
                <a:latin typeface="Courier" pitchFamily="2" charset="0"/>
                <a:ea typeface="Courier" charset="0"/>
                <a:cs typeface="Courier" charset="0"/>
              </a:rPr>
              <a:t>    +-+-+-+-+-+-+-+-+-+-+-+-+-+-+-+-+-+-+-+-+-+-+-+-+-+-+-+-+-+-+-+-+</a:t>
            </a:r>
          </a:p>
          <a:p>
            <a:pPr>
              <a:spcAft>
                <a:spcPts val="0"/>
              </a:spcAft>
            </a:pPr>
            <a:r>
              <a:rPr lang="en-US" sz="750" dirty="0">
                <a:latin typeface="Courier" pitchFamily="2" charset="0"/>
                <a:ea typeface="Courier" charset="0"/>
                <a:cs typeface="Courier" charset="0"/>
              </a:rPr>
              <a:t>    ~                                                               ~</a:t>
            </a:r>
          </a:p>
          <a:p>
            <a:pPr>
              <a:spcAft>
                <a:spcPts val="0"/>
              </a:spcAft>
            </a:pPr>
            <a:r>
              <a:rPr lang="en-US" sz="750" dirty="0">
                <a:latin typeface="Courier" pitchFamily="2" charset="0"/>
                <a:ea typeface="Courier" charset="0"/>
                <a:cs typeface="Courier" charset="0"/>
              </a:rPr>
              <a:t>    +-+-+-+-+-+-+-+-+-+-+-+-+-+-+-+-+-+-+-+-+-+-+-+-+-+-+-+-+-+-+-+-+</a:t>
            </a:r>
          </a:p>
          <a:p>
            <a:pPr>
              <a:spcAft>
                <a:spcPts val="0"/>
              </a:spcAft>
            </a:pPr>
            <a:r>
              <a:rPr lang="en-CA" sz="750" dirty="0">
                <a:latin typeface="Courier" pitchFamily="2" charset="0"/>
              </a:rPr>
              <a:t>    |STAMP TLV Flags|  Type         |     Length                    |</a:t>
            </a:r>
          </a:p>
          <a:p>
            <a:pPr>
              <a:spcAft>
                <a:spcPts val="0"/>
              </a:spcAft>
            </a:pPr>
            <a:r>
              <a:rPr lang="en-US" sz="750" dirty="0">
                <a:solidFill>
                  <a:srgbClr val="0070C0"/>
                </a:solidFill>
                <a:latin typeface="Courier" pitchFamily="2" charset="0"/>
                <a:ea typeface="Courier" charset="0"/>
                <a:cs typeface="Courier" charset="0"/>
              </a:rPr>
              <a:t>    +-+-+-+-+-+-+-+-+-+-+-+-+-+-+-+-+-+-+-+-+-+-+-+-+-+-+-+-+-+-+-+-+</a:t>
            </a:r>
          </a:p>
          <a:p>
            <a:pPr>
              <a:spcAft>
                <a:spcPts val="0"/>
              </a:spcAft>
            </a:pPr>
            <a:r>
              <a:rPr lang="en-US" sz="750" dirty="0">
                <a:solidFill>
                  <a:srgbClr val="0070C0"/>
                </a:solidFill>
                <a:latin typeface="Courier" pitchFamily="2" charset="0"/>
                <a:ea typeface="Courier" charset="0"/>
                <a:cs typeface="Courier" charset="0"/>
              </a:rPr>
              <a:t>    |             Session-Sender Tx counter  (</a:t>
            </a:r>
            <a:r>
              <a:rPr lang="en-US" sz="750" dirty="0" err="1">
                <a:solidFill>
                  <a:srgbClr val="0070C0"/>
                </a:solidFill>
                <a:latin typeface="Courier" pitchFamily="2" charset="0"/>
                <a:ea typeface="Courier" charset="0"/>
                <a:cs typeface="Courier" charset="0"/>
              </a:rPr>
              <a:t>S_TxC</a:t>
            </a:r>
            <a:r>
              <a:rPr lang="en-US" sz="750" dirty="0">
                <a:solidFill>
                  <a:srgbClr val="0070C0"/>
                </a:solidFill>
                <a:latin typeface="Courier" pitchFamily="2" charset="0"/>
                <a:ea typeface="Courier" charset="0"/>
                <a:cs typeface="Courier" charset="0"/>
              </a:rPr>
              <a:t>)                |</a:t>
            </a:r>
          </a:p>
          <a:p>
            <a:pPr>
              <a:spcAft>
                <a:spcPts val="0"/>
              </a:spcAft>
            </a:pPr>
            <a:r>
              <a:rPr lang="en-US" sz="750" dirty="0">
                <a:solidFill>
                  <a:srgbClr val="0070C0"/>
                </a:solidFill>
                <a:latin typeface="Courier" pitchFamily="2" charset="0"/>
                <a:ea typeface="Courier" charset="0"/>
                <a:cs typeface="Courier" charset="0"/>
              </a:rPr>
              <a:t>    +-+-+-+-+-+-+-+-+-+-+-+-+-+-+-+-+-+-+-+-+-+-+-+-+-+-+-+-+-+-+-+-+</a:t>
            </a:r>
          </a:p>
          <a:p>
            <a:pPr>
              <a:spcAft>
                <a:spcPts val="0"/>
              </a:spcAft>
            </a:pPr>
            <a:r>
              <a:rPr lang="en-US" sz="750" dirty="0">
                <a:solidFill>
                  <a:srgbClr val="0070C0"/>
                </a:solidFill>
                <a:latin typeface="Courier" pitchFamily="2" charset="0"/>
                <a:ea typeface="Courier" charset="0"/>
                <a:cs typeface="Courier" charset="0"/>
              </a:rPr>
              <a:t>    |             Session-Reflector Rx counter  (</a:t>
            </a:r>
            <a:r>
              <a:rPr lang="en-US" sz="750" dirty="0" err="1">
                <a:solidFill>
                  <a:srgbClr val="0070C0"/>
                </a:solidFill>
                <a:latin typeface="Courier" pitchFamily="2" charset="0"/>
                <a:ea typeface="Courier" charset="0"/>
                <a:cs typeface="Courier" charset="0"/>
              </a:rPr>
              <a:t>R_RxC</a:t>
            </a:r>
            <a:r>
              <a:rPr lang="en-US" sz="750" dirty="0">
                <a:solidFill>
                  <a:srgbClr val="0070C0"/>
                </a:solidFill>
                <a:latin typeface="Courier" pitchFamily="2" charset="0"/>
                <a:ea typeface="Courier" charset="0"/>
                <a:cs typeface="Courier" charset="0"/>
              </a:rPr>
              <a:t>)             |</a:t>
            </a:r>
          </a:p>
          <a:p>
            <a:pPr>
              <a:spcAft>
                <a:spcPts val="0"/>
              </a:spcAft>
            </a:pPr>
            <a:r>
              <a:rPr lang="en-US" sz="750" dirty="0">
                <a:solidFill>
                  <a:srgbClr val="0070C0"/>
                </a:solidFill>
                <a:latin typeface="Courier" pitchFamily="2" charset="0"/>
                <a:ea typeface="Courier" charset="0"/>
                <a:cs typeface="Courier" charset="0"/>
              </a:rPr>
              <a:t>    +-+-+-+-+-+-+-+-+-+-+-+-+-+-+-+-+-+-+-+-+-+-+-+-+-+-+-+-+-+-+-+-+</a:t>
            </a:r>
          </a:p>
          <a:p>
            <a:pPr>
              <a:spcAft>
                <a:spcPts val="0"/>
              </a:spcAft>
            </a:pPr>
            <a:r>
              <a:rPr lang="en-US" sz="750" dirty="0">
                <a:solidFill>
                  <a:srgbClr val="0070C0"/>
                </a:solidFill>
                <a:latin typeface="Courier" pitchFamily="2" charset="0"/>
                <a:ea typeface="Courier" charset="0"/>
                <a:cs typeface="Courier" charset="0"/>
              </a:rPr>
              <a:t>    |             Session-Reflector Tx counter  (</a:t>
            </a:r>
            <a:r>
              <a:rPr lang="en-US" sz="750" dirty="0" err="1">
                <a:solidFill>
                  <a:srgbClr val="0070C0"/>
                </a:solidFill>
                <a:latin typeface="Courier" pitchFamily="2" charset="0"/>
                <a:ea typeface="Courier" charset="0"/>
                <a:cs typeface="Courier" charset="0"/>
              </a:rPr>
              <a:t>R_TxC</a:t>
            </a:r>
            <a:r>
              <a:rPr lang="en-US" sz="750" dirty="0">
                <a:solidFill>
                  <a:srgbClr val="0070C0"/>
                </a:solidFill>
                <a:latin typeface="Courier" pitchFamily="2" charset="0"/>
                <a:ea typeface="Courier" charset="0"/>
                <a:cs typeface="Courier" charset="0"/>
              </a:rPr>
              <a:t>)             |</a:t>
            </a:r>
          </a:p>
          <a:p>
            <a:pPr>
              <a:spcAft>
                <a:spcPts val="0"/>
              </a:spcAft>
            </a:pPr>
            <a:r>
              <a:rPr lang="en-US" sz="750" dirty="0">
                <a:solidFill>
                  <a:srgbClr val="0070C0"/>
                </a:solidFill>
                <a:latin typeface="Courier" pitchFamily="2" charset="0"/>
                <a:ea typeface="Courier" charset="0"/>
                <a:cs typeface="Courier" charset="0"/>
              </a:rPr>
              <a:t>    +-+-+-+-+-+-+-+-+-+-+-+-+-+-+-+-+-+-+-+-+-+-+-+-+-+-+-+-+-+-+-+-+</a:t>
            </a:r>
          </a:p>
          <a:p>
            <a:pPr>
              <a:spcAft>
                <a:spcPts val="0"/>
              </a:spcAft>
            </a:pPr>
            <a:endParaRPr lang="en-US" sz="750" dirty="0">
              <a:latin typeface="Courier" pitchFamily="2" charset="0"/>
              <a:ea typeface="Courier" charset="0"/>
              <a:cs typeface="Courier" charset="0"/>
            </a:endParaRPr>
          </a:p>
          <a:p>
            <a:pPr>
              <a:spcAft>
                <a:spcPts val="0"/>
              </a:spcAft>
            </a:pPr>
            <a:r>
              <a:rPr lang="en-US" sz="750" dirty="0">
                <a:latin typeface="Courier" pitchFamily="2" charset="0"/>
                <a:ea typeface="Courier" charset="0"/>
                <a:cs typeface="Courier" charset="0"/>
              </a:rPr>
              <a:t>	    Figure: Reflector Message Format</a:t>
            </a:r>
          </a:p>
        </p:txBody>
      </p:sp>
      <p:sp>
        <p:nvSpPr>
          <p:cNvPr id="6" name="Footer Placeholder 3">
            <a:extLst>
              <a:ext uri="{FF2B5EF4-FFF2-40B4-BE49-F238E27FC236}">
                <a16:creationId xmlns:a16="http://schemas.microsoft.com/office/drawing/2014/main" id="{DAAC01B7-F9FF-A94D-AC6F-E2071AD95C28}"/>
              </a:ext>
            </a:extLst>
          </p:cNvPr>
          <p:cNvSpPr txBox="1">
            <a:spLocks/>
          </p:cNvSpPr>
          <p:nvPr/>
        </p:nvSpPr>
        <p:spPr>
          <a:xfrm>
            <a:off x="3841105" y="4844952"/>
            <a:ext cx="1638300" cy="298548"/>
          </a:xfrm>
          <a:prstGeom prst="rect">
            <a:avLst/>
          </a:prstGeom>
        </p:spPr>
        <p:txBody>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en-CA" sz="1200" dirty="0"/>
              <a:t>108</a:t>
            </a:r>
            <a:r>
              <a:rPr lang="en-CA" sz="1200" baseline="30000" dirty="0"/>
              <a:t>th</a:t>
            </a:r>
            <a:r>
              <a:rPr lang="en-CA" sz="1200" dirty="0"/>
              <a:t> IETF Online</a:t>
            </a:r>
          </a:p>
        </p:txBody>
      </p:sp>
      <p:sp>
        <p:nvSpPr>
          <p:cNvPr id="7" name="Slide Number Placeholder 2">
            <a:extLst>
              <a:ext uri="{FF2B5EF4-FFF2-40B4-BE49-F238E27FC236}">
                <a16:creationId xmlns:a16="http://schemas.microsoft.com/office/drawing/2014/main" id="{8D46899F-25E7-8042-9E81-459B5F041477}"/>
              </a:ext>
            </a:extLst>
          </p:cNvPr>
          <p:cNvSpPr txBox="1">
            <a:spLocks/>
          </p:cNvSpPr>
          <p:nvPr/>
        </p:nvSpPr>
        <p:spPr>
          <a:xfrm>
            <a:off x="7543800" y="4745366"/>
            <a:ext cx="1143000" cy="357188"/>
          </a:xfrm>
          <a:prstGeom prst="rect">
            <a:avLst/>
          </a:prstGeom>
        </p:spPr>
        <p:txBody>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defRPr/>
            </a:pPr>
            <a:fld id="{D5EE1D1A-EEC2-4D53-94A7-85D62C853479}" type="slidenum">
              <a:rPr lang="en-US" altLang="zh-CN" sz="1400" smtClean="0">
                <a:latin typeface="Calibri" panose="020F0502020204030204" pitchFamily="34" charset="0"/>
                <a:cs typeface="Calibri" panose="020F0502020204030204" pitchFamily="34" charset="0"/>
              </a:rPr>
              <a:pPr algn="r">
                <a:defRPr/>
              </a:pPr>
              <a:t>19</a:t>
            </a:fld>
            <a:endParaRPr lang="en-US" altLang="zh-CN" sz="1400" dirty="0">
              <a:latin typeface="Calibri" panose="020F0502020204030204" pitchFamily="34" charset="0"/>
              <a:cs typeface="Calibri" panose="020F0502020204030204" pitchFamily="34" charset="0"/>
            </a:endParaRPr>
          </a:p>
        </p:txBody>
      </p:sp>
      <p:cxnSp>
        <p:nvCxnSpPr>
          <p:cNvPr id="4" name="Straight Connector 3">
            <a:extLst>
              <a:ext uri="{FF2B5EF4-FFF2-40B4-BE49-F238E27FC236}">
                <a16:creationId xmlns:a16="http://schemas.microsoft.com/office/drawing/2014/main" id="{0B9B10AD-8D48-D148-91E8-65E3279D89CE}"/>
              </a:ext>
            </a:extLst>
          </p:cNvPr>
          <p:cNvCxnSpPr>
            <a:cxnSpLocks/>
          </p:cNvCxnSpPr>
          <p:nvPr/>
        </p:nvCxnSpPr>
        <p:spPr>
          <a:xfrm>
            <a:off x="4660255" y="733725"/>
            <a:ext cx="0" cy="4016484"/>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5752305"/>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Agenda</a:t>
            </a:r>
          </a:p>
        </p:txBody>
      </p:sp>
      <p:sp>
        <p:nvSpPr>
          <p:cNvPr id="3" name="Content Placeholder 2"/>
          <p:cNvSpPr>
            <a:spLocks noGrp="1"/>
          </p:cNvSpPr>
          <p:nvPr>
            <p:ph idx="1"/>
          </p:nvPr>
        </p:nvSpPr>
        <p:spPr>
          <a:xfrm>
            <a:off x="609599" y="971550"/>
            <a:ext cx="8113059" cy="3124200"/>
          </a:xfrm>
        </p:spPr>
        <p:txBody>
          <a:bodyPr/>
          <a:lstStyle/>
          <a:p>
            <a:r>
              <a:rPr lang="en-US" sz="2400" dirty="0"/>
              <a:t>Requirements and Scope</a:t>
            </a:r>
          </a:p>
          <a:p>
            <a:r>
              <a:rPr lang="en-US" sz="2400" dirty="0"/>
              <a:t>History of the Draft</a:t>
            </a:r>
          </a:p>
          <a:p>
            <a:r>
              <a:rPr lang="en-US" sz="2400" dirty="0"/>
              <a:t>Updates Since IETF-106</a:t>
            </a:r>
          </a:p>
          <a:p>
            <a:r>
              <a:rPr lang="en-US" sz="2400" dirty="0"/>
              <a:t>Summary</a:t>
            </a:r>
          </a:p>
          <a:p>
            <a:r>
              <a:rPr lang="en-US" sz="2400" dirty="0"/>
              <a:t>Next Steps</a:t>
            </a:r>
          </a:p>
        </p:txBody>
      </p:sp>
      <p:sp>
        <p:nvSpPr>
          <p:cNvPr id="4" name="Footer Placeholder 3"/>
          <p:cNvSpPr>
            <a:spLocks noGrp="1"/>
          </p:cNvSpPr>
          <p:nvPr>
            <p:ph type="ftr" sz="quarter" idx="11"/>
          </p:nvPr>
        </p:nvSpPr>
        <p:spPr>
          <a:xfrm>
            <a:off x="3124200" y="4786312"/>
            <a:ext cx="2895600" cy="357188"/>
          </a:xfrm>
        </p:spPr>
        <p:txBody>
          <a:bodyPr/>
          <a:lstStyle/>
          <a:p>
            <a:r>
              <a:rPr lang="en-CA" dirty="0"/>
              <a:t>108</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2</a:t>
            </a:fld>
            <a:endParaRPr lang="en-US" altLang="zh-CN"/>
          </a:p>
        </p:txBody>
      </p:sp>
    </p:spTree>
    <p:extLst>
      <p:ext uri="{BB962C8B-B14F-4D97-AF65-F5344CB8AC3E}">
        <p14:creationId xmlns:p14="http://schemas.microsoft.com/office/powerpoint/2010/main" val="32040995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048000" y="4786312"/>
            <a:ext cx="2895600" cy="357188"/>
          </a:xfrm>
        </p:spPr>
        <p:txBody>
          <a:bodyPr/>
          <a:lstStyle/>
          <a:p>
            <a:r>
              <a:rPr lang="en-CA" dirty="0"/>
              <a:t>108</a:t>
            </a:r>
            <a:r>
              <a:rPr lang="en-CA" baseline="30000" dirty="0"/>
              <a:t>th</a:t>
            </a:r>
            <a:r>
              <a:rPr lang="en-CA" dirty="0"/>
              <a:t> IETF Online</a:t>
            </a:r>
          </a:p>
        </p:txBody>
      </p:sp>
      <p:sp>
        <p:nvSpPr>
          <p:cNvPr id="5" name="Rectangle 2"/>
          <p:cNvSpPr txBox="1">
            <a:spLocks noChangeArrowheads="1"/>
          </p:cNvSpPr>
          <p:nvPr/>
        </p:nvSpPr>
        <p:spPr bwMode="auto">
          <a:xfrm>
            <a:off x="685800" y="1657350"/>
            <a:ext cx="7772400" cy="11025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eaLnBrk="1" hangingPunct="1">
              <a:defRPr/>
            </a:pPr>
            <a:r>
              <a:rPr lang="en-US" altLang="zh-CN" sz="4000" kern="0" dirty="0">
                <a:effectLst>
                  <a:outerShdw blurRad="38100" dist="38100" dir="2700000" algn="tl">
                    <a:srgbClr val="C0C0C0"/>
                  </a:outerShdw>
                </a:effectLst>
                <a:latin typeface="Calibri" charset="0"/>
                <a:ea typeface="Calibri" charset="0"/>
                <a:cs typeface="Calibri" charset="0"/>
              </a:rPr>
              <a:t>Thank you</a:t>
            </a:r>
          </a:p>
        </p:txBody>
      </p:sp>
      <p:sp>
        <p:nvSpPr>
          <p:cNvPr id="2" name="Slide Number Placeholder 1"/>
          <p:cNvSpPr>
            <a:spLocks noGrp="1"/>
          </p:cNvSpPr>
          <p:nvPr>
            <p:ph type="sldNum" sz="quarter" idx="12"/>
          </p:nvPr>
        </p:nvSpPr>
        <p:spPr/>
        <p:txBody>
          <a:bodyPr/>
          <a:lstStyle/>
          <a:p>
            <a:pPr>
              <a:defRPr/>
            </a:pPr>
            <a:fld id="{BD6E0F59-1DD8-40FC-9C92-B6295CBA6CCA}" type="slidenum">
              <a:rPr lang="en-US" altLang="zh-CN" smtClean="0"/>
              <a:pPr>
                <a:defRPr/>
              </a:pPr>
              <a:t>20</a:t>
            </a:fld>
            <a:endParaRPr lang="en-US" altLang="zh-CN" dirty="0"/>
          </a:p>
        </p:txBody>
      </p:sp>
    </p:spTree>
    <p:extLst>
      <p:ext uri="{BB962C8B-B14F-4D97-AF65-F5344CB8AC3E}">
        <p14:creationId xmlns:p14="http://schemas.microsoft.com/office/powerpoint/2010/main" val="668811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Requirements and Scope</a:t>
            </a:r>
          </a:p>
        </p:txBody>
      </p:sp>
      <p:sp>
        <p:nvSpPr>
          <p:cNvPr id="3" name="Content Placeholder 2"/>
          <p:cNvSpPr>
            <a:spLocks noGrp="1"/>
          </p:cNvSpPr>
          <p:nvPr>
            <p:ph idx="1"/>
          </p:nvPr>
        </p:nvSpPr>
        <p:spPr>
          <a:xfrm>
            <a:off x="685800" y="857250"/>
            <a:ext cx="7772400" cy="3585859"/>
          </a:xfrm>
        </p:spPr>
        <p:txBody>
          <a:bodyPr/>
          <a:lstStyle/>
          <a:p>
            <a:pPr marL="0" indent="0">
              <a:buNone/>
            </a:pPr>
            <a:r>
              <a:rPr lang="en-US" sz="1400" dirty="0"/>
              <a:t>Requirements:</a:t>
            </a:r>
          </a:p>
          <a:p>
            <a:pPr lvl="1">
              <a:buFont typeface="Wingdings" charset="2"/>
              <a:buChar char="§"/>
            </a:pPr>
            <a:r>
              <a:rPr lang="en-US" sz="1400" dirty="0"/>
              <a:t>Delay and Loss Performance Measurement (PM) </a:t>
            </a:r>
          </a:p>
          <a:p>
            <a:pPr lvl="2">
              <a:buFont typeface="Wingdings" pitchFamily="2" charset="2"/>
              <a:buChar char="ü"/>
            </a:pPr>
            <a:r>
              <a:rPr lang="en-US" sz="1400" dirty="0"/>
              <a:t>Links and End-to-end P2P/P2MP SR Paths</a:t>
            </a:r>
          </a:p>
          <a:p>
            <a:pPr lvl="3">
              <a:buFont typeface="Wingdings" pitchFamily="2" charset="2"/>
              <a:buChar char="ü"/>
            </a:pPr>
            <a:r>
              <a:rPr lang="en-US" sz="1400" dirty="0"/>
              <a:t>Links include physical, virtual, LAG (bundle), LAG member, numbered/unnumbered links</a:t>
            </a:r>
          </a:p>
          <a:p>
            <a:pPr lvl="2">
              <a:buFont typeface="Wingdings" charset="2"/>
              <a:buChar char="ü"/>
            </a:pPr>
            <a:r>
              <a:rPr lang="en-US" sz="1400" dirty="0"/>
              <a:t>Applicable to SR-MPLS/SRv6 data planes</a:t>
            </a:r>
          </a:p>
          <a:p>
            <a:pPr lvl="1">
              <a:buFont typeface="Wingdings" charset="2"/>
              <a:buChar char="§"/>
            </a:pPr>
            <a:r>
              <a:rPr lang="en-US" sz="1400" dirty="0"/>
              <a:t>No need to signal to PM parameters - spirit of SR</a:t>
            </a:r>
          </a:p>
          <a:p>
            <a:pPr lvl="2">
              <a:buFont typeface="Wingdings" charset="2"/>
              <a:buChar char="ü"/>
            </a:pPr>
            <a:r>
              <a:rPr lang="en-US" sz="1400" dirty="0"/>
              <a:t>Stateless on egress node - spirit of SR </a:t>
            </a:r>
          </a:p>
          <a:p>
            <a:pPr lvl="2">
              <a:buFont typeface="Wingdings" charset="2"/>
              <a:buChar char="ü"/>
            </a:pPr>
            <a:r>
              <a:rPr lang="en-US" sz="1400" dirty="0"/>
              <a:t>State is in the probe message</a:t>
            </a:r>
          </a:p>
          <a:p>
            <a:pPr lvl="1">
              <a:buFont typeface="Wingdings" charset="2"/>
              <a:buChar char="§"/>
            </a:pPr>
            <a:r>
              <a:rPr lang="en-US" sz="1400" dirty="0"/>
              <a:t>Handle ECMP for SR Paths</a:t>
            </a:r>
          </a:p>
          <a:p>
            <a:pPr lvl="1">
              <a:buFont typeface="Wingdings" charset="2"/>
              <a:buChar char="§"/>
            </a:pPr>
            <a:r>
              <a:rPr lang="en-US" sz="1400" dirty="0"/>
              <a:t>Support stand-alone direct-mode loss measurement</a:t>
            </a:r>
          </a:p>
          <a:p>
            <a:pPr marL="0" lvl="1" indent="0">
              <a:buNone/>
            </a:pPr>
            <a:r>
              <a:rPr lang="en-US" sz="1400" dirty="0"/>
              <a:t>Scope:</a:t>
            </a:r>
          </a:p>
          <a:p>
            <a:pPr lvl="1">
              <a:buFont typeface="Wingdings" pitchFamily="2" charset="2"/>
              <a:buChar char="§"/>
            </a:pPr>
            <a:r>
              <a:rPr lang="en-US" sz="1400" dirty="0"/>
              <a:t>STAMP [</a:t>
            </a:r>
            <a:r>
              <a:rPr lang="en-CA" sz="1400" dirty="0"/>
              <a:t>RFC 8762</a:t>
            </a:r>
            <a:r>
              <a:rPr lang="en-US" sz="1400" dirty="0"/>
              <a:t>]</a:t>
            </a:r>
          </a:p>
          <a:p>
            <a:pPr lvl="1">
              <a:buFont typeface="Wingdings" charset="2"/>
              <a:buChar char="§"/>
            </a:pPr>
            <a:r>
              <a:rPr lang="en-US" sz="1400" dirty="0"/>
              <a:t>STAMP TLVs [</a:t>
            </a:r>
            <a:r>
              <a:rPr lang="en-CA" sz="1400" dirty="0"/>
              <a:t>draft-</a:t>
            </a:r>
            <a:r>
              <a:rPr lang="en-CA" sz="1400" dirty="0" err="1"/>
              <a:t>ietf</a:t>
            </a:r>
            <a:r>
              <a:rPr lang="en-CA" sz="1400" dirty="0"/>
              <a:t>-</a:t>
            </a:r>
            <a:r>
              <a:rPr lang="en-CA" sz="1400" dirty="0" err="1"/>
              <a:t>ippm</a:t>
            </a:r>
            <a:r>
              <a:rPr lang="en-CA" sz="1400" dirty="0"/>
              <a:t>-stamp-option-</a:t>
            </a:r>
            <a:r>
              <a:rPr lang="en-CA" sz="1400" dirty="0" err="1"/>
              <a:t>tlv</a:t>
            </a:r>
            <a:r>
              <a:rPr lang="en-CA" sz="1400" dirty="0"/>
              <a:t>]</a:t>
            </a:r>
            <a:endParaRPr lang="en-US" sz="1400" dirty="0"/>
          </a:p>
        </p:txBody>
      </p:sp>
      <p:sp>
        <p:nvSpPr>
          <p:cNvPr id="4" name="Footer Placeholder 3"/>
          <p:cNvSpPr>
            <a:spLocks noGrp="1"/>
          </p:cNvSpPr>
          <p:nvPr>
            <p:ph type="ftr" sz="quarter" idx="11"/>
          </p:nvPr>
        </p:nvSpPr>
        <p:spPr>
          <a:xfrm>
            <a:off x="3124200" y="4786312"/>
            <a:ext cx="2895600" cy="357188"/>
          </a:xfrm>
        </p:spPr>
        <p:txBody>
          <a:bodyPr/>
          <a:lstStyle/>
          <a:p>
            <a:r>
              <a:rPr lang="en-CA" dirty="0"/>
              <a:t>108</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3</a:t>
            </a:fld>
            <a:endParaRPr lang="en-US" altLang="zh-CN" dirty="0"/>
          </a:p>
        </p:txBody>
      </p:sp>
    </p:spTree>
    <p:extLst>
      <p:ext uri="{BB962C8B-B14F-4D97-AF65-F5344CB8AC3E}">
        <p14:creationId xmlns:p14="http://schemas.microsoft.com/office/powerpoint/2010/main" val="1576110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History of the Draft</a:t>
            </a:r>
          </a:p>
        </p:txBody>
      </p:sp>
      <p:sp>
        <p:nvSpPr>
          <p:cNvPr id="3" name="Content Placeholder 2"/>
          <p:cNvSpPr>
            <a:spLocks noGrp="1"/>
          </p:cNvSpPr>
          <p:nvPr>
            <p:ph idx="1"/>
          </p:nvPr>
        </p:nvSpPr>
        <p:spPr>
          <a:xfrm>
            <a:off x="457200" y="857250"/>
            <a:ext cx="8229600" cy="3645176"/>
          </a:xfrm>
        </p:spPr>
        <p:txBody>
          <a:bodyPr/>
          <a:lstStyle/>
          <a:p>
            <a:r>
              <a:rPr lang="en-US" sz="1100" dirty="0"/>
              <a:t>Feb 2019</a:t>
            </a:r>
          </a:p>
          <a:p>
            <a:pPr lvl="1"/>
            <a:r>
              <a:rPr lang="en-US" sz="1100" dirty="0"/>
              <a:t>Draft was published - </a:t>
            </a:r>
            <a:r>
              <a:rPr lang="en-US" sz="1100" i="1" dirty="0"/>
              <a:t>draft-gandhi-spring-twamp-srpm-00</a:t>
            </a:r>
            <a:endParaRPr lang="en-US" sz="1100" dirty="0"/>
          </a:p>
          <a:p>
            <a:r>
              <a:rPr lang="en-US" sz="1100" dirty="0"/>
              <a:t>Mar 2019</a:t>
            </a:r>
          </a:p>
          <a:p>
            <a:pPr lvl="1"/>
            <a:r>
              <a:rPr lang="en-US" sz="1100" dirty="0"/>
              <a:t>Presented </a:t>
            </a:r>
            <a:r>
              <a:rPr lang="en-US" sz="1100" i="1" dirty="0"/>
              <a:t>draft-gandhi-spring-twamp-srpm-00</a:t>
            </a:r>
            <a:r>
              <a:rPr lang="en-US" sz="1100" dirty="0"/>
              <a:t> at IETF 104 Prague in SPRING WG</a:t>
            </a:r>
          </a:p>
          <a:p>
            <a:r>
              <a:rPr lang="en-US" sz="1100" dirty="0"/>
              <a:t>May 2019</a:t>
            </a:r>
          </a:p>
          <a:p>
            <a:pPr lvl="1"/>
            <a:r>
              <a:rPr lang="en-US" sz="1100" dirty="0"/>
              <a:t>Added STAMP TLV for Return Path </a:t>
            </a:r>
          </a:p>
          <a:p>
            <a:r>
              <a:rPr lang="en-US" sz="1100" dirty="0"/>
              <a:t>July 2019</a:t>
            </a:r>
          </a:p>
          <a:p>
            <a:pPr lvl="1"/>
            <a:r>
              <a:rPr lang="en-US" sz="1100" dirty="0"/>
              <a:t>Presented </a:t>
            </a:r>
            <a:r>
              <a:rPr lang="en-US" sz="1100" i="1" dirty="0"/>
              <a:t>draft-gandhi-spring-twamp-srpm-01</a:t>
            </a:r>
            <a:r>
              <a:rPr lang="en-US" sz="1100" dirty="0"/>
              <a:t> at IETF 105 Montreal in IPPM WG</a:t>
            </a:r>
          </a:p>
          <a:p>
            <a:pPr lvl="2"/>
            <a:r>
              <a:rPr lang="en-US" sz="1100" dirty="0"/>
              <a:t>Slide 9 Titled - </a:t>
            </a:r>
            <a:r>
              <a:rPr lang="en-CA" sz="1100" dirty="0"/>
              <a:t>Applicability of STAMP</a:t>
            </a:r>
            <a:endParaRPr lang="en-US" sz="1100" dirty="0"/>
          </a:p>
          <a:p>
            <a:r>
              <a:rPr lang="en-US" sz="1100" dirty="0"/>
              <a:t>Nov 2019</a:t>
            </a:r>
          </a:p>
          <a:p>
            <a:pPr lvl="1"/>
            <a:r>
              <a:rPr lang="en-US" sz="1100" dirty="0"/>
              <a:t>SPRING Chairs announced in the meeting the agreement with IPPM chairs to progress the draft in SPRING WG</a:t>
            </a:r>
          </a:p>
          <a:p>
            <a:pPr lvl="1"/>
            <a:r>
              <a:rPr lang="en-US" sz="1100" dirty="0"/>
              <a:t>Presented </a:t>
            </a:r>
            <a:r>
              <a:rPr lang="en-US" sz="1100" i="1" dirty="0"/>
              <a:t>draft-gandhi-spring-twamp-srpm-04</a:t>
            </a:r>
            <a:r>
              <a:rPr lang="en-US" sz="1100" dirty="0"/>
              <a:t> at IETF 106 Singapore in SPRING WG</a:t>
            </a:r>
          </a:p>
          <a:p>
            <a:r>
              <a:rPr lang="en-US" sz="1100" dirty="0"/>
              <a:t>Mar 2020</a:t>
            </a:r>
          </a:p>
          <a:p>
            <a:pPr lvl="1"/>
            <a:r>
              <a:rPr lang="en-US" sz="1100" dirty="0"/>
              <a:t>Moved STAMP support to </a:t>
            </a:r>
            <a:r>
              <a:rPr lang="en-US" sz="1100" i="1" dirty="0"/>
              <a:t>draft-gandhi-spring-</a:t>
            </a:r>
            <a:r>
              <a:rPr lang="en-US" sz="1100" b="1" i="1" dirty="0"/>
              <a:t>stamp</a:t>
            </a:r>
            <a:r>
              <a:rPr lang="en-US" sz="1100" i="1" dirty="0"/>
              <a:t>-srpm-00</a:t>
            </a:r>
          </a:p>
          <a:p>
            <a:pPr lvl="1"/>
            <a:r>
              <a:rPr lang="en-US" sz="1100" dirty="0"/>
              <a:t>Keep TWAMP Light support as informational in </a:t>
            </a:r>
            <a:r>
              <a:rPr lang="en-US" sz="1100" i="1" dirty="0"/>
              <a:t>draft-gandhi-spring-</a:t>
            </a:r>
            <a:r>
              <a:rPr lang="en-US" sz="1100" b="1" i="1" dirty="0"/>
              <a:t>twamp</a:t>
            </a:r>
            <a:r>
              <a:rPr lang="en-US" sz="1100" i="1" dirty="0"/>
              <a:t>-srpm-08</a:t>
            </a:r>
          </a:p>
          <a:p>
            <a:r>
              <a:rPr lang="en-US" sz="1100" dirty="0"/>
              <a:t>Jul 2020</a:t>
            </a:r>
          </a:p>
          <a:p>
            <a:pPr lvl="1"/>
            <a:r>
              <a:rPr lang="en-US" sz="1100" dirty="0"/>
              <a:t>Presented </a:t>
            </a:r>
            <a:r>
              <a:rPr lang="en-US" sz="1100" i="1" dirty="0"/>
              <a:t>draft-gandhi-spring-stamp-srpm-01</a:t>
            </a:r>
            <a:r>
              <a:rPr lang="en-US" sz="1100" dirty="0"/>
              <a:t> at IETF 108 in SPRING and IPPM WG </a:t>
            </a:r>
          </a:p>
          <a:p>
            <a:pPr lvl="1"/>
            <a:endParaRPr lang="en-US" sz="1100" i="1" dirty="0"/>
          </a:p>
        </p:txBody>
      </p:sp>
      <p:sp>
        <p:nvSpPr>
          <p:cNvPr id="4" name="Footer Placeholder 3"/>
          <p:cNvSpPr>
            <a:spLocks noGrp="1"/>
          </p:cNvSpPr>
          <p:nvPr>
            <p:ph type="ftr" sz="quarter" idx="11"/>
          </p:nvPr>
        </p:nvSpPr>
        <p:spPr>
          <a:xfrm>
            <a:off x="3124200" y="4786312"/>
            <a:ext cx="2895600" cy="357188"/>
          </a:xfrm>
        </p:spPr>
        <p:txBody>
          <a:bodyPr/>
          <a:lstStyle/>
          <a:p>
            <a:r>
              <a:rPr lang="en-CA" dirty="0"/>
              <a:t>108</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4</a:t>
            </a:fld>
            <a:endParaRPr lang="en-US" altLang="zh-CN"/>
          </a:p>
        </p:txBody>
      </p:sp>
    </p:spTree>
    <p:extLst>
      <p:ext uri="{BB962C8B-B14F-4D97-AF65-F5344CB8AC3E}">
        <p14:creationId xmlns:p14="http://schemas.microsoft.com/office/powerpoint/2010/main" val="2612321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F4236-AC14-394A-A36C-F2BD8CED3237}"/>
              </a:ext>
            </a:extLst>
          </p:cNvPr>
          <p:cNvSpPr>
            <a:spLocks noGrp="1"/>
          </p:cNvSpPr>
          <p:nvPr>
            <p:ph type="title"/>
          </p:nvPr>
        </p:nvSpPr>
        <p:spPr>
          <a:xfrm>
            <a:off x="261523" y="0"/>
            <a:ext cx="8686800" cy="857250"/>
          </a:xfrm>
        </p:spPr>
        <p:txBody>
          <a:bodyPr/>
          <a:lstStyle/>
          <a:p>
            <a:r>
              <a:rPr lang="en-US" sz="3200" dirty="0">
                <a:solidFill>
                  <a:srgbClr val="0070C0"/>
                </a:solidFill>
                <a:latin typeface="Calibri Light" panose="020F0302020204030204" pitchFamily="34" charset="0"/>
                <a:cs typeface="Calibri Light" panose="020F0302020204030204" pitchFamily="34" charset="0"/>
              </a:rPr>
              <a:t>STAMP Control Code Field</a:t>
            </a:r>
          </a:p>
        </p:txBody>
      </p:sp>
      <p:sp>
        <p:nvSpPr>
          <p:cNvPr id="4" name="Footer Placeholder 3">
            <a:extLst>
              <a:ext uri="{FF2B5EF4-FFF2-40B4-BE49-F238E27FC236}">
                <a16:creationId xmlns:a16="http://schemas.microsoft.com/office/drawing/2014/main" id="{643D160E-CC3C-EB46-A6F1-43B8E2996F46}"/>
              </a:ext>
            </a:extLst>
          </p:cNvPr>
          <p:cNvSpPr>
            <a:spLocks noGrp="1"/>
          </p:cNvSpPr>
          <p:nvPr>
            <p:ph type="ftr" sz="quarter" idx="11"/>
          </p:nvPr>
        </p:nvSpPr>
        <p:spPr>
          <a:xfrm>
            <a:off x="3124200" y="4805362"/>
            <a:ext cx="2895600" cy="357188"/>
          </a:xfrm>
        </p:spPr>
        <p:txBody>
          <a:bodyPr/>
          <a:lstStyle/>
          <a:p>
            <a:r>
              <a:rPr lang="en-CA" dirty="0"/>
              <a:t>108</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A8B868AE-B105-7547-A646-14FCDF91C2DD}"/>
              </a:ext>
            </a:extLst>
          </p:cNvPr>
          <p:cNvSpPr>
            <a:spLocks noGrp="1"/>
          </p:cNvSpPr>
          <p:nvPr>
            <p:ph type="sldNum" sz="quarter" idx="12"/>
          </p:nvPr>
        </p:nvSpPr>
        <p:spPr/>
        <p:txBody>
          <a:bodyPr/>
          <a:lstStyle/>
          <a:p>
            <a:pPr>
              <a:defRPr/>
            </a:pPr>
            <a:fld id="{BD6E0F59-1DD8-40FC-9C92-B6295CBA6CCA}" type="slidenum">
              <a:rPr lang="en-US" altLang="zh-CN" smtClean="0"/>
              <a:pPr>
                <a:defRPr/>
              </a:pPr>
              <a:t>5</a:t>
            </a:fld>
            <a:endParaRPr lang="en-US" altLang="zh-CN"/>
          </a:p>
        </p:txBody>
      </p:sp>
      <p:sp>
        <p:nvSpPr>
          <p:cNvPr id="3" name="Rectangle 2">
            <a:extLst>
              <a:ext uri="{FF2B5EF4-FFF2-40B4-BE49-F238E27FC236}">
                <a16:creationId xmlns:a16="http://schemas.microsoft.com/office/drawing/2014/main" id="{6F8B51A9-F47A-FA46-BE0D-7921BDF2E8D6}"/>
              </a:ext>
            </a:extLst>
          </p:cNvPr>
          <p:cNvSpPr/>
          <p:nvPr/>
        </p:nvSpPr>
        <p:spPr>
          <a:xfrm>
            <a:off x="261523" y="970771"/>
            <a:ext cx="3439354" cy="2677656"/>
          </a:xfrm>
          <a:prstGeom prst="rect">
            <a:avLst/>
          </a:prstGeom>
        </p:spPr>
        <p:txBody>
          <a:bodyPr wrap="square">
            <a:spAutoFit/>
          </a:bodyPr>
          <a:lstStyle/>
          <a:p>
            <a:r>
              <a:rPr lang="en-US" sz="1400" b="1" dirty="0">
                <a:solidFill>
                  <a:schemeClr val="tx2"/>
                </a:solidFill>
                <a:latin typeface="Calibri" panose="020F0502020204030204" pitchFamily="34" charset="0"/>
                <a:cs typeface="Calibri" panose="020F0502020204030204" pitchFamily="34" charset="0"/>
              </a:rPr>
              <a:t>In a Query: </a:t>
            </a:r>
            <a:r>
              <a:rPr lang="en-US" sz="1400" b="1" dirty="0">
                <a:solidFill>
                  <a:srgbClr val="0070C0"/>
                </a:solidFill>
                <a:latin typeface="Calibri" panose="020F0502020204030204" pitchFamily="34" charset="0"/>
                <a:cs typeface="Calibri" panose="020F0502020204030204" pitchFamily="34" charset="0"/>
              </a:rPr>
              <a:t>Sender Control Code</a:t>
            </a:r>
          </a:p>
          <a:p>
            <a:endParaRPr lang="en-US" sz="1400" dirty="0">
              <a:solidFill>
                <a:schemeClr val="tx2"/>
              </a:solidFill>
              <a:latin typeface="Calibri" panose="020F0502020204030204" pitchFamily="34" charset="0"/>
              <a:cs typeface="Calibri" panose="020F0502020204030204" pitchFamily="34" charset="0"/>
            </a:endParaRPr>
          </a:p>
          <a:p>
            <a:r>
              <a:rPr lang="en-US" sz="1400" dirty="0">
                <a:solidFill>
                  <a:schemeClr val="tx2"/>
                </a:solidFill>
                <a:latin typeface="Calibri" panose="020F0502020204030204" pitchFamily="34" charset="0"/>
                <a:cs typeface="Calibri" panose="020F0502020204030204" pitchFamily="34" charset="0"/>
              </a:rPr>
              <a:t>0x0: Out-of-band Response Requested.  </a:t>
            </a:r>
          </a:p>
          <a:p>
            <a:r>
              <a:rPr lang="en-US" sz="1400" dirty="0">
                <a:solidFill>
                  <a:schemeClr val="tx2"/>
                </a:solidFill>
                <a:latin typeface="Calibri" panose="020F0502020204030204" pitchFamily="34" charset="0"/>
                <a:cs typeface="Calibri" panose="020F0502020204030204" pitchFamily="34" charset="0"/>
              </a:rPr>
              <a:t>This is also the default behavior.</a:t>
            </a:r>
          </a:p>
          <a:p>
            <a:endParaRPr lang="en-US" sz="1400" dirty="0">
              <a:solidFill>
                <a:schemeClr val="tx2"/>
              </a:solidFill>
              <a:latin typeface="Calibri" panose="020F0502020204030204" pitchFamily="34" charset="0"/>
              <a:cs typeface="Calibri" panose="020F0502020204030204" pitchFamily="34" charset="0"/>
            </a:endParaRPr>
          </a:p>
          <a:p>
            <a:r>
              <a:rPr lang="en-US" sz="1400" dirty="0">
                <a:solidFill>
                  <a:schemeClr val="tx2"/>
                </a:solidFill>
                <a:latin typeface="Calibri" panose="020F0502020204030204" pitchFamily="34" charset="0"/>
                <a:cs typeface="Calibri" panose="020F0502020204030204" pitchFamily="34" charset="0"/>
              </a:rPr>
              <a:t>0x1: In-band Response Requested.  </a:t>
            </a:r>
          </a:p>
          <a:p>
            <a:r>
              <a:rPr lang="en-US" sz="1400" dirty="0">
                <a:solidFill>
                  <a:schemeClr val="tx2"/>
                </a:solidFill>
                <a:latin typeface="Calibri" panose="020F0502020204030204" pitchFamily="34" charset="0"/>
                <a:cs typeface="Calibri" panose="020F0502020204030204" pitchFamily="34" charset="0"/>
              </a:rPr>
              <a:t>Indicates that this query has been sent over a bidirectional path and the probe response is required over the same path in reverse direction.</a:t>
            </a:r>
          </a:p>
          <a:p>
            <a:endParaRPr lang="en-US" sz="1400" dirty="0">
              <a:solidFill>
                <a:schemeClr val="tx2"/>
              </a:solidFill>
              <a:latin typeface="Calibri" panose="020F0502020204030204" pitchFamily="34" charset="0"/>
              <a:cs typeface="Calibri" panose="020F0502020204030204" pitchFamily="34" charset="0"/>
            </a:endParaRPr>
          </a:p>
          <a:p>
            <a:r>
              <a:rPr lang="en-US" sz="1400" dirty="0">
                <a:solidFill>
                  <a:schemeClr val="tx2"/>
                </a:solidFill>
                <a:latin typeface="Calibri" panose="020F0502020204030204" pitchFamily="34" charset="0"/>
                <a:cs typeface="Calibri" panose="020F0502020204030204" pitchFamily="34" charset="0"/>
              </a:rPr>
              <a:t>0x2: No Response Requested.</a:t>
            </a:r>
          </a:p>
        </p:txBody>
      </p:sp>
      <p:sp>
        <p:nvSpPr>
          <p:cNvPr id="10" name="Rectangle 3">
            <a:extLst>
              <a:ext uri="{FF2B5EF4-FFF2-40B4-BE49-F238E27FC236}">
                <a16:creationId xmlns:a16="http://schemas.microsoft.com/office/drawing/2014/main" id="{842037ED-18C8-3A4C-9963-FA517B7E84E3}"/>
              </a:ext>
            </a:extLst>
          </p:cNvPr>
          <p:cNvSpPr>
            <a:spLocks noChangeArrowheads="1"/>
          </p:cNvSpPr>
          <p:nvPr/>
        </p:nvSpPr>
        <p:spPr bwMode="auto">
          <a:xfrm>
            <a:off x="3700877" y="1047750"/>
            <a:ext cx="5214523" cy="3123932"/>
          </a:xfrm>
          <a:prstGeom prst="rect">
            <a:avLst/>
          </a:prstGeom>
          <a:solidFill>
            <a:schemeClr val="accent6">
              <a:lumMod val="20000"/>
              <a:lumOff val="80000"/>
            </a:schemeClr>
          </a:solidFill>
          <a:ln>
            <a:noFill/>
          </a:ln>
          <a:effectLst/>
        </p:spPr>
        <p:txBody>
          <a:bodyPr vert="horz" wrap="square" lIns="91440" tIns="45720" rIns="91440" bIns="0" numCol="1" anchor="ctr" anchorCtr="0" compatLnSpc="1">
            <a:prstTxWarp prst="textNoShape">
              <a:avLst/>
            </a:prstTxWarp>
            <a:spAutoFit/>
          </a:bodyPr>
          <a:lstStyle>
            <a:lvl1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1000" dirty="0">
                <a:latin typeface="Courier" pitchFamily="2" charset="0"/>
                <a:ea typeface="Times New Roman" panose="02020603050405020304" pitchFamily="18" charset="0"/>
              </a:rPr>
              <a:t>0 </a:t>
            </a:r>
            <a:r>
              <a:rPr kumimoji="0" lang="en-US" altLang="en-US" sz="1000" u="none" strike="noStrike" cap="none" normalizeH="0" baseline="0" dirty="0">
                <a:ln>
                  <a:noFill/>
                </a:ln>
                <a:solidFill>
                  <a:schemeClr val="tx1"/>
                </a:solidFill>
                <a:effectLst/>
                <a:latin typeface="Courier" pitchFamily="2" charset="0"/>
                <a:ea typeface="Times New Roman" panose="02020603050405020304" pitchFamily="18" charset="0"/>
              </a:rPr>
              <a:t>1 2 3 4 5 6 7 8 9 0 1 2 3 4 5 6 7 8 9 0 1 2 3 4 5 6 7 8 9 0 1  </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000" u="none" strike="noStrike" cap="none" normalizeH="0" baseline="0" dirty="0">
                <a:ln>
                  <a:noFill/>
                </a:ln>
                <a:solidFill>
                  <a:schemeClr val="tx1"/>
                </a:solidFill>
                <a:effectLst/>
                <a:latin typeface="Courier" pitchFamily="2" charset="0"/>
                <a:ea typeface="Times New Roman" panose="02020603050405020304" pitchFamily="18" charset="0"/>
              </a:rPr>
              <a:t>+-+-+-+-+-+-+-+-+-+-+-+-+-+-+-+-+-+-+-+-+-+-+-+-+-+-+-+-+-+-+-+-+ |                        Sequence Number                        | +-+-+-+-+-+-+-+-+-+-+-+-+-+-+-+-+-+-+-+-+-+-+-+-+-+-+-+-+-+-+-+-+ |                          Timestamp                            | |                                                               | +-+-+-+-+-+-+-+-+-+-+-+-+-+-+-+-+-+-+-+-+-+-+-+-+-+-+-+-+-+-+-+-+</a:t>
            </a:r>
            <a:endParaRPr kumimoji="0" lang="en-US" altLang="en-US" sz="10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000" u="none" strike="noStrike" cap="none" normalizeH="0" baseline="0" dirty="0">
                <a:ln>
                  <a:noFill/>
                </a:ln>
                <a:solidFill>
                  <a:schemeClr val="tx1"/>
                </a:solidFill>
                <a:effectLst/>
                <a:latin typeface="Courier" pitchFamily="2" charset="0"/>
                <a:ea typeface="Times New Roman" panose="02020603050405020304" pitchFamily="18" charset="0"/>
                <a:cs typeface="Times New Roman" panose="02020603050405020304" pitchFamily="18" charset="0"/>
              </a:rPr>
              <a:t>|         Error Estimate        |            SSID               |</a:t>
            </a:r>
            <a:endParaRPr kumimoji="0" lang="en-US" altLang="en-US" sz="10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000" u="none" strike="noStrike" cap="none" normalizeH="0" baseline="0" dirty="0">
                <a:ln>
                  <a:noFill/>
                </a:ln>
                <a:solidFill>
                  <a:schemeClr val="tx1"/>
                </a:solidFill>
                <a:effectLst/>
                <a:latin typeface="Courier" pitchFamily="2" charset="0"/>
                <a:ea typeface="Times New Roman" panose="02020603050405020304" pitchFamily="18" charset="0"/>
                <a:cs typeface="Times New Roman" panose="02020603050405020304" pitchFamily="18" charset="0"/>
              </a:rPr>
              <a:t>+-+-+-+-+-+-+-+-+-+-+-+-+-+-+-+-+-+-+-+-+-+-+-+-+-+-+-+-+-+-+-+-+</a:t>
            </a:r>
            <a:endParaRPr kumimoji="0" lang="en-US" altLang="en-US" sz="10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000" u="none" strike="noStrike" cap="none" normalizeH="0" baseline="0" dirty="0">
                <a:ln>
                  <a:noFill/>
                </a:ln>
                <a:solidFill>
                  <a:schemeClr val="tx1"/>
                </a:solidFill>
                <a:effectLst/>
                <a:latin typeface="Courier" pitchFamily="2" charset="0"/>
                <a:ea typeface="Times New Roman" panose="02020603050405020304" pitchFamily="18" charset="0"/>
                <a:cs typeface="Times New Roman" panose="02020603050405020304" pitchFamily="18" charset="0"/>
              </a:rPr>
              <a:t>|         MBZ                                   |</a:t>
            </a:r>
            <a:r>
              <a:rPr kumimoji="0" lang="en-US" altLang="en-US" sz="1000" b="1" u="none" strike="noStrike" cap="none" normalizeH="0" baseline="0" dirty="0">
                <a:ln>
                  <a:noFill/>
                </a:ln>
                <a:solidFill>
                  <a:srgbClr val="0070C0"/>
                </a:solidFill>
                <a:effectLst/>
                <a:latin typeface="Courier" pitchFamily="2" charset="0"/>
                <a:ea typeface="Times New Roman" panose="02020603050405020304" pitchFamily="18" charset="0"/>
                <a:cs typeface="Times New Roman" panose="02020603050405020304" pitchFamily="18" charset="0"/>
              </a:rPr>
              <a:t>Se Control Code</a:t>
            </a:r>
            <a:r>
              <a:rPr kumimoji="0" lang="en-US" altLang="en-US" sz="1000" u="none" strike="noStrike" cap="none" normalizeH="0" baseline="0" dirty="0">
                <a:ln>
                  <a:noFill/>
                </a:ln>
                <a:solidFill>
                  <a:schemeClr val="tx1"/>
                </a:solidFill>
                <a:effectLst/>
                <a:latin typeface="Courier" pitchFamily="2" charset="0"/>
                <a:ea typeface="Times New Roman" panose="02020603050405020304" pitchFamily="18" charset="0"/>
                <a:cs typeface="Times New Roman" panose="02020603050405020304" pitchFamily="18" charset="0"/>
              </a:rPr>
              <a:t>|</a:t>
            </a:r>
            <a:endParaRPr kumimoji="0" lang="en-US" altLang="en-US" sz="10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000" u="none" strike="noStrike" cap="none" normalizeH="0" baseline="0" dirty="0">
                <a:ln>
                  <a:noFill/>
                </a:ln>
                <a:solidFill>
                  <a:schemeClr val="tx1"/>
                </a:solidFill>
                <a:effectLst/>
                <a:latin typeface="Courier" pitchFamily="2" charset="0"/>
                <a:ea typeface="Times New Roman" panose="02020603050405020304" pitchFamily="18" charset="0"/>
                <a:cs typeface="Times New Roman" panose="02020603050405020304" pitchFamily="18" charset="0"/>
              </a:rPr>
              <a:t>+-+-+-+-+-+-+-+-+-+-+-+-+-+-+-+-+-+-+-+-+-+-+-+-+-+-+-+-+-+-+-+-+</a:t>
            </a:r>
            <a:endParaRPr kumimoji="0" lang="en-US" altLang="en-US" sz="1000" u="none" strike="noStrike" cap="none" normalizeH="0" baseline="0" dirty="0">
              <a:ln>
                <a:noFill/>
              </a:ln>
              <a:solidFill>
                <a:schemeClr val="tx1"/>
              </a:solidFill>
              <a:effectLst/>
              <a:latin typeface="Courier" pitchFamily="2"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1000" dirty="0">
                <a:latin typeface="Courier" pitchFamily="2" charset="0"/>
                <a:ea typeface="Times New Roman" panose="02020603050405020304" pitchFamily="18" charset="0"/>
              </a:rPr>
              <a:t>|                                                               |</a:t>
            </a:r>
            <a:endParaRPr kumimoji="0" lang="en-US" altLang="en-US" sz="1000" u="none" strike="noStrike" cap="none" normalizeH="0" baseline="0" dirty="0">
              <a:ln>
                <a:noFill/>
              </a:ln>
              <a:solidFill>
                <a:schemeClr val="tx1"/>
              </a:solidFill>
              <a:effectLst/>
              <a:latin typeface="Courier" pitchFamily="2" charset="0"/>
              <a:ea typeface="Times New Roman" panose="02020603050405020304" pitchFamily="18" charset="0"/>
            </a:endParaRPr>
          </a:p>
          <a:p>
            <a:r>
              <a:rPr lang="en-US" altLang="en-US" sz="1000" dirty="0">
                <a:latin typeface="Courier" pitchFamily="2" charset="0"/>
                <a:ea typeface="Times New Roman" panose="02020603050405020304" pitchFamily="18" charset="0"/>
              </a:rPr>
              <a:t>|                        MBZ  (24 octets)                       |</a:t>
            </a:r>
          </a:p>
          <a:p>
            <a:r>
              <a:rPr lang="en-US" altLang="en-US" sz="1000" dirty="0">
                <a:latin typeface="Courier" pitchFamily="2" charset="0"/>
                <a:ea typeface="Times New Roman" panose="02020603050405020304" pitchFamily="18" charset="0"/>
              </a:rPr>
              <a:t>|                                                               |</a:t>
            </a:r>
          </a:p>
          <a:p>
            <a:r>
              <a:rPr lang="en-US" altLang="en-US" sz="1000" dirty="0">
                <a:latin typeface="Courier" pitchFamily="2" charset="0"/>
                <a:ea typeface="Times New Roman" panose="02020603050405020304" pitchFamily="18" charset="0"/>
              </a:rPr>
              <a:t>|                                                               |</a:t>
            </a:r>
          </a:p>
          <a:p>
            <a:r>
              <a:rPr lang="en-US" altLang="en-US" sz="1000" dirty="0">
                <a:latin typeface="Courier" pitchFamily="2" charset="0"/>
                <a:ea typeface="Times New Roman" panose="02020603050405020304" pitchFamily="18" charset="0"/>
              </a:rPr>
              <a:t>|                                                               |</a:t>
            </a:r>
          </a:p>
          <a:p>
            <a:r>
              <a:rPr lang="en-US" altLang="en-US" sz="1000" dirty="0">
                <a:latin typeface="Courier" pitchFamily="2" charset="0"/>
                <a:ea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000" u="none" strike="noStrike" cap="none" normalizeH="0" baseline="0" dirty="0">
                <a:ln>
                  <a:noFill/>
                </a:ln>
                <a:solidFill>
                  <a:schemeClr val="tx1"/>
                </a:solidFill>
                <a:effectLst/>
                <a:latin typeface="Courier" pitchFamily="2" charset="0"/>
                <a:ea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lang="en-US" altLang="en-US" sz="1000" dirty="0">
              <a:latin typeface="Courier" pitchFamily="2" charset="0"/>
            </a:endParaRPr>
          </a:p>
          <a:p>
            <a:pPr lvl="0"/>
            <a:r>
              <a:rPr lang="en-CA" sz="1000" dirty="0">
                <a:latin typeface="Courier" pitchFamily="2" charset="0"/>
              </a:rPr>
              <a:t>         Figure: Sender Control Code in STAMP DM Message</a:t>
            </a:r>
            <a:r>
              <a:rPr kumimoji="0" lang="en-US" altLang="en-US" sz="1000" u="none" strike="noStrike" cap="none" normalizeH="0" baseline="0" dirty="0">
                <a:ln>
                  <a:noFill/>
                </a:ln>
                <a:solidFill>
                  <a:schemeClr val="tx1"/>
                </a:solidFill>
                <a:effectLst/>
                <a:latin typeface="Courier" pitchFamily="2" charset="0"/>
              </a:rPr>
              <a:t> </a:t>
            </a:r>
          </a:p>
        </p:txBody>
      </p:sp>
      <p:sp>
        <p:nvSpPr>
          <p:cNvPr id="6" name="Rectangle 5">
            <a:extLst>
              <a:ext uri="{FF2B5EF4-FFF2-40B4-BE49-F238E27FC236}">
                <a16:creationId xmlns:a16="http://schemas.microsoft.com/office/drawing/2014/main" id="{4A396F60-0825-3541-B7EA-5564EB024B3F}"/>
              </a:ext>
            </a:extLst>
          </p:cNvPr>
          <p:cNvSpPr/>
          <p:nvPr/>
        </p:nvSpPr>
        <p:spPr>
          <a:xfrm>
            <a:off x="0" y="3758505"/>
            <a:ext cx="3657600" cy="1384995"/>
          </a:xfrm>
          <a:prstGeom prst="rect">
            <a:avLst/>
          </a:prstGeom>
          <a:ln>
            <a:solidFill>
              <a:schemeClr val="accent6"/>
            </a:solidFill>
          </a:ln>
        </p:spPr>
        <p:txBody>
          <a:bodyPr wrap="square">
            <a:spAutoFit/>
          </a:bodyPr>
          <a:lstStyle/>
          <a:p>
            <a:pPr marL="285750" indent="-285750">
              <a:buFont typeface="Arial" panose="020B0604020202020204" pitchFamily="34" charset="0"/>
              <a:buChar char="•"/>
            </a:pPr>
            <a:r>
              <a:rPr lang="en-US" sz="1400" dirty="0">
                <a:solidFill>
                  <a:schemeClr val="tx2"/>
                </a:solidFill>
                <a:latin typeface="Calibri" panose="020F0502020204030204" pitchFamily="34" charset="0"/>
                <a:cs typeface="Calibri" panose="020F0502020204030204" pitchFamily="34" charset="0"/>
              </a:rPr>
              <a:t>With this, the reflector node does not require any additional SR state for PM (recall that in SR networks, the state is in the probe packet and signaling of the parameters is avoided).</a:t>
            </a:r>
          </a:p>
          <a:p>
            <a:pPr marL="285750" indent="-285750">
              <a:buFont typeface="Arial" panose="020B0604020202020204" pitchFamily="34" charset="0"/>
              <a:buChar char="•"/>
            </a:pPr>
            <a:r>
              <a:rPr lang="en-US" sz="1400" dirty="0">
                <a:solidFill>
                  <a:schemeClr val="tx2"/>
                </a:solidFill>
                <a:latin typeface="Calibri" panose="020F0502020204030204" pitchFamily="34" charset="0"/>
                <a:cs typeface="Calibri" panose="020F0502020204030204" pitchFamily="34" charset="0"/>
              </a:rPr>
              <a:t>Also applicable to non-SR paths.</a:t>
            </a:r>
          </a:p>
        </p:txBody>
      </p:sp>
    </p:spTree>
    <p:extLst>
      <p:ext uri="{BB962C8B-B14F-4D97-AF65-F5344CB8AC3E}">
        <p14:creationId xmlns:p14="http://schemas.microsoft.com/office/powerpoint/2010/main" val="2704808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Performance Measurement Modes</a:t>
            </a:r>
          </a:p>
        </p:txBody>
      </p:sp>
      <p:sp>
        <p:nvSpPr>
          <p:cNvPr id="4" name="Footer Placeholder 3"/>
          <p:cNvSpPr>
            <a:spLocks noGrp="1"/>
          </p:cNvSpPr>
          <p:nvPr>
            <p:ph type="ftr" sz="quarter" idx="11"/>
          </p:nvPr>
        </p:nvSpPr>
        <p:spPr>
          <a:xfrm>
            <a:off x="3124200" y="4800151"/>
            <a:ext cx="2895600" cy="357188"/>
          </a:xfrm>
        </p:spPr>
        <p:txBody>
          <a:bodyPr/>
          <a:lstStyle/>
          <a:p>
            <a:r>
              <a:rPr lang="en-CA" dirty="0"/>
              <a:t>108</a:t>
            </a:r>
            <a:r>
              <a:rPr lang="en-CA" baseline="30000" dirty="0"/>
              <a:t>th</a:t>
            </a:r>
            <a:r>
              <a:rPr lang="en-CA" dirty="0"/>
              <a:t> IETF Online</a:t>
            </a:r>
          </a:p>
        </p:txBody>
      </p:sp>
      <p:sp>
        <p:nvSpPr>
          <p:cNvPr id="6" name="Content Placeholder 2"/>
          <p:cNvSpPr>
            <a:spLocks noGrp="1"/>
          </p:cNvSpPr>
          <p:nvPr>
            <p:ph idx="1"/>
          </p:nvPr>
        </p:nvSpPr>
        <p:spPr>
          <a:xfrm>
            <a:off x="457200" y="1009650"/>
            <a:ext cx="8319052" cy="3124200"/>
          </a:xfrm>
        </p:spPr>
        <p:txBody>
          <a:bodyPr/>
          <a:lstStyle/>
          <a:p>
            <a:pPr>
              <a:lnSpc>
                <a:spcPts val="2360"/>
              </a:lnSpc>
              <a:spcBef>
                <a:spcPts val="600"/>
              </a:spcBef>
            </a:pPr>
            <a:r>
              <a:rPr lang="en-US" sz="1800" dirty="0"/>
              <a:t>One-way Measurement Mode</a:t>
            </a:r>
          </a:p>
          <a:p>
            <a:pPr lvl="1">
              <a:lnSpc>
                <a:spcPts val="2360"/>
              </a:lnSpc>
              <a:spcBef>
                <a:spcPts val="600"/>
              </a:spcBef>
            </a:pPr>
            <a:r>
              <a:rPr lang="en-US" sz="1800" dirty="0"/>
              <a:t>Reply sent “out of band” on IP/UDP path by default</a:t>
            </a:r>
          </a:p>
          <a:p>
            <a:pPr>
              <a:lnSpc>
                <a:spcPts val="2360"/>
              </a:lnSpc>
              <a:spcBef>
                <a:spcPts val="600"/>
              </a:spcBef>
            </a:pPr>
            <a:r>
              <a:rPr lang="en-US" sz="1800" dirty="0"/>
              <a:t>Two-way Measurement Mode</a:t>
            </a:r>
          </a:p>
          <a:p>
            <a:pPr lvl="1">
              <a:lnSpc>
                <a:spcPts val="2360"/>
              </a:lnSpc>
              <a:spcBef>
                <a:spcPts val="600"/>
              </a:spcBef>
            </a:pPr>
            <a:r>
              <a:rPr lang="en-US" sz="1800" dirty="0"/>
              <a:t>Reply sent “in-band” on reverse SR path</a:t>
            </a:r>
          </a:p>
          <a:p>
            <a:pPr lvl="2">
              <a:lnSpc>
                <a:spcPts val="2360"/>
              </a:lnSpc>
              <a:spcBef>
                <a:spcPts val="600"/>
              </a:spcBef>
            </a:pPr>
            <a:r>
              <a:rPr lang="en-US" sz="1800" dirty="0"/>
              <a:t>Based on Control Code from the probe query message</a:t>
            </a:r>
          </a:p>
          <a:p>
            <a:pPr lvl="1">
              <a:lnSpc>
                <a:spcPts val="2360"/>
              </a:lnSpc>
              <a:spcBef>
                <a:spcPts val="600"/>
              </a:spcBef>
            </a:pPr>
            <a:r>
              <a:rPr lang="en-US" sz="1800" b="1" dirty="0"/>
              <a:t>Use Return Path TLV for STAMP from the probe query message</a:t>
            </a:r>
          </a:p>
          <a:p>
            <a:pPr>
              <a:lnSpc>
                <a:spcPts val="2360"/>
              </a:lnSpc>
              <a:spcBef>
                <a:spcPts val="600"/>
              </a:spcBef>
            </a:pPr>
            <a:endParaRPr lang="en-US" sz="1800" dirty="0"/>
          </a:p>
        </p:txBody>
      </p:sp>
      <p:sp>
        <p:nvSpPr>
          <p:cNvPr id="5" name="Slide Number Placeholder 4">
            <a:extLst>
              <a:ext uri="{FF2B5EF4-FFF2-40B4-BE49-F238E27FC236}">
                <a16:creationId xmlns:a16="http://schemas.microsoft.com/office/drawing/2014/main" id="{DB7171B5-76A8-7648-8775-D1C8FBA7C22C}"/>
              </a:ext>
            </a:extLst>
          </p:cNvPr>
          <p:cNvSpPr>
            <a:spLocks noGrp="1"/>
          </p:cNvSpPr>
          <p:nvPr>
            <p:ph type="sldNum" sz="quarter" idx="12"/>
          </p:nvPr>
        </p:nvSpPr>
        <p:spPr>
          <a:xfrm>
            <a:off x="6553200" y="4705350"/>
            <a:ext cx="2133600" cy="357188"/>
          </a:xfrm>
        </p:spPr>
        <p:txBody>
          <a:bodyPr/>
          <a:lstStyle/>
          <a:p>
            <a:pPr>
              <a:defRPr/>
            </a:pPr>
            <a:fld id="{BD6E0F59-1DD8-40FC-9C92-B6295CBA6CCA}" type="slidenum">
              <a:rPr lang="en-US" altLang="zh-CN" smtClean="0"/>
              <a:pPr>
                <a:defRPr/>
              </a:pPr>
              <a:t>6</a:t>
            </a:fld>
            <a:endParaRPr lang="en-US" altLang="zh-CN" dirty="0"/>
          </a:p>
        </p:txBody>
      </p:sp>
    </p:spTree>
    <p:extLst>
      <p:ext uri="{BB962C8B-B14F-4D97-AF65-F5344CB8AC3E}">
        <p14:creationId xmlns:p14="http://schemas.microsoft.com/office/powerpoint/2010/main" val="1026821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F4236-AC14-394A-A36C-F2BD8CED3237}"/>
              </a:ext>
            </a:extLst>
          </p:cNvPr>
          <p:cNvSpPr>
            <a:spLocks noGrp="1"/>
          </p:cNvSpPr>
          <p:nvPr>
            <p:ph type="title"/>
          </p:nvPr>
        </p:nvSpPr>
        <p:spPr>
          <a:xfrm>
            <a:off x="228600" y="-20187"/>
            <a:ext cx="8686800" cy="857250"/>
          </a:xfrm>
        </p:spPr>
        <p:txBody>
          <a:bodyPr/>
          <a:lstStyle/>
          <a:p>
            <a:r>
              <a:rPr lang="en-US" sz="3200" dirty="0">
                <a:solidFill>
                  <a:srgbClr val="0070C0"/>
                </a:solidFill>
                <a:latin typeface="Calibri Light" panose="020F0302020204030204" pitchFamily="34" charset="0"/>
                <a:cs typeface="Calibri Light" panose="020F0302020204030204" pitchFamily="34" charset="0"/>
              </a:rPr>
              <a:t>Destination Address in STAMP Node Address TLV</a:t>
            </a:r>
          </a:p>
        </p:txBody>
      </p:sp>
      <p:sp>
        <p:nvSpPr>
          <p:cNvPr id="4" name="Footer Placeholder 3">
            <a:extLst>
              <a:ext uri="{FF2B5EF4-FFF2-40B4-BE49-F238E27FC236}">
                <a16:creationId xmlns:a16="http://schemas.microsoft.com/office/drawing/2014/main" id="{643D160E-CC3C-EB46-A6F1-43B8E2996F46}"/>
              </a:ext>
            </a:extLst>
          </p:cNvPr>
          <p:cNvSpPr>
            <a:spLocks noGrp="1"/>
          </p:cNvSpPr>
          <p:nvPr>
            <p:ph type="ftr" sz="quarter" idx="11"/>
          </p:nvPr>
        </p:nvSpPr>
        <p:spPr>
          <a:xfrm>
            <a:off x="3124200" y="4805362"/>
            <a:ext cx="2895600" cy="357188"/>
          </a:xfrm>
        </p:spPr>
        <p:txBody>
          <a:bodyPr/>
          <a:lstStyle/>
          <a:p>
            <a:r>
              <a:rPr lang="en-CA" dirty="0"/>
              <a:t>108</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A8B868AE-B105-7547-A646-14FCDF91C2DD}"/>
              </a:ext>
            </a:extLst>
          </p:cNvPr>
          <p:cNvSpPr>
            <a:spLocks noGrp="1"/>
          </p:cNvSpPr>
          <p:nvPr>
            <p:ph type="sldNum" sz="quarter" idx="12"/>
          </p:nvPr>
        </p:nvSpPr>
        <p:spPr/>
        <p:txBody>
          <a:bodyPr/>
          <a:lstStyle/>
          <a:p>
            <a:pPr>
              <a:defRPr/>
            </a:pPr>
            <a:fld id="{BD6E0F59-1DD8-40FC-9C92-B6295CBA6CCA}" type="slidenum">
              <a:rPr lang="en-US" altLang="zh-CN" smtClean="0"/>
              <a:pPr>
                <a:defRPr/>
              </a:pPr>
              <a:t>7</a:t>
            </a:fld>
            <a:endParaRPr lang="en-US" altLang="zh-CN"/>
          </a:p>
        </p:txBody>
      </p:sp>
      <p:sp>
        <p:nvSpPr>
          <p:cNvPr id="7" name="Rectangle 6">
            <a:extLst>
              <a:ext uri="{FF2B5EF4-FFF2-40B4-BE49-F238E27FC236}">
                <a16:creationId xmlns:a16="http://schemas.microsoft.com/office/drawing/2014/main" id="{AA6E66CA-28BC-2C4A-BC04-4600D8FEBF3B}"/>
              </a:ext>
            </a:extLst>
          </p:cNvPr>
          <p:cNvSpPr/>
          <p:nvPr/>
        </p:nvSpPr>
        <p:spPr>
          <a:xfrm>
            <a:off x="4168140" y="1655608"/>
            <a:ext cx="4648200" cy="1615827"/>
          </a:xfrm>
          <a:prstGeom prst="rect">
            <a:avLst/>
          </a:prstGeom>
          <a:solidFill>
            <a:schemeClr val="accent6">
              <a:lumMod val="20000"/>
              <a:lumOff val="80000"/>
            </a:schemeClr>
          </a:solidFill>
        </p:spPr>
        <p:txBody>
          <a:bodyPr wrap="square">
            <a:spAutoFit/>
          </a:bodyPr>
          <a:lstStyle/>
          <a:p>
            <a:r>
              <a:rPr lang="en-CA" sz="900" dirty="0">
                <a:latin typeface="Courier" pitchFamily="2" charset="0"/>
                <a:cs typeface="Courier New" panose="02070309020205020404" pitchFamily="49" charset="0"/>
              </a:rPr>
              <a:t>0                   1                   2                   3</a:t>
            </a:r>
          </a:p>
          <a:p>
            <a:r>
              <a:rPr lang="en-CA" sz="900" dirty="0">
                <a:latin typeface="Courier" pitchFamily="2" charset="0"/>
                <a:cs typeface="Courier New" panose="02070309020205020404" pitchFamily="49" charset="0"/>
              </a:rPr>
              <a:t>0 1 2 3 4 5 6 7 8 9 0 1 2 3 4 5 6 7 8 9 0 1 2 3 4 5 6 7 8 9 0 1</a:t>
            </a:r>
          </a:p>
          <a:p>
            <a:r>
              <a:rPr lang="en-CA" sz="900" dirty="0">
                <a:latin typeface="Courier" pitchFamily="2" charset="0"/>
                <a:cs typeface="Courier New" panose="02070309020205020404" pitchFamily="49" charset="0"/>
              </a:rPr>
              <a:t>+-+-+-+-+-+-+-+-+-+-+-+-+-+-+-+-+-+-+-+-+-+-+-+-+-+-+-+-+-+-+-+-+</a:t>
            </a:r>
          </a:p>
          <a:p>
            <a:r>
              <a:rPr lang="en-CA" sz="900" dirty="0">
                <a:latin typeface="Courier" pitchFamily="2" charset="0"/>
              </a:rPr>
              <a:t>|STAMP TLV Flags|  Type         |     Length                    |</a:t>
            </a:r>
          </a:p>
          <a:p>
            <a:r>
              <a:rPr lang="en-CA" sz="900" dirty="0">
                <a:latin typeface="Courier" pitchFamily="2" charset="0"/>
                <a:cs typeface="Courier New" panose="02070309020205020404" pitchFamily="49" charset="0"/>
              </a:rPr>
              <a:t>+-+-+-+-+-+-+-+-+-+-+-+-+-+-+-+-+-+-+-+-+-+-+-+-+-+-+-+-+-+-+-+-+</a:t>
            </a:r>
          </a:p>
          <a:p>
            <a:r>
              <a:rPr lang="en-CA" sz="900" dirty="0">
                <a:latin typeface="Courier" pitchFamily="2" charset="0"/>
                <a:cs typeface="Courier New" panose="02070309020205020404" pitchFamily="49" charset="0"/>
              </a:rPr>
              <a:t>|     Reserved                  |        Address Family         |</a:t>
            </a:r>
          </a:p>
          <a:p>
            <a:r>
              <a:rPr lang="en-CA" sz="900" dirty="0">
                <a:latin typeface="Courier" pitchFamily="2" charset="0"/>
                <a:cs typeface="Courier New" panose="02070309020205020404" pitchFamily="49" charset="0"/>
              </a:rPr>
              <a:t>+-+-+-+-+-+-+-+-+-+-+-+-+-+-+-+-+-+-+-+-+-+-+-+-+-+-+-+-+-+-+-+-+</a:t>
            </a:r>
          </a:p>
          <a:p>
            <a:r>
              <a:rPr lang="en-CA" sz="900" dirty="0">
                <a:latin typeface="Courier" pitchFamily="2" charset="0"/>
                <a:cs typeface="Courier New" panose="02070309020205020404" pitchFamily="49" charset="0"/>
              </a:rPr>
              <a:t>~                           Address                             ~</a:t>
            </a:r>
          </a:p>
          <a:p>
            <a:r>
              <a:rPr lang="en-CA" sz="900" dirty="0">
                <a:latin typeface="Courier" pitchFamily="2" charset="0"/>
                <a:cs typeface="Courier New" panose="02070309020205020404" pitchFamily="49" charset="0"/>
              </a:rPr>
              <a:t>+-+-+-+-+-+-+-+-+-+-+-+-+-+-+-+-+-+-+-+-+-+-+-+-+-+-+-+-+-+-+-+-+</a:t>
            </a:r>
          </a:p>
          <a:p>
            <a:r>
              <a:rPr lang="en-CA" sz="900" dirty="0">
                <a:latin typeface="Courier" pitchFamily="2" charset="0"/>
                <a:cs typeface="Courier New" panose="02070309020205020404" pitchFamily="49" charset="0"/>
              </a:rPr>
              <a:t> </a:t>
            </a:r>
          </a:p>
          <a:p>
            <a:r>
              <a:rPr lang="en-CA" sz="900" dirty="0">
                <a:latin typeface="Courier" pitchFamily="2" charset="0"/>
                <a:cs typeface="Courier New" panose="02070309020205020404" pitchFamily="49" charset="0"/>
              </a:rPr>
              <a:t>                   Figure: Node Address TLV Format </a:t>
            </a:r>
            <a:endParaRPr lang="en-US" sz="900" dirty="0">
              <a:latin typeface="Courier" pitchFamily="2" charset="0"/>
              <a:cs typeface="Courier New" panose="02070309020205020404" pitchFamily="49" charset="0"/>
            </a:endParaRPr>
          </a:p>
        </p:txBody>
      </p:sp>
      <p:sp>
        <p:nvSpPr>
          <p:cNvPr id="9" name="Rectangle 8">
            <a:extLst>
              <a:ext uri="{FF2B5EF4-FFF2-40B4-BE49-F238E27FC236}">
                <a16:creationId xmlns:a16="http://schemas.microsoft.com/office/drawing/2014/main" id="{8BD4B8E2-831D-5C4C-9AA6-259F0AB5BE90}"/>
              </a:ext>
            </a:extLst>
          </p:cNvPr>
          <p:cNvSpPr/>
          <p:nvPr/>
        </p:nvSpPr>
        <p:spPr>
          <a:xfrm>
            <a:off x="304800" y="1047750"/>
            <a:ext cx="3657600" cy="2502865"/>
          </a:xfrm>
          <a:prstGeom prst="rect">
            <a:avLst/>
          </a:prstGeom>
        </p:spPr>
        <p:txBody>
          <a:bodyPr wrap="square">
            <a:spAutoFit/>
          </a:bodyPr>
          <a:lstStyle/>
          <a:p>
            <a:pPr>
              <a:lnSpc>
                <a:spcPts val="2120"/>
              </a:lnSpc>
              <a:spcAft>
                <a:spcPts val="0"/>
              </a:spcAft>
            </a:pPr>
            <a:r>
              <a:rPr lang="en-CA" sz="1600" b="1" dirty="0">
                <a:solidFill>
                  <a:schemeClr val="tx2"/>
                </a:solidFill>
                <a:latin typeface="Calibri" panose="020F0502020204030204" pitchFamily="34" charset="0"/>
                <a:ea typeface="Calibri" panose="020F0502020204030204" pitchFamily="34" charset="0"/>
                <a:cs typeface="Consolas" panose="020B0609020204030204" pitchFamily="49" charset="0"/>
              </a:rPr>
              <a:t>Destination Node Address (value TBA1):</a:t>
            </a:r>
          </a:p>
          <a:p>
            <a:pPr>
              <a:lnSpc>
                <a:spcPts val="2120"/>
              </a:lnSpc>
              <a:spcAft>
                <a:spcPts val="0"/>
              </a:spcAft>
            </a:pPr>
            <a:r>
              <a:rPr lang="en-CA" sz="1600" dirty="0">
                <a:solidFill>
                  <a:schemeClr val="tx2"/>
                </a:solidFill>
                <a:latin typeface="Calibri" panose="020F0502020204030204" pitchFamily="34" charset="0"/>
                <a:ea typeface="Calibri" panose="020F0502020204030204" pitchFamily="34" charset="0"/>
                <a:cs typeface="Consolas" panose="020B0609020204030204" pitchFamily="49" charset="0"/>
              </a:rPr>
              <a:t> </a:t>
            </a:r>
          </a:p>
          <a:p>
            <a:pPr marL="285750" indent="-285750">
              <a:lnSpc>
                <a:spcPts val="2120"/>
              </a:lnSpc>
              <a:spcAft>
                <a:spcPts val="0"/>
              </a:spcAft>
              <a:buFont typeface="Arial" panose="020B0604020202020204" pitchFamily="34" charset="0"/>
              <a:buChar char="•"/>
            </a:pPr>
            <a:r>
              <a:rPr lang="en-CA" sz="1600" dirty="0">
                <a:solidFill>
                  <a:schemeClr val="tx2"/>
                </a:solidFill>
                <a:latin typeface="Calibri" panose="020F0502020204030204" pitchFamily="34" charset="0"/>
                <a:ea typeface="Calibri" panose="020F0502020204030204" pitchFamily="34" charset="0"/>
                <a:cs typeface="Consolas" panose="020B0609020204030204" pitchFamily="49" charset="0"/>
              </a:rPr>
              <a:t>Indicates the address of the intended recipient node of the query message.  </a:t>
            </a:r>
          </a:p>
          <a:p>
            <a:pPr marL="285750" indent="-285750">
              <a:lnSpc>
                <a:spcPts val="2120"/>
              </a:lnSpc>
              <a:spcAft>
                <a:spcPts val="0"/>
              </a:spcAft>
              <a:buFont typeface="Arial" panose="020B0604020202020204" pitchFamily="34" charset="0"/>
              <a:buChar char="•"/>
            </a:pPr>
            <a:r>
              <a:rPr lang="en-CA" sz="1600" dirty="0">
                <a:solidFill>
                  <a:schemeClr val="tx2"/>
                </a:solidFill>
                <a:latin typeface="Calibri" panose="020F0502020204030204" pitchFamily="34" charset="0"/>
                <a:ea typeface="Calibri" panose="020F0502020204030204" pitchFamily="34" charset="0"/>
                <a:cs typeface="Consolas" panose="020B0609020204030204" pitchFamily="49" charset="0"/>
              </a:rPr>
              <a:t>The reflector node </a:t>
            </a:r>
            <a:r>
              <a:rPr lang="en-CA" sz="1600" b="1" dirty="0">
                <a:solidFill>
                  <a:schemeClr val="tx2"/>
                </a:solidFill>
                <a:latin typeface="Calibri" panose="020F0502020204030204" pitchFamily="34" charset="0"/>
                <a:ea typeface="Calibri" panose="020F0502020204030204" pitchFamily="34" charset="0"/>
                <a:cs typeface="Consolas" panose="020B0609020204030204" pitchFamily="49" charset="0"/>
              </a:rPr>
              <a:t>MUST NOT </a:t>
            </a:r>
            <a:r>
              <a:rPr lang="en-CA" sz="1600" dirty="0">
                <a:solidFill>
                  <a:schemeClr val="tx2"/>
                </a:solidFill>
                <a:latin typeface="Calibri" panose="020F0502020204030204" pitchFamily="34" charset="0"/>
                <a:ea typeface="Calibri" panose="020F0502020204030204" pitchFamily="34" charset="0"/>
                <a:cs typeface="Consolas" panose="020B0609020204030204" pitchFamily="49" charset="0"/>
              </a:rPr>
              <a:t>send response if it is not the intended destination node of the query.</a:t>
            </a:r>
          </a:p>
          <a:p>
            <a:pPr marL="285750" indent="-285750">
              <a:lnSpc>
                <a:spcPts val="2120"/>
              </a:lnSpc>
              <a:spcAft>
                <a:spcPts val="0"/>
              </a:spcAft>
              <a:buFont typeface="Arial" panose="020B0604020202020204" pitchFamily="34" charset="0"/>
              <a:buChar char="•"/>
            </a:pPr>
            <a:r>
              <a:rPr lang="en-CA" sz="1600" dirty="0">
                <a:solidFill>
                  <a:schemeClr val="tx2"/>
                </a:solidFill>
                <a:latin typeface="Calibri" panose="020F0502020204030204" pitchFamily="34" charset="0"/>
                <a:ea typeface="Calibri" panose="020F0502020204030204" pitchFamily="34" charset="0"/>
                <a:cs typeface="Consolas" panose="020B0609020204030204" pitchFamily="49" charset="0"/>
              </a:rPr>
              <a:t>Useful when query is sent with 127/8 destination address.</a:t>
            </a:r>
          </a:p>
        </p:txBody>
      </p:sp>
    </p:spTree>
    <p:extLst>
      <p:ext uri="{BB962C8B-B14F-4D97-AF65-F5344CB8AC3E}">
        <p14:creationId xmlns:p14="http://schemas.microsoft.com/office/powerpoint/2010/main" val="2343000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F4236-AC14-394A-A36C-F2BD8CED3237}"/>
              </a:ext>
            </a:extLst>
          </p:cNvPr>
          <p:cNvSpPr>
            <a:spLocks noGrp="1"/>
          </p:cNvSpPr>
          <p:nvPr>
            <p:ph type="title"/>
          </p:nvPr>
        </p:nvSpPr>
        <p:spPr>
          <a:xfrm>
            <a:off x="228600" y="-8968"/>
            <a:ext cx="8686800" cy="857250"/>
          </a:xfrm>
        </p:spPr>
        <p:txBody>
          <a:bodyPr/>
          <a:lstStyle/>
          <a:p>
            <a:r>
              <a:rPr lang="en-US" sz="3200" dirty="0">
                <a:solidFill>
                  <a:srgbClr val="0070C0"/>
                </a:solidFill>
                <a:latin typeface="Calibri Light" panose="020F0302020204030204" pitchFamily="34" charset="0"/>
                <a:cs typeface="Calibri Light" panose="020F0302020204030204" pitchFamily="34" charset="0"/>
              </a:rPr>
              <a:t>Return Address in STAMP Return Path TLV</a:t>
            </a:r>
          </a:p>
        </p:txBody>
      </p:sp>
      <p:sp>
        <p:nvSpPr>
          <p:cNvPr id="4" name="Footer Placeholder 3">
            <a:extLst>
              <a:ext uri="{FF2B5EF4-FFF2-40B4-BE49-F238E27FC236}">
                <a16:creationId xmlns:a16="http://schemas.microsoft.com/office/drawing/2014/main" id="{643D160E-CC3C-EB46-A6F1-43B8E2996F46}"/>
              </a:ext>
            </a:extLst>
          </p:cNvPr>
          <p:cNvSpPr>
            <a:spLocks noGrp="1"/>
          </p:cNvSpPr>
          <p:nvPr>
            <p:ph type="ftr" sz="quarter" idx="11"/>
          </p:nvPr>
        </p:nvSpPr>
        <p:spPr>
          <a:xfrm>
            <a:off x="3124200" y="4805362"/>
            <a:ext cx="2895600" cy="357188"/>
          </a:xfrm>
        </p:spPr>
        <p:txBody>
          <a:bodyPr/>
          <a:lstStyle/>
          <a:p>
            <a:r>
              <a:rPr lang="en-CA" dirty="0"/>
              <a:t>108</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A8B868AE-B105-7547-A646-14FCDF91C2DD}"/>
              </a:ext>
            </a:extLst>
          </p:cNvPr>
          <p:cNvSpPr>
            <a:spLocks noGrp="1"/>
          </p:cNvSpPr>
          <p:nvPr>
            <p:ph type="sldNum" sz="quarter" idx="12"/>
          </p:nvPr>
        </p:nvSpPr>
        <p:spPr/>
        <p:txBody>
          <a:bodyPr/>
          <a:lstStyle/>
          <a:p>
            <a:pPr>
              <a:defRPr/>
            </a:pPr>
            <a:fld id="{BD6E0F59-1DD8-40FC-9C92-B6295CBA6CCA}" type="slidenum">
              <a:rPr lang="en-US" altLang="zh-CN" smtClean="0"/>
              <a:pPr>
                <a:defRPr/>
              </a:pPr>
              <a:t>8</a:t>
            </a:fld>
            <a:endParaRPr lang="en-US" altLang="zh-CN"/>
          </a:p>
        </p:txBody>
      </p:sp>
      <p:sp>
        <p:nvSpPr>
          <p:cNvPr id="7" name="Rectangle 6">
            <a:extLst>
              <a:ext uri="{FF2B5EF4-FFF2-40B4-BE49-F238E27FC236}">
                <a16:creationId xmlns:a16="http://schemas.microsoft.com/office/drawing/2014/main" id="{AA6E66CA-28BC-2C4A-BC04-4600D8FEBF3B}"/>
              </a:ext>
            </a:extLst>
          </p:cNvPr>
          <p:cNvSpPr/>
          <p:nvPr/>
        </p:nvSpPr>
        <p:spPr>
          <a:xfrm>
            <a:off x="4343400" y="837063"/>
            <a:ext cx="4572000" cy="1323439"/>
          </a:xfrm>
          <a:prstGeom prst="rect">
            <a:avLst/>
          </a:prstGeom>
          <a:solidFill>
            <a:schemeClr val="accent6">
              <a:lumMod val="20000"/>
              <a:lumOff val="80000"/>
            </a:schemeClr>
          </a:solidFill>
        </p:spPr>
        <p:txBody>
          <a:bodyPr wrap="square">
            <a:spAutoFit/>
          </a:bodyPr>
          <a:lstStyle/>
          <a:p>
            <a:r>
              <a:rPr lang="en-CA" sz="800" dirty="0">
                <a:latin typeface="Courier" pitchFamily="2" charset="0"/>
              </a:rPr>
              <a:t>    0                   1                   2                   3</a:t>
            </a:r>
          </a:p>
          <a:p>
            <a:r>
              <a:rPr lang="en-CA" sz="800" dirty="0">
                <a:latin typeface="Courier" pitchFamily="2" charset="0"/>
              </a:rPr>
              <a:t>    0 1 2 3 4 5 6 7 8 9 0 1 2 3 4 5 6 7 8 9 0 1 2 3 4 5 6 7 8 9 0 1</a:t>
            </a:r>
          </a:p>
          <a:p>
            <a:r>
              <a:rPr lang="en-CA" sz="800" dirty="0">
                <a:latin typeface="Courier" pitchFamily="2" charset="0"/>
              </a:rPr>
              <a:t>    +-+-+-+-+-+-+-+-+-+-+-+-+-+-+-+-+-+-+-+-+-+-+-+-+-+-+-+-+-+-+-+-+</a:t>
            </a:r>
          </a:p>
          <a:p>
            <a:r>
              <a:rPr lang="en-CA" sz="800" dirty="0">
                <a:latin typeface="Courier" pitchFamily="2" charset="0"/>
              </a:rPr>
              <a:t>    |STAMP TLV Flags|  Type = TBA2  |     Length                    |</a:t>
            </a:r>
          </a:p>
          <a:p>
            <a:r>
              <a:rPr lang="en-CA" sz="800" dirty="0">
                <a:latin typeface="Courier" pitchFamily="2" charset="0"/>
              </a:rPr>
              <a:t>    +-+-+-+-+-+-+-+-+-+-+-+-+-+-+-+-+-+-+-+-+-+-+-+-+-+-+-+-+-+-+-+-+</a:t>
            </a:r>
          </a:p>
          <a:p>
            <a:r>
              <a:rPr lang="en-CA" sz="800" dirty="0">
                <a:latin typeface="Courier" pitchFamily="2" charset="0"/>
              </a:rPr>
              <a:t>    |                    Return Path Sub-TLVs                       |</a:t>
            </a:r>
          </a:p>
          <a:p>
            <a:r>
              <a:rPr lang="en-CA" sz="800" dirty="0">
                <a:latin typeface="Courier" pitchFamily="2" charset="0"/>
              </a:rPr>
              <a:t>    .                                                               .</a:t>
            </a:r>
          </a:p>
          <a:p>
            <a:r>
              <a:rPr lang="en-CA" sz="800" dirty="0">
                <a:latin typeface="Courier" pitchFamily="2" charset="0"/>
              </a:rPr>
              <a:t>    +-+-+-+-+-+-+-+-+-+-+-+-+-+-+-+-+-+-+-+-+-+-+-+-+-+-+-+-+-+-+-+-+</a:t>
            </a:r>
          </a:p>
          <a:p>
            <a:endParaRPr lang="en-CA" sz="800" dirty="0">
              <a:latin typeface="Courier" pitchFamily="2" charset="0"/>
            </a:endParaRPr>
          </a:p>
          <a:p>
            <a:r>
              <a:rPr lang="en-CA" sz="800" dirty="0">
                <a:latin typeface="Courier" pitchFamily="2" charset="0"/>
              </a:rPr>
              <a:t>                         Figure: Return Path TLV</a:t>
            </a:r>
          </a:p>
        </p:txBody>
      </p:sp>
      <p:sp>
        <p:nvSpPr>
          <p:cNvPr id="6" name="Content Placeholder 2">
            <a:extLst>
              <a:ext uri="{FF2B5EF4-FFF2-40B4-BE49-F238E27FC236}">
                <a16:creationId xmlns:a16="http://schemas.microsoft.com/office/drawing/2014/main" id="{23AC919A-376F-2044-ADF3-0CCFB1FD964A}"/>
              </a:ext>
            </a:extLst>
          </p:cNvPr>
          <p:cNvSpPr>
            <a:spLocks noGrp="1"/>
          </p:cNvSpPr>
          <p:nvPr>
            <p:ph idx="1"/>
          </p:nvPr>
        </p:nvSpPr>
        <p:spPr>
          <a:xfrm>
            <a:off x="152400" y="985158"/>
            <a:ext cx="4114800" cy="3350617"/>
          </a:xfrm>
        </p:spPr>
        <p:txBody>
          <a:bodyPr/>
          <a:lstStyle/>
          <a:p>
            <a:pPr marL="0" indent="0">
              <a:spcBef>
                <a:spcPts val="600"/>
              </a:spcBef>
              <a:buNone/>
            </a:pPr>
            <a:r>
              <a:rPr lang="en-CA" sz="1400" b="1" dirty="0">
                <a:solidFill>
                  <a:schemeClr val="tx2"/>
                </a:solidFill>
                <a:latin typeface="Calibri" panose="020F0502020204030204" pitchFamily="34" charset="0"/>
                <a:ea typeface="Calibri" panose="020F0502020204030204" pitchFamily="34" charset="0"/>
                <a:cs typeface="Consolas" panose="020B0609020204030204" pitchFamily="49" charset="0"/>
              </a:rPr>
              <a:t>Return Path (value TBA2):</a:t>
            </a:r>
            <a:endParaRPr lang="en-CA" sz="1400" b="1" dirty="0"/>
          </a:p>
          <a:p>
            <a:pPr marL="0" indent="0">
              <a:spcBef>
                <a:spcPts val="600"/>
              </a:spcBef>
              <a:buNone/>
            </a:pPr>
            <a:r>
              <a:rPr lang="en-CA" sz="1400" dirty="0"/>
              <a:t>Sub-TLVs Types:</a:t>
            </a:r>
          </a:p>
          <a:p>
            <a:pPr>
              <a:spcBef>
                <a:spcPts val="600"/>
              </a:spcBef>
            </a:pPr>
            <a:r>
              <a:rPr lang="en-CA" sz="1400" dirty="0">
                <a:solidFill>
                  <a:srgbClr val="0070C0"/>
                </a:solidFill>
              </a:rPr>
              <a:t>Type (value 1): Return Address. Target node address of the response; different than the Source Address in the query</a:t>
            </a:r>
          </a:p>
          <a:p>
            <a:pPr>
              <a:spcBef>
                <a:spcPts val="600"/>
              </a:spcBef>
            </a:pPr>
            <a:r>
              <a:rPr lang="en-CA" sz="1400" dirty="0"/>
              <a:t>Type (value 2): SR-MPLS Label Stack of the Reverse SR Path</a:t>
            </a:r>
          </a:p>
          <a:p>
            <a:pPr>
              <a:spcBef>
                <a:spcPts val="600"/>
              </a:spcBef>
            </a:pPr>
            <a:r>
              <a:rPr lang="en-CA" sz="1400" dirty="0"/>
              <a:t>Type (value 3): SR-MPLS Binding SID [draft-</a:t>
            </a:r>
            <a:r>
              <a:rPr lang="en-CA" sz="1400" dirty="0" err="1"/>
              <a:t>ietf</a:t>
            </a:r>
            <a:r>
              <a:rPr lang="en-CA" sz="1400" dirty="0"/>
              <a:t>-</a:t>
            </a:r>
            <a:r>
              <a:rPr lang="en-CA" sz="1400" dirty="0" err="1"/>
              <a:t>pce</a:t>
            </a:r>
            <a:r>
              <a:rPr lang="en-CA" sz="1400" dirty="0"/>
              <a:t>-binding-label-</a:t>
            </a:r>
            <a:r>
              <a:rPr lang="en-CA" sz="1400" dirty="0" err="1"/>
              <a:t>sid</a:t>
            </a:r>
            <a:r>
              <a:rPr lang="en-CA" sz="1400" dirty="0"/>
              <a:t>] of the Reverse SR Policy</a:t>
            </a:r>
          </a:p>
          <a:p>
            <a:pPr>
              <a:spcBef>
                <a:spcPts val="600"/>
              </a:spcBef>
            </a:pPr>
            <a:r>
              <a:rPr lang="en-CA" sz="1400" dirty="0"/>
              <a:t>Type (value 4): SRv6 Segment List of the Reverse SR Path</a:t>
            </a:r>
          </a:p>
          <a:p>
            <a:pPr>
              <a:spcBef>
                <a:spcPts val="600"/>
              </a:spcBef>
            </a:pPr>
            <a:r>
              <a:rPr lang="en-CA" sz="1400" dirty="0"/>
              <a:t>Type (value 5): SRv6 Binding SID [draft-</a:t>
            </a:r>
            <a:r>
              <a:rPr lang="en-CA" sz="1400" dirty="0" err="1"/>
              <a:t>ietf</a:t>
            </a:r>
            <a:r>
              <a:rPr lang="en-CA" sz="1400" dirty="0"/>
              <a:t>-</a:t>
            </a:r>
            <a:r>
              <a:rPr lang="en-CA" sz="1400" dirty="0" err="1"/>
              <a:t>pce</a:t>
            </a:r>
            <a:r>
              <a:rPr lang="en-CA" sz="1400" dirty="0"/>
              <a:t>-binding-label-</a:t>
            </a:r>
            <a:r>
              <a:rPr lang="en-CA" sz="1400" dirty="0" err="1"/>
              <a:t>sid</a:t>
            </a:r>
            <a:r>
              <a:rPr lang="en-CA" sz="1400" dirty="0"/>
              <a:t>] of the Reverse SR Policy</a:t>
            </a:r>
            <a:endParaRPr lang="en-US" sz="1400" dirty="0">
              <a:latin typeface="Calibri" charset="0"/>
              <a:ea typeface="Calibri" charset="0"/>
              <a:cs typeface="Calibri" charset="0"/>
            </a:endParaRPr>
          </a:p>
        </p:txBody>
      </p:sp>
      <p:sp>
        <p:nvSpPr>
          <p:cNvPr id="9" name="Rectangle 8">
            <a:extLst>
              <a:ext uri="{FF2B5EF4-FFF2-40B4-BE49-F238E27FC236}">
                <a16:creationId xmlns:a16="http://schemas.microsoft.com/office/drawing/2014/main" id="{B04D7E52-9ADA-114D-877F-E1C7CA482275}"/>
              </a:ext>
            </a:extLst>
          </p:cNvPr>
          <p:cNvSpPr/>
          <p:nvPr/>
        </p:nvSpPr>
        <p:spPr>
          <a:xfrm>
            <a:off x="4343400" y="2385355"/>
            <a:ext cx="4572000" cy="2185214"/>
          </a:xfrm>
          <a:prstGeom prst="rect">
            <a:avLst/>
          </a:prstGeom>
          <a:solidFill>
            <a:schemeClr val="accent6">
              <a:lumMod val="20000"/>
              <a:lumOff val="80000"/>
            </a:schemeClr>
          </a:solidFill>
        </p:spPr>
        <p:txBody>
          <a:bodyPr wrap="square">
            <a:spAutoFit/>
          </a:bodyPr>
          <a:lstStyle/>
          <a:p>
            <a:r>
              <a:rPr lang="en-CA" sz="800" dirty="0">
                <a:latin typeface="Courier" pitchFamily="2" charset="0"/>
              </a:rPr>
              <a:t>    0                   1                   2                   3</a:t>
            </a:r>
          </a:p>
          <a:p>
            <a:r>
              <a:rPr lang="en-CA" sz="800" dirty="0">
                <a:latin typeface="Courier" pitchFamily="2" charset="0"/>
              </a:rPr>
              <a:t>    0 1 2 3 4 5 6 7 8 9 0 1 2 3 4 5 6 7 8 9 0 1 2 3 4 5 6 7 8 9 0 1</a:t>
            </a:r>
          </a:p>
          <a:p>
            <a:r>
              <a:rPr lang="en-CA" sz="800" dirty="0">
                <a:latin typeface="Courier" pitchFamily="2" charset="0"/>
              </a:rPr>
              <a:t>    +-+-+-+-+-+-+-+-+-+-+-+-+-+-+-+-+-+-+-+-+-+-+-+-+-+-+-+-+-+-+-+-+</a:t>
            </a:r>
          </a:p>
          <a:p>
            <a:r>
              <a:rPr lang="en-CA" sz="800" dirty="0">
                <a:latin typeface="Courier" pitchFamily="2" charset="0"/>
              </a:rPr>
              <a:t>    |STAMP TLV Flags|  Type         |     Length                    |</a:t>
            </a:r>
          </a:p>
          <a:p>
            <a:r>
              <a:rPr lang="en-CA" sz="800" dirty="0">
                <a:latin typeface="Courier" pitchFamily="2" charset="0"/>
              </a:rPr>
              <a:t>    +-+-+-+-+-+-+-+-+-+-+-+-+-+-+-+-+-+-+-+-+-+-+-+-+-+-+-+-+-+-+-+-+</a:t>
            </a:r>
          </a:p>
          <a:p>
            <a:r>
              <a:rPr lang="en-CA" sz="800" dirty="0">
                <a:latin typeface="Courier" pitchFamily="2" charset="0"/>
              </a:rPr>
              <a:t>    |                    Segment(1)                                 |</a:t>
            </a:r>
          </a:p>
          <a:p>
            <a:r>
              <a:rPr lang="en-CA" sz="800" dirty="0">
                <a:latin typeface="Courier" pitchFamily="2" charset="0"/>
              </a:rPr>
              <a:t>    .                                                               .</a:t>
            </a:r>
          </a:p>
          <a:p>
            <a:r>
              <a:rPr lang="en-CA" sz="800" dirty="0">
                <a:latin typeface="Courier" pitchFamily="2" charset="0"/>
              </a:rPr>
              <a:t>    +-+-+-+-+-+-+-+-+-+-+-+-+-+-+-+-+-+-+-+-+-+-+-+-+-+-+-+-+-+-+-+-+</a:t>
            </a:r>
          </a:p>
          <a:p>
            <a:r>
              <a:rPr lang="en-CA" sz="800" dirty="0">
                <a:latin typeface="Courier" pitchFamily="2" charset="0"/>
              </a:rPr>
              <a:t>    .                                                               .</a:t>
            </a:r>
          </a:p>
          <a:p>
            <a:r>
              <a:rPr lang="en-CA" sz="800" dirty="0">
                <a:latin typeface="Courier" pitchFamily="2" charset="0"/>
              </a:rPr>
              <a:t>    .                                                               .</a:t>
            </a:r>
          </a:p>
          <a:p>
            <a:r>
              <a:rPr lang="en-CA" sz="800" dirty="0">
                <a:latin typeface="Courier" pitchFamily="2" charset="0"/>
              </a:rPr>
              <a:t>    .                                                               .</a:t>
            </a:r>
          </a:p>
          <a:p>
            <a:r>
              <a:rPr lang="en-CA" sz="800" dirty="0">
                <a:latin typeface="Courier" pitchFamily="2" charset="0"/>
              </a:rPr>
              <a:t>    +-+-+-+-+-+-+-+-+-+-+-+-+-+-+-+-+-+-+-+-+-+-+-+-+-+-+-+-+-+-+-+-+</a:t>
            </a:r>
          </a:p>
          <a:p>
            <a:r>
              <a:rPr lang="en-CA" sz="800" dirty="0">
                <a:latin typeface="Courier" pitchFamily="2" charset="0"/>
              </a:rPr>
              <a:t>    |                    Segment(n)                                 |</a:t>
            </a:r>
          </a:p>
          <a:p>
            <a:r>
              <a:rPr lang="en-CA" sz="800" dirty="0">
                <a:latin typeface="Courier" pitchFamily="2" charset="0"/>
              </a:rPr>
              <a:t>    .                                                               .</a:t>
            </a:r>
          </a:p>
          <a:p>
            <a:r>
              <a:rPr lang="en-CA" sz="800" dirty="0">
                <a:latin typeface="Courier" pitchFamily="2" charset="0"/>
              </a:rPr>
              <a:t>    +-+-+-+-+-+-+-+-+-+-+-+-+-+-+-+-+-+-+-+-+-+-+-+-+-+-+-+-+-+-+-+-+</a:t>
            </a:r>
          </a:p>
          <a:p>
            <a:endParaRPr lang="en-CA" sz="800" dirty="0">
              <a:latin typeface="Courier" pitchFamily="2" charset="0"/>
            </a:endParaRPr>
          </a:p>
          <a:p>
            <a:r>
              <a:rPr lang="en-CA" sz="800" dirty="0">
                <a:latin typeface="Courier" pitchFamily="2" charset="0"/>
              </a:rPr>
              <a:t>              Figure: Segment List Sub-TLV in Return Path TLV</a:t>
            </a:r>
            <a:endParaRPr lang="en-US" sz="800" dirty="0">
              <a:latin typeface="Courier" pitchFamily="2" charset="0"/>
              <a:cs typeface="Courier New" panose="02070309020205020404" pitchFamily="49" charset="0"/>
            </a:endParaRPr>
          </a:p>
        </p:txBody>
      </p:sp>
    </p:spTree>
    <p:extLst>
      <p:ext uri="{BB962C8B-B14F-4D97-AF65-F5344CB8AC3E}">
        <p14:creationId xmlns:p14="http://schemas.microsoft.com/office/powerpoint/2010/main" val="720098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09550"/>
            <a:ext cx="3962400" cy="845539"/>
          </a:xfrm>
        </p:spPr>
        <p:txBody>
          <a:bodyPr/>
          <a:lstStyle/>
          <a:p>
            <a:pPr algn="l"/>
            <a:r>
              <a:rPr lang="en-US" sz="2800" dirty="0">
                <a:solidFill>
                  <a:srgbClr val="0070C0"/>
                </a:solidFill>
                <a:latin typeface="Calibri Light" panose="020F0302020204030204" pitchFamily="34" charset="0"/>
                <a:cs typeface="Calibri Light" panose="020F0302020204030204" pitchFamily="34" charset="0"/>
              </a:rPr>
              <a:t>Stand-alone LM Message Format for STAMP</a:t>
            </a:r>
          </a:p>
        </p:txBody>
      </p:sp>
      <p:sp>
        <p:nvSpPr>
          <p:cNvPr id="4" name="Footer Placeholder 3"/>
          <p:cNvSpPr>
            <a:spLocks noGrp="1"/>
          </p:cNvSpPr>
          <p:nvPr>
            <p:ph type="ftr" sz="quarter" idx="11"/>
          </p:nvPr>
        </p:nvSpPr>
        <p:spPr>
          <a:xfrm>
            <a:off x="2971800" y="4857750"/>
            <a:ext cx="2895600" cy="357188"/>
          </a:xfrm>
        </p:spPr>
        <p:txBody>
          <a:bodyPr/>
          <a:lstStyle/>
          <a:p>
            <a:r>
              <a:rPr lang="en-CA" sz="1200" dirty="0"/>
              <a:t>108</a:t>
            </a:r>
            <a:r>
              <a:rPr lang="en-CA" sz="1200" baseline="30000" dirty="0"/>
              <a:t>th</a:t>
            </a:r>
            <a:r>
              <a:rPr lang="en-CA" sz="1200" dirty="0"/>
              <a:t> IETF Online</a:t>
            </a:r>
          </a:p>
        </p:txBody>
      </p:sp>
      <p:sp>
        <p:nvSpPr>
          <p:cNvPr id="6" name="Content Placeholder 2"/>
          <p:cNvSpPr txBox="1">
            <a:spLocks/>
          </p:cNvSpPr>
          <p:nvPr/>
        </p:nvSpPr>
        <p:spPr bwMode="auto">
          <a:xfrm>
            <a:off x="291548" y="1276350"/>
            <a:ext cx="4356652" cy="29771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Calibri" charset="0"/>
                <a:ea typeface="Calibri" charset="0"/>
                <a:cs typeface="Calibri" charset="0"/>
              </a:defRPr>
            </a:lvl1pPr>
            <a:lvl2pPr marL="742950" indent="-285750" algn="l" rtl="0" eaLnBrk="0" fontAlgn="base" hangingPunct="0">
              <a:spcBef>
                <a:spcPct val="20000"/>
              </a:spcBef>
              <a:spcAft>
                <a:spcPct val="0"/>
              </a:spcAft>
              <a:buChar char="–"/>
              <a:defRPr sz="2800">
                <a:solidFill>
                  <a:schemeClr val="tx1"/>
                </a:solidFill>
                <a:latin typeface="Calibri" charset="0"/>
                <a:ea typeface="Calibri" charset="0"/>
                <a:cs typeface="Calibri" charset="0"/>
              </a:defRPr>
            </a:lvl2pPr>
            <a:lvl3pPr marL="1143000" indent="-228600" algn="l" rtl="0" eaLnBrk="0" fontAlgn="base" hangingPunct="0">
              <a:spcBef>
                <a:spcPct val="20000"/>
              </a:spcBef>
              <a:spcAft>
                <a:spcPct val="0"/>
              </a:spcAft>
              <a:buChar char="•"/>
              <a:defRPr sz="2400">
                <a:solidFill>
                  <a:schemeClr val="tx1"/>
                </a:solidFill>
                <a:latin typeface="Calibri" charset="0"/>
                <a:ea typeface="Calibri" charset="0"/>
                <a:cs typeface="Calibri" charset="0"/>
              </a:defRPr>
            </a:lvl3pPr>
            <a:lvl4pPr marL="16002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4pPr>
            <a:lvl5pPr marL="20574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r>
              <a:rPr lang="en-US" sz="1400" kern="0" dirty="0"/>
              <a:t>Loss Measurement (LM) message defined</a:t>
            </a:r>
          </a:p>
          <a:p>
            <a:pPr lvl="1"/>
            <a:r>
              <a:rPr lang="en-US" sz="1400" kern="0" dirty="0"/>
              <a:t>Hardware efficient counter-stamping</a:t>
            </a:r>
          </a:p>
          <a:p>
            <a:pPr lvl="2"/>
            <a:r>
              <a:rPr lang="en-US" sz="1400" kern="0" dirty="0"/>
              <a:t>Well-known locations for transmit and receive traffic counters</a:t>
            </a:r>
          </a:p>
          <a:p>
            <a:pPr lvl="1"/>
            <a:r>
              <a:rPr lang="en-US" sz="1400" kern="0" dirty="0"/>
              <a:t>Stand-alone LM message, not tied to DM</a:t>
            </a:r>
          </a:p>
          <a:p>
            <a:r>
              <a:rPr lang="en-US" sz="1400" kern="0" dirty="0"/>
              <a:t>LM message format is also defined for authenticated mode</a:t>
            </a:r>
          </a:p>
          <a:p>
            <a:r>
              <a:rPr lang="en-US" sz="1400" kern="0" dirty="0"/>
              <a:t>User-configured destination UDP </a:t>
            </a:r>
            <a:r>
              <a:rPr lang="en-US" sz="1400" b="1" kern="0" dirty="0">
                <a:solidFill>
                  <a:srgbClr val="0070C0"/>
                </a:solidFill>
              </a:rPr>
              <a:t>Port2</a:t>
            </a:r>
            <a:r>
              <a:rPr lang="en-US" sz="1400" kern="0" dirty="0"/>
              <a:t> is used for identifying LM probe packets</a:t>
            </a:r>
          </a:p>
          <a:p>
            <a:r>
              <a:rPr lang="en-US" sz="1400" kern="0" dirty="0"/>
              <a:t>Does not modify existing STAMP (which is for DM) procedure as different destination UDP is used for LM</a:t>
            </a:r>
          </a:p>
        </p:txBody>
      </p:sp>
      <p:sp>
        <p:nvSpPr>
          <p:cNvPr id="3" name="Slide Number Placeholder 2"/>
          <p:cNvSpPr>
            <a:spLocks noGrp="1"/>
          </p:cNvSpPr>
          <p:nvPr>
            <p:ph type="sldNum" sz="quarter" idx="12"/>
          </p:nvPr>
        </p:nvSpPr>
        <p:spPr/>
        <p:txBody>
          <a:bodyPr/>
          <a:lstStyle/>
          <a:p>
            <a:pPr>
              <a:defRPr/>
            </a:pPr>
            <a:fld id="{BD6E0F59-1DD8-40FC-9C92-B6295CBA6CCA}" type="slidenum">
              <a:rPr lang="en-US" altLang="zh-CN" smtClean="0"/>
              <a:pPr>
                <a:defRPr/>
              </a:pPr>
              <a:t>9</a:t>
            </a:fld>
            <a:endParaRPr lang="en-US" altLang="zh-CN" dirty="0"/>
          </a:p>
        </p:txBody>
      </p:sp>
      <p:sp>
        <p:nvSpPr>
          <p:cNvPr id="12" name="Rectangle 6">
            <a:extLst>
              <a:ext uri="{FF2B5EF4-FFF2-40B4-BE49-F238E27FC236}">
                <a16:creationId xmlns:a16="http://schemas.microsoft.com/office/drawing/2014/main" id="{4A78EA58-D2E5-2049-B04D-B08F3B44297B}"/>
              </a:ext>
            </a:extLst>
          </p:cNvPr>
          <p:cNvSpPr>
            <a:spLocks noChangeArrowheads="1"/>
          </p:cNvSpPr>
          <p:nvPr/>
        </p:nvSpPr>
        <p:spPr bwMode="auto">
          <a:xfrm>
            <a:off x="4699552" y="323703"/>
            <a:ext cx="4152900" cy="4231928"/>
          </a:xfrm>
          <a:prstGeom prst="rect">
            <a:avLst/>
          </a:prstGeom>
          <a:solidFill>
            <a:schemeClr val="accent6">
              <a:lumMod val="20000"/>
              <a:lumOff val="80000"/>
            </a:schemeClr>
          </a:solidFill>
          <a:ln>
            <a:noFill/>
          </a:ln>
          <a:effectLst/>
        </p:spPr>
        <p:txBody>
          <a:bodyPr vert="horz" wrap="square" lIns="91440" tIns="45720" rIns="91440" bIns="0" numCol="1" anchor="ctr" anchorCtr="0" compatLnSpc="1">
            <a:prstTxWarp prst="textNoShape">
              <a:avLst/>
            </a:prstTxWarp>
            <a:spAutoFit/>
          </a:bodyPr>
          <a:lstStyle>
            <a:lvl1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0                   1                   2                   3</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0 1 2 3 4 5 6 7 8 9 0 1 2 3 4 5 6 7 8 9 0 1 2 3 4 5 6 7 8 9 0 1</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 IP Header                                                     |</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  Source IP Address = Sender IPv4 or IPv6 Address              .</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  Destination IP Address = Reflector IPv4 or IPv6 Address      .</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  Protocol = UDP                                               .</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                                                               .</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 UDP Header                                                    |</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  Source Port = As chosen by Sender                            .</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  Destination Port = User-configured </a:t>
            </a:r>
            <a:r>
              <a:rPr kumimoji="0" lang="en-US" altLang="en-US" sz="800" b="1" u="none" strike="noStrike" cap="none" normalizeH="0" baseline="0" dirty="0">
                <a:ln>
                  <a:noFill/>
                </a:ln>
                <a:solidFill>
                  <a:srgbClr val="0070C0"/>
                </a:solidFill>
                <a:effectLst/>
                <a:latin typeface="Courier" pitchFamily="2" charset="0"/>
                <a:ea typeface="Times New Roman" panose="02020603050405020304" pitchFamily="18" charset="0"/>
                <a:cs typeface="Courier New" panose="02070309020205020404" pitchFamily="49" charset="0"/>
              </a:rPr>
              <a:t>Port2</a:t>
            </a: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 for Loss Measurement.</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                                                               .</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                        Sequence Number                        |</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                        Transmit Counter                       |</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                                                               |</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|X|B| Reserved  | Block Number  | SSID                          |</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a:t>
            </a:r>
            <a:endPar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bg2">
                    <a:lumMod val="50000"/>
                  </a:schemeClr>
                </a:solidFill>
                <a:effectLst/>
                <a:latin typeface="Courier" pitchFamily="2" charset="0"/>
                <a:ea typeface="Times New Roman" panose="02020603050405020304" pitchFamily="18" charset="0"/>
              </a:rPr>
              <a:t>|                        Receive Counter                        |</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bg2">
                    <a:lumMod val="50000"/>
                  </a:schemeClr>
                </a:solidFill>
                <a:effectLst/>
                <a:latin typeface="Courier" pitchFamily="2" charset="0"/>
                <a:ea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bg2">
                    <a:lumMod val="50000"/>
                  </a:schemeClr>
                </a:solidFill>
                <a:effectLst/>
                <a:latin typeface="Courier" pitchFamily="2" charset="0"/>
                <a:ea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bg2">
                    <a:lumMod val="50000"/>
                  </a:schemeClr>
                </a:solidFill>
                <a:effectLst/>
                <a:latin typeface="Courier" pitchFamily="2" charset="0"/>
                <a:ea typeface="Times New Roman" panose="02020603050405020304" pitchFamily="18" charset="0"/>
              </a:rPr>
              <a:t>|                        Sender Sequence Number                 |</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bg2">
                    <a:lumMod val="50000"/>
                  </a:schemeClr>
                </a:solidFill>
                <a:effectLst/>
                <a:latin typeface="Courier" pitchFamily="2" charset="0"/>
                <a:ea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bg2">
                    <a:lumMod val="50000"/>
                  </a:schemeClr>
                </a:solidFill>
                <a:effectLst/>
                <a:latin typeface="Courier" pitchFamily="2" charset="0"/>
                <a:ea typeface="Times New Roman" panose="02020603050405020304" pitchFamily="18" charset="0"/>
              </a:rPr>
              <a:t>|                        Sender Counter                         |</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bg2">
                    <a:lumMod val="50000"/>
                  </a:schemeClr>
                </a:solidFill>
                <a:effectLst/>
                <a:latin typeface="Courier" pitchFamily="2" charset="0"/>
                <a:ea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bg2">
                    <a:lumMod val="50000"/>
                  </a:schemeClr>
                </a:solidFill>
                <a:effectLst/>
                <a:latin typeface="Courier" pitchFamily="2" charset="0"/>
                <a:ea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bg2">
                    <a:lumMod val="50000"/>
                  </a:schemeClr>
                </a:solidFill>
                <a:effectLst/>
                <a:latin typeface="Courier" pitchFamily="2" charset="0"/>
                <a:ea typeface="Times New Roman" panose="02020603050405020304" pitchFamily="18" charset="0"/>
              </a:rPr>
              <a:t>|X|B| Reserved  |Sender Block Nu|  MBZ                          |</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bg2">
                    <a:lumMod val="50000"/>
                  </a:schemeClr>
                </a:solidFill>
                <a:effectLst/>
                <a:latin typeface="Courier" pitchFamily="2" charset="0"/>
                <a:ea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bg2">
                    <a:lumMod val="50000"/>
                  </a:schemeClr>
                </a:solidFill>
                <a:effectLst/>
                <a:latin typeface="Courier" pitchFamily="2" charset="0"/>
                <a:ea typeface="Times New Roman" panose="02020603050405020304" pitchFamily="18" charset="0"/>
              </a:rPr>
              <a:t>|  Sender TTL   |      MBZ                                      |</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bg2">
                    <a:lumMod val="50000"/>
                  </a:schemeClr>
                </a:solidFill>
                <a:effectLst/>
                <a:latin typeface="Courier" pitchFamily="2" charset="0"/>
                <a:ea typeface="Times New Roman" panose="02020603050405020304" pitchFamily="18" charset="0"/>
              </a:rPr>
              <a:t>+-+-+-+-+-+-+-+-+-+-+-+-+-+-+-+-+-+-+-+-+-+-+-+-+-+-+-+-+-+-+-+-+</a:t>
            </a:r>
            <a:r>
              <a:rPr kumimoji="0" lang="en-US" altLang="en-US" sz="600" u="none" strike="noStrike" cap="none" normalizeH="0" baseline="0" dirty="0">
                <a:ln>
                  <a:noFill/>
                </a:ln>
                <a:solidFill>
                  <a:schemeClr val="bg2">
                    <a:lumMod val="50000"/>
                  </a:schemeClr>
                </a:solidFill>
                <a:effectLst/>
                <a:latin typeface="Courier" pitchFamily="2" charset="0"/>
              </a:rPr>
              <a:t> </a:t>
            </a:r>
            <a:endParaRPr kumimoji="0" lang="en-US" altLang="en-US" sz="1800" u="none" strike="noStrike" cap="none" normalizeH="0" baseline="0" dirty="0">
              <a:ln>
                <a:noFill/>
              </a:ln>
              <a:solidFill>
                <a:schemeClr val="bg2">
                  <a:lumMod val="50000"/>
                </a:schemeClr>
              </a:solidFill>
              <a:effectLst/>
              <a:latin typeface="Courier" pitchFamily="2" charset="0"/>
            </a:endParaRPr>
          </a:p>
        </p:txBody>
      </p:sp>
    </p:spTree>
    <p:extLst>
      <p:ext uri="{BB962C8B-B14F-4D97-AF65-F5344CB8AC3E}">
        <p14:creationId xmlns:p14="http://schemas.microsoft.com/office/powerpoint/2010/main" val="4229054511"/>
      </p:ext>
    </p:extLst>
  </p:cSld>
  <p:clrMapOvr>
    <a:masterClrMapping/>
  </p:clrMapOvr>
</p:sld>
</file>

<file path=ppt/theme/theme1.xml><?xml version="1.0" encoding="utf-8"?>
<a:theme xmlns:a="http://schemas.openxmlformats.org/drawingml/2006/main" name="Default Design">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Custom 1">
      <a:majorFont>
        <a:latin typeface="Candara"/>
        <a:ea typeface="华文细黑"/>
        <a:cs typeface="SimSun"/>
      </a:majorFont>
      <a:minorFont>
        <a:latin typeface="Candara"/>
        <a:ea typeface="华文细黑"/>
        <a:cs typeface="SimSu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7139</TotalTime>
  <Words>2406</Words>
  <Application>Microsoft Macintosh PowerPoint</Application>
  <PresentationFormat>On-screen Show (16:9)</PresentationFormat>
  <Paragraphs>418</Paragraphs>
  <Slides>20</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Candara</vt:lpstr>
      <vt:lpstr>Courier</vt:lpstr>
      <vt:lpstr>Wingdings</vt:lpstr>
      <vt:lpstr>Default Design</vt:lpstr>
      <vt:lpstr>Performance Measurement Using Simple TWAMP for Segment Routing Networks</vt:lpstr>
      <vt:lpstr>Agenda</vt:lpstr>
      <vt:lpstr>Requirements and Scope</vt:lpstr>
      <vt:lpstr>History of the Draft</vt:lpstr>
      <vt:lpstr>STAMP Control Code Field</vt:lpstr>
      <vt:lpstr>Performance Measurement Modes</vt:lpstr>
      <vt:lpstr>Destination Address in STAMP Node Address TLV</vt:lpstr>
      <vt:lpstr>Return Address in STAMP Return Path TLV</vt:lpstr>
      <vt:lpstr>Stand-alone LM Message Format for STAMP</vt:lpstr>
      <vt:lpstr>Next Steps</vt:lpstr>
      <vt:lpstr>PowerPoint Presentation</vt:lpstr>
      <vt:lpstr>Backup</vt:lpstr>
      <vt:lpstr>Example Provisioning Model</vt:lpstr>
      <vt:lpstr>Probe Query for Links</vt:lpstr>
      <vt:lpstr>Probe Query for SR-MPLS and SRv6 Policy</vt:lpstr>
      <vt:lpstr>Probe Response Message</vt:lpstr>
      <vt:lpstr>ECMP Support for SR Path</vt:lpstr>
      <vt:lpstr>Backup</vt:lpstr>
      <vt:lpstr>STAMP DM Message with Direct Measurement TLV  (Combined DM+LM Probe Message)</vt:lpstr>
      <vt:lpstr>PowerPoint Presentation</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PCEP-P2MP-MIB</dc:title>
  <dc:creator>d70584</dc:creator>
  <cp:lastModifiedBy>Rakesh Gandhi (rgandhi)</cp:lastModifiedBy>
  <cp:revision>1661</cp:revision>
  <dcterms:created xsi:type="dcterms:W3CDTF">2010-06-30T04:12:48Z</dcterms:created>
  <dcterms:modified xsi:type="dcterms:W3CDTF">2020-08-05T15:06:24Z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(6)D1ir8ERAy/CUg8oCLR9WSYrjo0k0KJYWIoD5xpyUin4mBtr0PPIodXNOtN4e1IZ94uMDDoAyrst3lPeddOdcwf7/7+PA6voBRYe1LYP4ZSZYFlnCxeMRo6n/UgoXCix8zii4J3kxUYVqL71ElOnJJvxINiopqspF+vhieK+/NtZqktPVdiw4uURrLBwHPr5wNfe/8O1259kvg0/17Du4Jo1NGvUiSrRwHllGfrdvguJP+CUq</vt:lpwstr>
  </property>
  <property fmtid="{D5CDD505-2E9C-101B-9397-08002B2CF9AE}" pid="3" name="_ms_pID_7253431">
    <vt:lpwstr>AktPVG+7fLSB4PzSs1rFnw9vwZczSdh5fZbEZ5YOdez/K4MmkI4AllXbK78Ao9ael4ZS9NNuCms3Y2GOojt60qLCBByhgA67xZdBCUNfCdy/c4/SAXWxturyDDm4XDQBo+EycexDPJZFokxQt4dTscgS9WT+xi9Btn1heIMCyFpLmoww28oZ5KQ9xluQlF/ipXMROb1MykTAQzFEEY+jojgJI5jcWsUBGlI48s3G6sipq9qa</vt:lpwstr>
  </property>
  <property fmtid="{D5CDD505-2E9C-101B-9397-08002B2CF9AE}" pid="4" name="_ms_pID_7253432">
    <vt:lpwstr>J8RTcmZFXiCMD1IF+uQ3mijX6a2z4YXzSgBf/4Tx+/eZAsI9JbakPO8+m/W7u9j4ECHK5i3sc57BLcwa5LOk3ItNcKo6uRcFIpiP5cgLDnrofhgD4LqPpV8PgqZejgHHJ5SGbP8ZJ/GRhrTE5MN4HPGyz3HlebHR5h1sRaBDluEXaLCOSLuG3nceTEdj9xEuBmXv4ub0JbUjldgEvPW7lD2VJnTFsf14JtJJJnXFsben91lM</vt:lpwstr>
  </property>
  <property fmtid="{D5CDD505-2E9C-101B-9397-08002B2CF9AE}" pid="5" name="_ms_pID_7253433">
    <vt:lpwstr>XaWNQIU180QbE+iYOLn5OB2nrCK5sP5Xv1Ngiv7Z6JV+DzA1i89cj928HHNgpuGTi7JMxW7mLncTUPAehJH4GJf6jCy/GQJbmde9l+ynMPQW83pSXMarFUCxspCQ6VBvtLpmsB1GfFvqchHven0zfhlO5Zf3G7WU1F2nWR93ZTwoq6UnRkPVYhIgTgn2r1ZW37zrYXM8Knnuuq+SzLacvInWIakJl5s9jFe5aQ9+h2pLDqyM</vt:lpwstr>
  </property>
  <property fmtid="{D5CDD505-2E9C-101B-9397-08002B2CF9AE}" pid="6" name="_ms_pID_7253434">
    <vt:lpwstr>4pIzCo38+f/fZsxlEVXtj3C54zTCW7w2KIFFi7RZaXrvtlEoqsGtqAOOfwHLO3D9UVG+k7r5WXJG6EOZ3LpG36CoU8xrNuldTuti818dXyp2EXbovZD8NDCuHHifgc8L1NklKzy+T932flMVt+xGEQHUgphJAyu/rJQNLzqi7JqueWY72NdQPhie/zgACxfp+/MGArCTqDhR28lj+eSgifb4SUpFth1hJq+grMfJEUcjia1G</vt:lpwstr>
  </property>
  <property fmtid="{D5CDD505-2E9C-101B-9397-08002B2CF9AE}" pid="7" name="_ms_pID_7253435">
    <vt:lpwstr>pIODpVBBmIVNTgLnmhNt+4TnyQOPqWMk0OJubrw+Gb2VzduHaSQBopCqrY/4dGGT2eEQuRt7GTmNqV2nG6dcwW71kUud9uwsls1vVA==</vt:lpwstr>
  </property>
  <property fmtid="{D5CDD505-2E9C-101B-9397-08002B2CF9AE}" pid="8" name="sflag">
    <vt:lpwstr>1437027015</vt:lpwstr>
  </property>
</Properties>
</file>