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99" r:id="rId3"/>
    <p:sldId id="315" r:id="rId4"/>
    <p:sldId id="1661" r:id="rId5"/>
    <p:sldId id="317" r:id="rId6"/>
    <p:sldId id="1660" r:id="rId7"/>
    <p:sldId id="326" r:id="rId8"/>
    <p:sldId id="318" r:id="rId9"/>
    <p:sldId id="303" r:id="rId10"/>
    <p:sldId id="1655" r:id="rId11"/>
    <p:sldId id="1652" r:id="rId12"/>
    <p:sldId id="1657" r:id="rId13"/>
    <p:sldId id="322" r:id="rId14"/>
    <p:sldId id="320" r:id="rId15"/>
    <p:sldId id="321" r:id="rId16"/>
    <p:sldId id="1658" r:id="rId17"/>
    <p:sldId id="1654" r:id="rId18"/>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8"/>
    <p:restoredTop sz="93083" autoAdjust="0"/>
  </p:normalViewPr>
  <p:slideViewPr>
    <p:cSldViewPr>
      <p:cViewPr varScale="1">
        <p:scale>
          <a:sx n="171" d="100"/>
          <a:sy n="171" d="100"/>
        </p:scale>
        <p:origin x="912"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8/5/20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16</a:t>
            </a:fld>
            <a:endParaRPr lang="en-US" altLang="zh-CN"/>
          </a:p>
        </p:txBody>
      </p:sp>
    </p:spTree>
    <p:extLst>
      <p:ext uri="{BB962C8B-B14F-4D97-AF65-F5344CB8AC3E}">
        <p14:creationId xmlns:p14="http://schemas.microsoft.com/office/powerpoint/2010/main" val="939525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64280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426452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179940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03984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422079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127127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Performance Measurement Using TWAMP Light for Segment Routing Networks</a:t>
            </a:r>
          </a:p>
        </p:txBody>
      </p:sp>
      <p:sp>
        <p:nvSpPr>
          <p:cNvPr id="2051" name="Rectangle 3"/>
          <p:cNvSpPr>
            <a:spLocks noGrp="1" noChangeArrowheads="1"/>
          </p:cNvSpPr>
          <p:nvPr>
            <p:ph type="subTitle" idx="1"/>
          </p:nvPr>
        </p:nvSpPr>
        <p:spPr>
          <a:xfrm>
            <a:off x="609600" y="2051579"/>
            <a:ext cx="7696200" cy="578643"/>
          </a:xfrm>
        </p:spPr>
        <p:txBody>
          <a:bodyPr/>
          <a:lstStyle/>
          <a:p>
            <a:r>
              <a:rPr lang="en-US" sz="2400" i="1" dirty="0"/>
              <a:t>draft-gandhi-spring-twamp-srpm-10</a:t>
            </a:r>
          </a:p>
        </p:txBody>
      </p:sp>
      <p:sp>
        <p:nvSpPr>
          <p:cNvPr id="2052" name="Rectangle 4"/>
          <p:cNvSpPr>
            <a:spLocks noChangeArrowheads="1"/>
          </p:cNvSpPr>
          <p:nvPr/>
        </p:nvSpPr>
        <p:spPr bwMode="auto">
          <a:xfrm>
            <a:off x="1828800" y="2791883"/>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10</a:t>
            </a:fld>
            <a:endParaRPr lang="en-US" altLang="zh-CN"/>
          </a:p>
        </p:txBody>
      </p:sp>
      <p:sp>
        <p:nvSpPr>
          <p:cNvPr id="8" name="Title 7">
            <a:extLst>
              <a:ext uri="{FF2B5EF4-FFF2-40B4-BE49-F238E27FC236}">
                <a16:creationId xmlns:a16="http://schemas.microsoft.com/office/drawing/2014/main" id="{EAE0D9DC-8575-A84F-A04B-3BD8C30794A3}"/>
              </a:ext>
            </a:extLst>
          </p:cNvPr>
          <p:cNvSpPr>
            <a:spLocks noGrp="1"/>
          </p:cNvSpPr>
          <p:nvPr>
            <p:ph type="ctrTitle"/>
          </p:nvPr>
        </p:nvSpPr>
        <p:spPr/>
        <p:txBody>
          <a:bodyPr/>
          <a:lstStyle/>
          <a:p>
            <a:r>
              <a:rPr lang="en-US" dirty="0"/>
              <a:t>Backup</a:t>
            </a:r>
          </a:p>
        </p:txBody>
      </p:sp>
    </p:spTree>
    <p:extLst>
      <p:ext uri="{BB962C8B-B14F-4D97-AF65-F5344CB8AC3E}">
        <p14:creationId xmlns:p14="http://schemas.microsoft.com/office/powerpoint/2010/main" val="160770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457200" y="-1905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Example Provisioning Model</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108</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1066800" y="983711"/>
            <a:ext cx="7010400" cy="3416320"/>
          </a:xfrm>
          <a:prstGeom prst="rect">
            <a:avLst/>
          </a:prstGeom>
          <a:solidFill>
            <a:schemeClr val="accent6">
              <a:lumMod val="20000"/>
              <a:lumOff val="80000"/>
            </a:schemeClr>
          </a:solidFill>
        </p:spPr>
        <p:txBody>
          <a:bodyPr wrap="square">
            <a:spAutoFit/>
          </a:bodyPr>
          <a:lstStyle/>
          <a:p>
            <a:r>
              <a:rPr lang="en-CA" sz="1200" dirty="0">
                <a:latin typeface="Courier" pitchFamily="2" charset="0"/>
              </a:rPr>
              <a:t>                             +------------+</a:t>
            </a:r>
          </a:p>
          <a:p>
            <a:r>
              <a:rPr lang="en-CA" sz="1200" dirty="0">
                <a:latin typeface="Courier" pitchFamily="2" charset="0"/>
              </a:rPr>
              <a:t>                             | Controller |</a:t>
            </a:r>
          </a:p>
          <a:p>
            <a:r>
              <a:rPr lang="en-CA" sz="1200" dirty="0">
                <a:latin typeface="Courier" pitchFamily="2" charset="0"/>
              </a:rPr>
              <a:t>                             +------------+</a:t>
            </a:r>
          </a:p>
          <a:p>
            <a:r>
              <a:rPr lang="en-CA" sz="1200" dirty="0">
                <a:latin typeface="Courier" pitchFamily="2" charset="0"/>
              </a:rPr>
              <a:t>  Destination UDP Port            /  \         Destination UDP port</a:t>
            </a:r>
          </a:p>
          <a:p>
            <a:r>
              <a:rPr lang="en-CA" sz="1200" dirty="0">
                <a:latin typeface="Courier" pitchFamily="2" charset="0"/>
              </a:rPr>
              <a:t>  Measurement Protocol           /    \        Measurement Protocol</a:t>
            </a:r>
          </a:p>
          <a:p>
            <a:r>
              <a:rPr lang="en-CA" sz="1200" dirty="0">
                <a:latin typeface="Courier" pitchFamily="2" charset="0"/>
              </a:rPr>
              <a:t>  Measurement Type              /      \       Measurement Type</a:t>
            </a:r>
          </a:p>
          <a:p>
            <a:r>
              <a:rPr lang="en-CA" sz="1200" dirty="0">
                <a:latin typeface="Courier" pitchFamily="2" charset="0"/>
              </a:rPr>
              <a:t>     Delay/Loss                /        \        Delay/Loss</a:t>
            </a:r>
          </a:p>
          <a:p>
            <a:r>
              <a:rPr lang="en-CA" sz="1200" dirty="0">
                <a:latin typeface="Courier" pitchFamily="2" charset="0"/>
              </a:rPr>
              <a:t>  Authentication Mode &amp; Key   /          \     Authentication Mode &amp; Key</a:t>
            </a:r>
          </a:p>
          <a:p>
            <a:r>
              <a:rPr lang="en-CA" sz="1200" dirty="0">
                <a:latin typeface="Courier" pitchFamily="2" charset="0"/>
              </a:rPr>
              <a:t>  Timestamp Format           /            \    Loss Measurement Mode</a:t>
            </a:r>
          </a:p>
          <a:p>
            <a:r>
              <a:rPr lang="en-CA" sz="1200" dirty="0">
                <a:latin typeface="Courier" pitchFamily="2" charset="0"/>
              </a:rPr>
              <a:t>  Delay Measurement Mode    /              \ </a:t>
            </a:r>
          </a:p>
          <a:p>
            <a:r>
              <a:rPr lang="en-CA" sz="1200" dirty="0">
                <a:latin typeface="Courier" pitchFamily="2" charset="0"/>
              </a:rPr>
              <a:t>  Loss Measurement Mode    /                \</a:t>
            </a:r>
          </a:p>
          <a:p>
            <a:r>
              <a:rPr lang="en-CA" sz="1200" dirty="0">
                <a:latin typeface="Courier" pitchFamily="2" charset="0"/>
              </a:rPr>
              <a:t>                          v                  v</a:t>
            </a:r>
          </a:p>
          <a:p>
            <a:r>
              <a:rPr lang="en-CA" sz="1200" dirty="0">
                <a:latin typeface="Courier" pitchFamily="2" charset="0"/>
              </a:rPr>
              <a:t>                     +-------+            +-------+</a:t>
            </a:r>
          </a:p>
          <a:p>
            <a:r>
              <a:rPr lang="en-CA" sz="1200" dirty="0">
                <a:latin typeface="Courier" pitchFamily="2" charset="0"/>
              </a:rPr>
              <a:t>                     |       |            |       |</a:t>
            </a:r>
          </a:p>
          <a:p>
            <a:r>
              <a:rPr lang="en-CA" sz="1200" dirty="0">
                <a:latin typeface="Courier" pitchFamily="2" charset="0"/>
              </a:rPr>
              <a:t>                     |   R1  |============|   R5  |</a:t>
            </a:r>
          </a:p>
          <a:p>
            <a:r>
              <a:rPr lang="en-CA" sz="1200" dirty="0">
                <a:latin typeface="Courier" pitchFamily="2" charset="0"/>
              </a:rPr>
              <a:t>                     |       |  SR Path   |       |</a:t>
            </a:r>
          </a:p>
          <a:p>
            <a:r>
              <a:rPr lang="en-CA" sz="1200" dirty="0">
                <a:latin typeface="Courier" pitchFamily="2" charset="0"/>
              </a:rPr>
              <a:t>                     +-------+  Or Link   +-------+</a:t>
            </a:r>
          </a:p>
          <a:p>
            <a:r>
              <a:rPr lang="en-CA" sz="1200" dirty="0">
                <a:latin typeface="Courier" pitchFamily="2" charset="0"/>
              </a:rPr>
              <a:t>                      Sender              Reflector</a:t>
            </a:r>
          </a:p>
        </p:txBody>
      </p:sp>
    </p:spTree>
    <p:extLst>
      <p:ext uri="{BB962C8B-B14F-4D97-AF65-F5344CB8AC3E}">
        <p14:creationId xmlns:p14="http://schemas.microsoft.com/office/powerpoint/2010/main" val="180540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Probe Query for Links</a:t>
            </a:r>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7" name="Content Placeholder 2"/>
          <p:cNvSpPr>
            <a:spLocks noGrp="1"/>
          </p:cNvSpPr>
          <p:nvPr>
            <p:ph idx="1"/>
          </p:nvPr>
        </p:nvSpPr>
        <p:spPr>
          <a:xfrm>
            <a:off x="457200" y="741825"/>
            <a:ext cx="8229600" cy="857250"/>
          </a:xfrm>
        </p:spPr>
        <p:txBody>
          <a:bodyPr/>
          <a:lstStyle/>
          <a:p>
            <a:r>
              <a:rPr lang="en-US" sz="1600" dirty="0"/>
              <a:t>User-configured destination UDP </a:t>
            </a:r>
            <a:r>
              <a:rPr lang="en-US" sz="1600" b="1" dirty="0"/>
              <a:t>port1</a:t>
            </a:r>
            <a:r>
              <a:rPr lang="en-US" sz="1600" dirty="0"/>
              <a:t> is used for DM probe messages and </a:t>
            </a:r>
            <a:r>
              <a:rPr lang="en-US" sz="1600" b="1" dirty="0"/>
              <a:t>port2</a:t>
            </a:r>
            <a:r>
              <a:rPr lang="en-US" sz="1600" dirty="0"/>
              <a:t> is used for LM probe messages (unauthenticated mode).</a:t>
            </a:r>
          </a:p>
          <a:p>
            <a:r>
              <a:rPr lang="en-US" sz="1600" dirty="0"/>
              <a:t>Applicable to physical, virtual, LAG, LAG member, numbered/unnumbered links – probe messages pre-routed over the links</a:t>
            </a:r>
          </a:p>
        </p:txBody>
      </p:sp>
      <p:sp>
        <p:nvSpPr>
          <p:cNvPr id="5" name="Rectangle 4"/>
          <p:cNvSpPr/>
          <p:nvPr/>
        </p:nvSpPr>
        <p:spPr>
          <a:xfrm>
            <a:off x="2133600" y="1981527"/>
            <a:ext cx="4657725" cy="2723823"/>
          </a:xfrm>
          <a:prstGeom prst="rect">
            <a:avLst/>
          </a:prstGeom>
          <a:solidFill>
            <a:schemeClr val="accent6">
              <a:lumMod val="20000"/>
              <a:lumOff val="80000"/>
            </a:schemeClr>
          </a:solidFill>
        </p:spPr>
        <p:txBody>
          <a:bodyPr wrap="square">
            <a:spAutoFit/>
          </a:bodyPr>
          <a:lstStyle/>
          <a:p>
            <a:pPr>
              <a:spcAft>
                <a:spcPts val="0"/>
              </a:spcAft>
            </a:pPr>
            <a:r>
              <a:rPr lang="en-US" sz="900" dirty="0">
                <a:latin typeface="Courier" pitchFamily="2" charset="0"/>
                <a:ea typeface="Courier" charset="0"/>
                <a:cs typeface="Courier" charset="0"/>
              </a:rPr>
              <a:t>+---------------------------------------------------------------+</a:t>
            </a:r>
          </a:p>
          <a:p>
            <a:pPr>
              <a:spcAft>
                <a:spcPts val="0"/>
              </a:spcAft>
            </a:pPr>
            <a:r>
              <a:rPr lang="en-US" sz="900" dirty="0">
                <a:latin typeface="Courier" pitchFamily="2" charset="0"/>
                <a:ea typeface="Courier" charset="0"/>
                <a:cs typeface="Courier" charset="0"/>
              </a:rPr>
              <a:t>| IP Header                                                     |</a:t>
            </a:r>
          </a:p>
          <a:p>
            <a:pPr>
              <a:spcAft>
                <a:spcPts val="0"/>
              </a:spcAft>
            </a:pPr>
            <a:r>
              <a:rPr lang="en-US" sz="900" dirty="0">
                <a:latin typeface="Courier" pitchFamily="2" charset="0"/>
                <a:ea typeface="Courier" charset="0"/>
                <a:cs typeface="Courier" charset="0"/>
              </a:rPr>
              <a:t>.  Source IP Address = Sender IPv4 or IPv6 Address              .</a:t>
            </a:r>
          </a:p>
          <a:p>
            <a:pPr>
              <a:spcAft>
                <a:spcPts val="0"/>
              </a:spcAft>
            </a:pPr>
            <a:r>
              <a:rPr lang="en-US" sz="900" dirty="0">
                <a:latin typeface="Courier" pitchFamily="2" charset="0"/>
                <a:ea typeface="Courier" charset="0"/>
                <a:cs typeface="Courier" charset="0"/>
              </a:rPr>
              <a:t>.  Destination IP Address = Reflector IPv4 or IPv6 Address      .</a:t>
            </a:r>
          </a:p>
          <a:p>
            <a:pPr>
              <a:spcAft>
                <a:spcPts val="0"/>
              </a:spcAft>
            </a:pPr>
            <a:r>
              <a:rPr lang="en-US" sz="900" dirty="0">
                <a:latin typeface="Courier" pitchFamily="2" charset="0"/>
                <a:ea typeface="Courier" charset="0"/>
                <a:cs typeface="Courier" charset="0"/>
              </a:rPr>
              <a:t>.  Protocol = UDP                                               .</a:t>
            </a:r>
          </a:p>
          <a:p>
            <a:pPr>
              <a:spcAft>
                <a:spcPts val="0"/>
              </a:spcAft>
            </a:pPr>
            <a:r>
              <a:rPr lang="en-US" sz="900" dirty="0">
                <a:latin typeface="Courier" pitchFamily="2" charset="0"/>
                <a:ea typeface="Courier" charset="0"/>
                <a:cs typeface="Courier" charset="0"/>
              </a:rPr>
              <a:t>.                                                               .</a:t>
            </a:r>
          </a:p>
          <a:p>
            <a:pPr>
              <a:spcAft>
                <a:spcPts val="0"/>
              </a:spcAft>
            </a:pPr>
            <a:r>
              <a:rPr lang="en-US" sz="900" dirty="0">
                <a:latin typeface="Courier" pitchFamily="2" charset="0"/>
                <a:ea typeface="Courier" charset="0"/>
                <a:cs typeface="Courier" charset="0"/>
              </a:rPr>
              <a:t>+---------------------------------------------------------------+</a:t>
            </a:r>
          </a:p>
          <a:p>
            <a:pPr>
              <a:spcAft>
                <a:spcPts val="0"/>
              </a:spcAft>
            </a:pPr>
            <a:r>
              <a:rPr lang="en-US" sz="900" dirty="0">
                <a:latin typeface="Courier" pitchFamily="2" charset="0"/>
                <a:ea typeface="Courier" charset="0"/>
                <a:cs typeface="Courier" charset="0"/>
              </a:rPr>
              <a:t>| UDP Header                                                    |</a:t>
            </a:r>
          </a:p>
          <a:p>
            <a:pPr>
              <a:spcAft>
                <a:spcPts val="0"/>
              </a:spcAft>
            </a:pPr>
            <a:r>
              <a:rPr lang="en-US" sz="900" dirty="0">
                <a:latin typeface="Courier" pitchFamily="2" charset="0"/>
                <a:ea typeface="Courier" charset="0"/>
                <a:cs typeface="Courier" charset="0"/>
              </a:rPr>
              <a:t>.  Source Port = As chosen by Sender                            .</a:t>
            </a:r>
          </a:p>
          <a:p>
            <a:pPr>
              <a:spcAft>
                <a:spcPts val="0"/>
              </a:spcAft>
            </a:pPr>
            <a:r>
              <a:rPr lang="en-US" sz="900" dirty="0">
                <a:latin typeface="Courier" pitchFamily="2" charset="0"/>
                <a:ea typeface="Courier" charset="0"/>
                <a:cs typeface="Courier" charset="0"/>
              </a:rPr>
              <a:t>.  Destination Port = </a:t>
            </a:r>
            <a:r>
              <a:rPr lang="en-US" sz="900" dirty="0">
                <a:solidFill>
                  <a:srgbClr val="0070C0"/>
                </a:solidFill>
                <a:latin typeface="Courier" pitchFamily="2" charset="0"/>
                <a:ea typeface="Courier" charset="0"/>
                <a:cs typeface="Courier" charset="0"/>
              </a:rPr>
              <a:t>User-configured Port                      </a:t>
            </a:r>
            <a:r>
              <a:rPr lang="en-US" sz="900" dirty="0">
                <a:latin typeface="Courier" pitchFamily="2" charset="0"/>
                <a:ea typeface="Courier" charset="0"/>
                <a:cs typeface="Courier" charset="0"/>
              </a:rPr>
              <a:t>.</a:t>
            </a:r>
          </a:p>
          <a:p>
            <a:pPr>
              <a:spcAft>
                <a:spcPts val="0"/>
              </a:spcAft>
            </a:pPr>
            <a:r>
              <a:rPr lang="en-US" sz="900" dirty="0">
                <a:latin typeface="Courier" pitchFamily="2" charset="0"/>
                <a:ea typeface="Courier" charset="0"/>
                <a:cs typeface="Courier" charset="0"/>
              </a:rPr>
              <a:t>.                                                               .</a:t>
            </a:r>
          </a:p>
          <a:p>
            <a:pPr>
              <a:spcAft>
                <a:spcPts val="0"/>
              </a:spcAft>
            </a:pPr>
            <a:r>
              <a:rPr lang="en-US" sz="900" dirty="0">
                <a:latin typeface="Courier" pitchFamily="2" charset="0"/>
                <a:ea typeface="Courier" charset="0"/>
                <a:cs typeface="Courier" charset="0"/>
              </a:rPr>
              <a:t>+---------------------------------------------------------------+</a:t>
            </a:r>
          </a:p>
          <a:p>
            <a:pPr>
              <a:spcAft>
                <a:spcPts val="0"/>
              </a:spcAft>
            </a:pPr>
            <a:r>
              <a:rPr lang="en-US" sz="900" dirty="0">
                <a:latin typeface="Courier" pitchFamily="2" charset="0"/>
                <a:ea typeface="Courier" charset="0"/>
                <a:cs typeface="Courier" charset="0"/>
              </a:rPr>
              <a:t>| Payload = DM Message as specified in Section 4.2.1 of RFC 5357|</a:t>
            </a:r>
          </a:p>
          <a:p>
            <a:pPr>
              <a:spcAft>
                <a:spcPts val="0"/>
              </a:spcAft>
            </a:pPr>
            <a:r>
              <a:rPr lang="en-US" sz="900" dirty="0">
                <a:latin typeface="Courier" pitchFamily="2" charset="0"/>
                <a:ea typeface="Courier" charset="0"/>
                <a:cs typeface="Courier" charset="0"/>
              </a:rPr>
              <a:t>. Payload = DM Message as specified in Section 4.1.2 of RFC 5357.</a:t>
            </a:r>
          </a:p>
          <a:p>
            <a:pPr>
              <a:spcAft>
                <a:spcPts val="0"/>
              </a:spcAft>
            </a:pPr>
            <a:r>
              <a:rPr lang="en-US" sz="900" dirty="0">
                <a:latin typeface="Courier" pitchFamily="2" charset="0"/>
                <a:ea typeface="Courier" charset="0"/>
                <a:cs typeface="Courier" charset="0"/>
              </a:rPr>
              <a:t>. Payload = LM Message as specified in this document            .</a:t>
            </a:r>
          </a:p>
          <a:p>
            <a:pPr>
              <a:spcAft>
                <a:spcPts val="0"/>
              </a:spcAft>
            </a:pPr>
            <a:r>
              <a:rPr lang="en-US" sz="900" dirty="0">
                <a:latin typeface="Courier" pitchFamily="2" charset="0"/>
                <a:ea typeface="Courier" charset="0"/>
                <a:cs typeface="Courier" charset="0"/>
              </a:rPr>
              <a:t>.                                                               .</a:t>
            </a:r>
          </a:p>
          <a:p>
            <a:pPr>
              <a:spcAft>
                <a:spcPts val="0"/>
              </a:spcAft>
            </a:pPr>
            <a:r>
              <a:rPr lang="en-US" sz="900" dirty="0">
                <a:latin typeface="Courier" pitchFamily="2" charset="0"/>
                <a:ea typeface="Courier" charset="0"/>
                <a:cs typeface="Courier" charset="0"/>
              </a:rPr>
              <a:t>+---------------------------------------------------------------+</a:t>
            </a:r>
          </a:p>
          <a:p>
            <a:pPr>
              <a:spcAft>
                <a:spcPts val="0"/>
              </a:spcAft>
            </a:pPr>
            <a:endParaRPr lang="en-US" sz="900" dirty="0">
              <a:latin typeface="Courier" pitchFamily="2" charset="0"/>
              <a:ea typeface="Courier" charset="0"/>
              <a:cs typeface="Courier" charset="0"/>
            </a:endParaRPr>
          </a:p>
          <a:p>
            <a:pPr>
              <a:spcAft>
                <a:spcPts val="0"/>
              </a:spcAft>
            </a:pPr>
            <a:r>
              <a:rPr lang="en-CA" sz="900" dirty="0">
                <a:latin typeface="Courier" pitchFamily="2" charset="0"/>
                <a:ea typeface="Courier" charset="0"/>
                <a:cs typeface="Courier" charset="0"/>
              </a:rPr>
              <a:t>                   Figure: Probe Query Message</a:t>
            </a:r>
            <a:endParaRPr lang="en-US" sz="900" dirty="0">
              <a:latin typeface="Courier" pitchFamily="2" charset="0"/>
              <a:ea typeface="Courier" charset="0"/>
              <a:cs typeface="Courier" charset="0"/>
            </a:endParaRP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155067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2211"/>
            <a:ext cx="3962400" cy="845539"/>
          </a:xfrm>
        </p:spPr>
        <p:txBody>
          <a:bodyPr/>
          <a:lstStyle/>
          <a:p>
            <a:pPr algn="l"/>
            <a:r>
              <a:rPr lang="en-US" sz="3400" dirty="0">
                <a:solidFill>
                  <a:srgbClr val="0070C0"/>
                </a:solidFill>
                <a:latin typeface="Calibri Light" panose="020F0302020204030204" pitchFamily="34" charset="0"/>
                <a:cs typeface="Calibri Light" panose="020F0302020204030204" pitchFamily="34" charset="0"/>
              </a:rPr>
              <a:t>Probe Query for SR-MPLS and SRv6 Policy</a:t>
            </a:r>
          </a:p>
        </p:txBody>
      </p:sp>
      <p:sp>
        <p:nvSpPr>
          <p:cNvPr id="4" name="Footer Placeholder 3"/>
          <p:cNvSpPr>
            <a:spLocks noGrp="1"/>
          </p:cNvSpPr>
          <p:nvPr>
            <p:ph type="ftr" sz="quarter" idx="11"/>
          </p:nvPr>
        </p:nvSpPr>
        <p:spPr>
          <a:xfrm>
            <a:off x="3124200" y="4796631"/>
            <a:ext cx="2895600" cy="357188"/>
          </a:xfrm>
        </p:spPr>
        <p:txBody>
          <a:bodyPr/>
          <a:lstStyle/>
          <a:p>
            <a:r>
              <a:rPr lang="en-CA" dirty="0"/>
              <a:t>108</a:t>
            </a:r>
            <a:r>
              <a:rPr lang="en-CA" baseline="30000" dirty="0"/>
              <a:t>th</a:t>
            </a:r>
            <a:r>
              <a:rPr lang="en-CA" dirty="0"/>
              <a:t> IETF Online</a:t>
            </a:r>
          </a:p>
        </p:txBody>
      </p:sp>
      <p:sp>
        <p:nvSpPr>
          <p:cNvPr id="5" name="Rectangle 4"/>
          <p:cNvSpPr/>
          <p:nvPr/>
        </p:nvSpPr>
        <p:spPr>
          <a:xfrm>
            <a:off x="4800600" y="57150"/>
            <a:ext cx="3962400" cy="1823576"/>
          </a:xfrm>
          <a:prstGeom prst="rect">
            <a:avLst/>
          </a:prstGeom>
          <a:solidFill>
            <a:schemeClr val="accent6">
              <a:lumMod val="20000"/>
              <a:lumOff val="80000"/>
            </a:schemeClr>
          </a:solidFill>
        </p:spPr>
        <p:txBody>
          <a:bodyPr wrap="square">
            <a:spAutoFit/>
          </a:bodyPr>
          <a:lstStyle/>
          <a:p>
            <a:r>
              <a:rPr lang="en-US" sz="750" dirty="0">
                <a:latin typeface="Courier" charset="0"/>
                <a:ea typeface="Courier" charset="0"/>
                <a:cs typeface="Courier" charset="0"/>
              </a:rPr>
              <a:t>0 1 2 3 4 5 6 7 8 9 0 1 2 3 4 5 6 7 8 9 0 1 2 3 4 5 6 7 8 9 0 1</a:t>
            </a:r>
          </a:p>
          <a:p>
            <a:r>
              <a:rPr lang="en-US" sz="750" dirty="0">
                <a:latin typeface="Courier" charset="0"/>
                <a:ea typeface="Courier" charset="0"/>
                <a:cs typeface="Courier" charset="0"/>
              </a:rPr>
              <a:t>+-+-+-+-+-+-+-+-+-+-+-+-+-+-+-+-+-+-+-+-+-+-+-+-+-+-+-+-+-+-+-+-+</a:t>
            </a:r>
          </a:p>
          <a:p>
            <a:r>
              <a:rPr lang="en-US" sz="750" dirty="0">
                <a:latin typeface="Courier" charset="0"/>
                <a:ea typeface="Courier" charset="0"/>
                <a:cs typeface="Courier" charset="0"/>
              </a:rPr>
              <a:t>|              Segment(1)               | TC  |S|      TTL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a:t>
            </a:r>
          </a:p>
          <a:p>
            <a:r>
              <a:rPr lang="en-US" sz="750" dirty="0">
                <a:latin typeface="Courier" charset="0"/>
                <a:ea typeface="Courier" charset="0"/>
                <a:cs typeface="Courier" charset="0"/>
              </a:rPr>
              <a:t>.                                                               .</a:t>
            </a:r>
          </a:p>
          <a:p>
            <a:r>
              <a:rPr lang="en-US" sz="750" dirty="0">
                <a:latin typeface="Courier" charset="0"/>
                <a:ea typeface="Courier" charset="0"/>
                <a:cs typeface="Courier" charset="0"/>
              </a:rPr>
              <a:t>.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Segment(n)               | TC  |S|      TTL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DM or LM Query Message including IP/UDP Header               |</a:t>
            </a:r>
          </a:p>
          <a:p>
            <a:r>
              <a:rPr lang="en-US" sz="750" dirty="0">
                <a:latin typeface="Courier" charset="0"/>
                <a:ea typeface="Courier" charset="0"/>
                <a:cs typeface="Courier" charset="0"/>
              </a:rPr>
              <a:t>.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a:t>
            </a:r>
          </a:p>
          <a:p>
            <a:r>
              <a:rPr lang="en-US" sz="750" dirty="0">
                <a:latin typeface="Courier" charset="0"/>
                <a:ea typeface="Courier" charset="0"/>
                <a:cs typeface="Courier" charset="0"/>
              </a:rPr>
              <a:t>     Figure: Example Probe Query Message for SR-MPLS Policy</a:t>
            </a:r>
          </a:p>
        </p:txBody>
      </p:sp>
      <p:sp>
        <p:nvSpPr>
          <p:cNvPr id="6" name="Content Placeholder 2"/>
          <p:cNvSpPr txBox="1">
            <a:spLocks/>
          </p:cNvSpPr>
          <p:nvPr/>
        </p:nvSpPr>
        <p:spPr bwMode="auto">
          <a:xfrm>
            <a:off x="228600" y="1311623"/>
            <a:ext cx="4343400" cy="30127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1600" dirty="0"/>
              <a:t>For performance delay/loss measurement of </a:t>
            </a:r>
            <a:r>
              <a:rPr lang="en-US" sz="1600" b="1" dirty="0"/>
              <a:t>end-to-end</a:t>
            </a:r>
            <a:r>
              <a:rPr lang="en-US" sz="1600" dirty="0"/>
              <a:t> SR Policy, the probe query message is sent on the SR Policy with:</a:t>
            </a:r>
          </a:p>
          <a:p>
            <a:pPr>
              <a:buFont typeface="+mj-lt"/>
              <a:buAutoNum type="arabicPeriod"/>
            </a:pPr>
            <a:r>
              <a:rPr lang="en-US" sz="1600" dirty="0"/>
              <a:t>MPLS label stack of SR-MPLS Policy</a:t>
            </a:r>
          </a:p>
          <a:p>
            <a:pPr>
              <a:buFont typeface="+mj-lt"/>
              <a:buAutoNum type="arabicPeriod"/>
            </a:pPr>
            <a:r>
              <a:rPr lang="en-US" sz="1600" dirty="0"/>
              <a:t>SRv6 SRH [</a:t>
            </a:r>
            <a:r>
              <a:rPr lang="en-CA" sz="1600" dirty="0"/>
              <a:t>RFC 8754</a:t>
            </a:r>
            <a:r>
              <a:rPr lang="en-US" sz="1600" dirty="0"/>
              <a:t>] with Segment List of SRv6 Policy</a:t>
            </a:r>
          </a:p>
          <a:p>
            <a:pPr>
              <a:buFont typeface="+mj-lt"/>
              <a:buAutoNum type="arabicPeriod"/>
            </a:pPr>
            <a:endParaRPr lang="en-US" sz="1600" dirty="0"/>
          </a:p>
          <a:p>
            <a:pPr marL="0" indent="0">
              <a:buNone/>
            </a:pPr>
            <a:r>
              <a:rPr lang="en-US" sz="1600" dirty="0"/>
              <a:t>Same user-configured destination UDP </a:t>
            </a:r>
            <a:r>
              <a:rPr lang="en-US" sz="1600" b="1" dirty="0"/>
              <a:t>port1</a:t>
            </a:r>
            <a:r>
              <a:rPr lang="en-US" sz="1600" dirty="0"/>
              <a:t> is used for DM probe messages and </a:t>
            </a:r>
            <a:r>
              <a:rPr lang="en-US" sz="1600" b="1" dirty="0"/>
              <a:t>port2</a:t>
            </a:r>
            <a:r>
              <a:rPr lang="en-US" sz="1600" dirty="0"/>
              <a:t> is used for LM </a:t>
            </a:r>
            <a:r>
              <a:rPr lang="en-US" sz="1600"/>
              <a:t>probe messages (unauthenticated mode) – same as Links.</a:t>
            </a:r>
            <a:endParaRPr lang="en-US" sz="1600" dirty="0"/>
          </a:p>
          <a:p>
            <a:pPr>
              <a:buFont typeface="+mj-lt"/>
              <a:buAutoNum type="arabicPeriod"/>
            </a:pPr>
            <a:endParaRPr lang="en-US" sz="1600" dirty="0"/>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
        <p:nvSpPr>
          <p:cNvPr id="9" name="Rectangle 8">
            <a:extLst>
              <a:ext uri="{FF2B5EF4-FFF2-40B4-BE49-F238E27FC236}">
                <a16:creationId xmlns:a16="http://schemas.microsoft.com/office/drawing/2014/main" id="{A856D9B7-FCE9-1B49-8307-31CEB3BC42F4}"/>
              </a:ext>
            </a:extLst>
          </p:cNvPr>
          <p:cNvSpPr/>
          <p:nvPr/>
        </p:nvSpPr>
        <p:spPr>
          <a:xfrm>
            <a:off x="4800600" y="1972739"/>
            <a:ext cx="3962400" cy="3208571"/>
          </a:xfrm>
          <a:prstGeom prst="rect">
            <a:avLst/>
          </a:prstGeom>
          <a:solidFill>
            <a:schemeClr val="accent6">
              <a:lumMod val="20000"/>
              <a:lumOff val="80000"/>
            </a:schemeClr>
          </a:solidFill>
        </p:spPr>
        <p:txBody>
          <a:bodyPr wrap="square">
            <a:spAutoFit/>
          </a:bodyPr>
          <a:lstStyle/>
          <a:p>
            <a:r>
              <a:rPr lang="en-US" sz="750" dirty="0">
                <a:latin typeface="Courier" charset="0"/>
                <a:ea typeface="Courier" charset="0"/>
                <a:cs typeface="Courier" charset="0"/>
              </a:rPr>
              <a:t>0 1 2 3 4 5 6 7 8 9 0 1 2 3 4 5 6 7 8 9 0 1 2 3 4 5 6 7 8 9 0 1</a:t>
            </a:r>
          </a:p>
          <a:p>
            <a:pPr>
              <a:spcAft>
                <a:spcPts val="0"/>
              </a:spcAft>
            </a:pPr>
            <a:r>
              <a:rPr lang="en-US" sz="750" dirty="0">
                <a:latin typeface="Courier" pitchFamily="2" charset="0"/>
                <a:ea typeface="Courier" charset="0"/>
                <a:cs typeface="Courier" charset="0"/>
              </a:rPr>
              <a:t>+---------------------------------------------------------------+</a:t>
            </a:r>
          </a:p>
          <a:p>
            <a:pPr>
              <a:spcAft>
                <a:spcPts val="0"/>
              </a:spcAft>
            </a:pPr>
            <a:r>
              <a:rPr lang="en-US" sz="750" dirty="0">
                <a:latin typeface="Courier" pitchFamily="2" charset="0"/>
                <a:ea typeface="Courier" charset="0"/>
                <a:cs typeface="Courier" charset="0"/>
              </a:rPr>
              <a:t>| IP Header                                                     |</a:t>
            </a:r>
          </a:p>
          <a:p>
            <a:pPr>
              <a:spcAft>
                <a:spcPts val="0"/>
              </a:spcAft>
            </a:pPr>
            <a:r>
              <a:rPr lang="en-US" sz="750" dirty="0">
                <a:latin typeface="Courier" pitchFamily="2" charset="0"/>
                <a:ea typeface="Courier" charset="0"/>
                <a:cs typeface="Courier" charset="0"/>
              </a:rPr>
              <a:t>.  Source IP Address = Sender IPv6 Address                      .</a:t>
            </a:r>
          </a:p>
          <a:p>
            <a:pPr>
              <a:spcAft>
                <a:spcPts val="0"/>
              </a:spcAft>
            </a:pPr>
            <a:r>
              <a:rPr lang="en-US" sz="750" dirty="0">
                <a:latin typeface="Courier" pitchFamily="2" charset="0"/>
                <a:ea typeface="Courier" charset="0"/>
                <a:cs typeface="Courier" charset="0"/>
              </a:rPr>
              <a:t>.  Destination IP Address = Destination IPv6 Address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a:t>
            </a:r>
          </a:p>
          <a:p>
            <a:r>
              <a:rPr lang="en-US" sz="750" dirty="0">
                <a:latin typeface="Courier" charset="0"/>
                <a:ea typeface="Courier" charset="0"/>
                <a:cs typeface="Courier" charset="0"/>
              </a:rPr>
              <a:t>| SRH as specified in RFC 8754                                  |</a:t>
            </a:r>
          </a:p>
          <a:p>
            <a:r>
              <a:rPr lang="en-US" sz="750" dirty="0">
                <a:latin typeface="Courier" charset="0"/>
                <a:ea typeface="Courier" charset="0"/>
                <a:cs typeface="Courier" charset="0"/>
              </a:rPr>
              <a:t>.  &lt;Segment List&gt;                                               .</a:t>
            </a:r>
          </a:p>
          <a:p>
            <a:r>
              <a:rPr lang="en-US" sz="750" dirty="0">
                <a:latin typeface="Courier" charset="0"/>
                <a:ea typeface="Courier" charset="0"/>
                <a:cs typeface="Courier" charset="0"/>
              </a:rPr>
              <a:t>.                                                               .</a:t>
            </a:r>
          </a:p>
          <a:p>
            <a:pPr>
              <a:spcAft>
                <a:spcPts val="0"/>
              </a:spcAft>
            </a:pPr>
            <a:r>
              <a:rPr lang="en-US" sz="750" dirty="0">
                <a:latin typeface="Courier" pitchFamily="2" charset="0"/>
                <a:ea typeface="Courier" charset="0"/>
                <a:cs typeface="Courier" charset="0"/>
              </a:rPr>
              <a:t>+---------------------------------------------------------------+</a:t>
            </a:r>
          </a:p>
          <a:p>
            <a:pPr>
              <a:spcAft>
                <a:spcPts val="0"/>
              </a:spcAft>
            </a:pPr>
            <a:r>
              <a:rPr lang="en-US" sz="750" dirty="0">
                <a:latin typeface="Courier" pitchFamily="2" charset="0"/>
                <a:ea typeface="Courier" charset="0"/>
                <a:cs typeface="Courier" charset="0"/>
              </a:rPr>
              <a:t>| IP Header (as needed)                                         |</a:t>
            </a:r>
          </a:p>
          <a:p>
            <a:pPr>
              <a:spcAft>
                <a:spcPts val="0"/>
              </a:spcAft>
            </a:pPr>
            <a:r>
              <a:rPr lang="en-US" sz="750" dirty="0">
                <a:latin typeface="Courier" pitchFamily="2" charset="0"/>
                <a:ea typeface="Courier" charset="0"/>
                <a:cs typeface="Courier" charset="0"/>
              </a:rPr>
              <a:t>.  Source IP Address = Sender IPv6 Address                      .</a:t>
            </a:r>
          </a:p>
          <a:p>
            <a:pPr>
              <a:spcAft>
                <a:spcPts val="0"/>
              </a:spcAft>
            </a:pPr>
            <a:r>
              <a:rPr lang="en-US" sz="750" dirty="0">
                <a:latin typeface="Courier" pitchFamily="2" charset="0"/>
                <a:ea typeface="Courier" charset="0"/>
                <a:cs typeface="Courier" charset="0"/>
              </a:rPr>
              <a:t>.  Destination IP Address = Reflector IPv6 Address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a:t>
            </a:r>
          </a:p>
          <a:p>
            <a:pPr>
              <a:spcAft>
                <a:spcPts val="0"/>
              </a:spcAft>
            </a:pPr>
            <a:r>
              <a:rPr lang="en-US" sz="750" dirty="0">
                <a:latin typeface="Courier" pitchFamily="2" charset="0"/>
                <a:ea typeface="Courier" charset="0"/>
                <a:cs typeface="Courier" charset="0"/>
              </a:rPr>
              <a:t>| UDP Header                                                    |</a:t>
            </a:r>
          </a:p>
          <a:p>
            <a:pPr>
              <a:spcAft>
                <a:spcPts val="0"/>
              </a:spcAft>
            </a:pPr>
            <a:r>
              <a:rPr lang="en-US" sz="750" dirty="0">
                <a:latin typeface="Courier" pitchFamily="2" charset="0"/>
                <a:ea typeface="Courier" charset="0"/>
                <a:cs typeface="Courier" charset="0"/>
              </a:rPr>
              <a:t>.  Source Port = As chosen by Sender                            .</a:t>
            </a:r>
          </a:p>
          <a:p>
            <a:pPr>
              <a:spcAft>
                <a:spcPts val="0"/>
              </a:spcAft>
            </a:pPr>
            <a:r>
              <a:rPr lang="en-US" sz="750" dirty="0">
                <a:latin typeface="Courier" pitchFamily="2" charset="0"/>
                <a:ea typeface="Courier" charset="0"/>
                <a:cs typeface="Courier" charset="0"/>
              </a:rPr>
              <a:t>.  Destination Port = </a:t>
            </a:r>
            <a:r>
              <a:rPr lang="en-US" sz="750" dirty="0">
                <a:solidFill>
                  <a:srgbClr val="0070C0"/>
                </a:solidFill>
                <a:latin typeface="Courier" pitchFamily="2" charset="0"/>
                <a:ea typeface="Courier" charset="0"/>
                <a:cs typeface="Courier" charset="0"/>
              </a:rPr>
              <a:t>User-configured Port                      </a:t>
            </a:r>
            <a:r>
              <a:rPr lang="en-US" sz="750" dirty="0">
                <a:latin typeface="Courier" pitchFamily="2" charset="0"/>
                <a:ea typeface="Courier" charset="0"/>
                <a:cs typeface="Courier" charset="0"/>
              </a:rPr>
              <a:t>.</a:t>
            </a:r>
          </a:p>
          <a:p>
            <a:pPr>
              <a:spcAft>
                <a:spcPts val="0"/>
              </a:spcAft>
            </a:pPr>
            <a:r>
              <a:rPr lang="en-US" sz="750" dirty="0">
                <a:latin typeface="Courier" pitchFamily="2" charset="0"/>
                <a:ea typeface="Courier" charset="0"/>
                <a:cs typeface="Courier" charset="0"/>
              </a:rPr>
              <a:t>.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Payload = DM or LM Query Message                             |</a:t>
            </a:r>
          </a:p>
          <a:p>
            <a:r>
              <a:rPr lang="en-US" sz="750" dirty="0">
                <a:latin typeface="Courier" charset="0"/>
                <a:ea typeface="Courier" charset="0"/>
                <a:cs typeface="Courier" charset="0"/>
              </a:rPr>
              <a:t>.                                                               .</a:t>
            </a:r>
          </a:p>
          <a:p>
            <a:r>
              <a:rPr lang="en-US" sz="750" dirty="0">
                <a:latin typeface="Courier" charset="0"/>
                <a:ea typeface="Courier" charset="0"/>
                <a:cs typeface="Courier" charset="0"/>
              </a:rPr>
              <a:t>+---------------------------------------------------------------+</a:t>
            </a:r>
          </a:p>
          <a:p>
            <a:r>
              <a:rPr lang="en-US" sz="750" dirty="0">
                <a:latin typeface="Courier" charset="0"/>
                <a:ea typeface="Courier" charset="0"/>
                <a:cs typeface="Courier" charset="0"/>
              </a:rPr>
              <a:t> </a:t>
            </a:r>
          </a:p>
          <a:p>
            <a:r>
              <a:rPr lang="en-US" sz="750" dirty="0">
                <a:latin typeface="Courier" charset="0"/>
                <a:ea typeface="Courier" charset="0"/>
                <a:cs typeface="Courier" charset="0"/>
              </a:rPr>
              <a:t>       Figure: Example Probe Query Message for SRv6 Policy</a:t>
            </a:r>
          </a:p>
        </p:txBody>
      </p:sp>
    </p:spTree>
    <p:extLst>
      <p:ext uri="{BB962C8B-B14F-4D97-AF65-F5344CB8AC3E}">
        <p14:creationId xmlns:p14="http://schemas.microsoft.com/office/powerpoint/2010/main" val="157125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Probe Response Message</a:t>
            </a:r>
          </a:p>
        </p:txBody>
      </p:sp>
      <p:sp>
        <p:nvSpPr>
          <p:cNvPr id="3" name="Content Placeholder 2"/>
          <p:cNvSpPr>
            <a:spLocks noGrp="1"/>
          </p:cNvSpPr>
          <p:nvPr>
            <p:ph idx="1"/>
          </p:nvPr>
        </p:nvSpPr>
        <p:spPr>
          <a:xfrm>
            <a:off x="266700" y="819150"/>
            <a:ext cx="8648700" cy="857250"/>
          </a:xfrm>
        </p:spPr>
        <p:txBody>
          <a:bodyPr/>
          <a:lstStyle/>
          <a:p>
            <a:r>
              <a:rPr lang="en-US" sz="1600" dirty="0"/>
              <a:t>The probe response message is sent using the IP/UDP information from the probe query message. </a:t>
            </a:r>
          </a:p>
          <a:p>
            <a:r>
              <a:rPr lang="en-US" sz="1600" dirty="0"/>
              <a:t>Based on Control Code from the probe query message</a:t>
            </a:r>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Rectangle 4"/>
          <p:cNvSpPr/>
          <p:nvPr/>
        </p:nvSpPr>
        <p:spPr>
          <a:xfrm>
            <a:off x="1981200" y="1710898"/>
            <a:ext cx="5181600" cy="2862322"/>
          </a:xfrm>
          <a:prstGeom prst="rect">
            <a:avLst/>
          </a:prstGeom>
          <a:solidFill>
            <a:schemeClr val="accent6">
              <a:lumMod val="20000"/>
              <a:lumOff val="80000"/>
            </a:schemeClr>
          </a:solidFill>
        </p:spPr>
        <p:txBody>
          <a:bodyPr wrap="square">
            <a:spAutoFit/>
          </a:bodyPr>
          <a:lstStyle/>
          <a:p>
            <a:r>
              <a:rPr lang="en-CA" sz="1000" dirty="0">
                <a:latin typeface="Courier" pitchFamily="2" charset="0"/>
                <a:cs typeface="Courier New" panose="02070309020205020404" pitchFamily="49" charset="0"/>
              </a:rPr>
              <a:t>+---------------------------------------------------------------+</a:t>
            </a:r>
          </a:p>
          <a:p>
            <a:r>
              <a:rPr lang="en-CA" sz="1000" dirty="0">
                <a:latin typeface="Courier" pitchFamily="2" charset="0"/>
                <a:cs typeface="Courier New" panose="02070309020205020404" pitchFamily="49" charset="0"/>
              </a:rPr>
              <a:t>| IP Header                                                     |</a:t>
            </a:r>
          </a:p>
          <a:p>
            <a:r>
              <a:rPr lang="en-CA" sz="1000" dirty="0">
                <a:latin typeface="Courier" pitchFamily="2" charset="0"/>
                <a:cs typeface="Courier New" panose="02070309020205020404" pitchFamily="49" charset="0"/>
              </a:rPr>
              <a:t>.  Source IP Address = Reflector IPv4 or IPv6 Address           .</a:t>
            </a:r>
          </a:p>
          <a:p>
            <a:r>
              <a:rPr lang="en-CA" sz="1000" dirty="0">
                <a:latin typeface="Courier" pitchFamily="2" charset="0"/>
                <a:cs typeface="Courier New" panose="02070309020205020404" pitchFamily="49" charset="0"/>
              </a:rPr>
              <a:t>.  Destination IP Address = Source IP Address from Query        .</a:t>
            </a:r>
          </a:p>
          <a:p>
            <a:r>
              <a:rPr lang="en-CA" sz="1000" dirty="0">
                <a:latin typeface="Courier" pitchFamily="2" charset="0"/>
                <a:cs typeface="Courier New" panose="02070309020205020404" pitchFamily="49" charset="0"/>
              </a:rPr>
              <a:t>.  Protocol = UDP                                               .</a:t>
            </a:r>
          </a:p>
          <a:p>
            <a:r>
              <a:rPr lang="en-CA" sz="1000" dirty="0">
                <a:latin typeface="Courier" pitchFamily="2" charset="0"/>
                <a:cs typeface="Courier New" panose="02070309020205020404" pitchFamily="49" charset="0"/>
              </a:rPr>
              <a:t>.                                                               .</a:t>
            </a:r>
          </a:p>
          <a:p>
            <a:r>
              <a:rPr lang="en-CA" sz="1000" dirty="0">
                <a:latin typeface="Courier" pitchFamily="2" charset="0"/>
                <a:cs typeface="Courier New" panose="02070309020205020404" pitchFamily="49" charset="0"/>
              </a:rPr>
              <a:t>+---------------------------------------------------------------+</a:t>
            </a:r>
          </a:p>
          <a:p>
            <a:r>
              <a:rPr lang="en-CA" sz="1000" dirty="0">
                <a:latin typeface="Courier" pitchFamily="2" charset="0"/>
                <a:cs typeface="Courier New" panose="02070309020205020404" pitchFamily="49" charset="0"/>
              </a:rPr>
              <a:t>| UDP Header                                                    |</a:t>
            </a:r>
          </a:p>
          <a:p>
            <a:r>
              <a:rPr lang="en-CA" sz="1000" dirty="0">
                <a:latin typeface="Courier" pitchFamily="2" charset="0"/>
                <a:cs typeface="Courier New" panose="02070309020205020404" pitchFamily="49" charset="0"/>
              </a:rPr>
              <a:t>.  Source Port = As chosen by Reflector                         .</a:t>
            </a:r>
          </a:p>
          <a:p>
            <a:r>
              <a:rPr lang="en-CA" sz="1000" dirty="0">
                <a:latin typeface="Courier" pitchFamily="2" charset="0"/>
                <a:cs typeface="Courier New" panose="02070309020205020404" pitchFamily="49" charset="0"/>
              </a:rPr>
              <a:t>.  Destination Port = Source Port from Query                    .</a:t>
            </a:r>
          </a:p>
          <a:p>
            <a:r>
              <a:rPr lang="en-CA" sz="1000" dirty="0">
                <a:latin typeface="Courier" pitchFamily="2" charset="0"/>
                <a:cs typeface="Courier New" panose="02070309020205020404" pitchFamily="49" charset="0"/>
              </a:rPr>
              <a:t>.                                                               .</a:t>
            </a:r>
          </a:p>
          <a:p>
            <a:r>
              <a:rPr lang="en-CA" sz="1000" dirty="0">
                <a:latin typeface="Courier" pitchFamily="2" charset="0"/>
                <a:cs typeface="Courier New" panose="02070309020205020404" pitchFamily="49" charset="0"/>
              </a:rPr>
              <a:t>+---------------------------------------------------------------+</a:t>
            </a:r>
          </a:p>
          <a:p>
            <a:r>
              <a:rPr lang="en-CA" sz="1000" dirty="0">
                <a:latin typeface="Courier" pitchFamily="2" charset="0"/>
                <a:cs typeface="Courier New" panose="02070309020205020404" pitchFamily="49" charset="0"/>
              </a:rPr>
              <a:t>| Payload = DM Message specified in Section 4.2.1 of RFC 5357 | |</a:t>
            </a:r>
          </a:p>
          <a:p>
            <a:r>
              <a:rPr lang="en-CA" sz="1000" dirty="0">
                <a:latin typeface="Courier" pitchFamily="2" charset="0"/>
                <a:cs typeface="Courier New" panose="02070309020205020404" pitchFamily="49" charset="0"/>
              </a:rPr>
              <a:t>. Payload = LM Message specified in this document               .</a:t>
            </a:r>
          </a:p>
          <a:p>
            <a:r>
              <a:rPr lang="en-CA" sz="1000" dirty="0">
                <a:latin typeface="Courier" pitchFamily="2" charset="0"/>
                <a:cs typeface="Courier New" panose="02070309020205020404" pitchFamily="49" charset="0"/>
              </a:rPr>
              <a:t>.                                                               .</a:t>
            </a:r>
          </a:p>
          <a:p>
            <a:r>
              <a:rPr lang="en-CA" sz="1000" dirty="0">
                <a:latin typeface="Courier" pitchFamily="2" charset="0"/>
                <a:cs typeface="Courier New" panose="02070309020205020404" pitchFamily="49" charset="0"/>
              </a:rPr>
              <a:t>+---------------------------------------------------------------+</a:t>
            </a:r>
          </a:p>
          <a:p>
            <a:r>
              <a:rPr lang="en-CA" sz="1000" dirty="0">
                <a:latin typeface="Courier" pitchFamily="2" charset="0"/>
                <a:cs typeface="Courier New" panose="02070309020205020404" pitchFamily="49" charset="0"/>
              </a:rPr>
              <a:t> </a:t>
            </a:r>
          </a:p>
          <a:p>
            <a:r>
              <a:rPr lang="en-CA" sz="1000" dirty="0">
                <a:latin typeface="Courier" pitchFamily="2" charset="0"/>
                <a:cs typeface="Courier New" panose="02070309020205020404" pitchFamily="49" charset="0"/>
              </a:rPr>
              <a:t>                  Figure: Probe Response Message</a:t>
            </a:r>
            <a:endParaRPr lang="en-US" sz="1000" dirty="0">
              <a:latin typeface="Courier" pitchFamily="2" charset="0"/>
              <a:ea typeface="Courier"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1922777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3962400" cy="845539"/>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Stand-alone LM Message Format for TWAMP Light</a:t>
            </a:r>
          </a:p>
        </p:txBody>
      </p:sp>
      <p:sp>
        <p:nvSpPr>
          <p:cNvPr id="4" name="Footer Placeholder 3"/>
          <p:cNvSpPr>
            <a:spLocks noGrp="1"/>
          </p:cNvSpPr>
          <p:nvPr>
            <p:ph type="ftr" sz="quarter" idx="11"/>
          </p:nvPr>
        </p:nvSpPr>
        <p:spPr>
          <a:xfrm>
            <a:off x="2971800" y="4786312"/>
            <a:ext cx="2895600" cy="357188"/>
          </a:xfrm>
        </p:spPr>
        <p:txBody>
          <a:bodyPr/>
          <a:lstStyle/>
          <a:p>
            <a:r>
              <a:rPr lang="en-CA" dirty="0"/>
              <a:t>108</a:t>
            </a:r>
            <a:r>
              <a:rPr lang="en-CA" baseline="30000" dirty="0"/>
              <a:t>th</a:t>
            </a:r>
            <a:r>
              <a:rPr lang="en-CA" dirty="0"/>
              <a:t> IETF Online</a:t>
            </a:r>
          </a:p>
        </p:txBody>
      </p:sp>
      <p:sp>
        <p:nvSpPr>
          <p:cNvPr id="5" name="Rectangle 4"/>
          <p:cNvSpPr/>
          <p:nvPr/>
        </p:nvSpPr>
        <p:spPr>
          <a:xfrm>
            <a:off x="4724400" y="134124"/>
            <a:ext cx="4128052" cy="4647426"/>
          </a:xfrm>
          <a:prstGeom prst="rect">
            <a:avLst/>
          </a:prstGeom>
          <a:solidFill>
            <a:schemeClr val="accent6">
              <a:lumMod val="20000"/>
              <a:lumOff val="80000"/>
            </a:schemeClr>
          </a:solidFill>
        </p:spPr>
        <p:txBody>
          <a:bodyPr wrap="square">
            <a:spAutoFit/>
          </a:bodyPr>
          <a:lstStyle/>
          <a:p>
            <a:pPr>
              <a:spcAft>
                <a:spcPts val="0"/>
              </a:spcAft>
            </a:pPr>
            <a:r>
              <a:rPr lang="en-CA" sz="800" dirty="0">
                <a:latin typeface="Courier" pitchFamily="2" charset="0"/>
                <a:ea typeface="Courier" charset="0"/>
                <a:cs typeface="Courier New" panose="02070309020205020404" pitchFamily="49" charset="0"/>
              </a:rPr>
              <a:t>+---------------------------------------------------------------+</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IP Header                                                     |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Source IP Address = Sender IPv4 or IPv6 Address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Destination IP Address = Reflector IPv4 or IPv6 Address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Protocol = UDP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UDP Header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Source Port = As chosen by Sender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Destination Port = User-configured </a:t>
            </a:r>
            <a:r>
              <a:rPr lang="en-CA" sz="800" b="1" dirty="0">
                <a:solidFill>
                  <a:srgbClr val="0070C0"/>
                </a:solidFill>
                <a:latin typeface="Courier" pitchFamily="2" charset="0"/>
                <a:ea typeface="Courier" charset="0"/>
                <a:cs typeface="Courier New" panose="02070309020205020404" pitchFamily="49" charset="0"/>
              </a:rPr>
              <a:t>Port2</a:t>
            </a:r>
            <a:r>
              <a:rPr lang="en-CA" sz="800" dirty="0">
                <a:latin typeface="Courier" pitchFamily="2" charset="0"/>
                <a:ea typeface="Courier" charset="0"/>
                <a:cs typeface="Courier New" panose="02070309020205020404" pitchFamily="49" charset="0"/>
              </a:rPr>
              <a:t> for Loss Measurement.</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a:t>
            </a:r>
            <a:endParaRPr lang="en-US" sz="800" dirty="0">
              <a:latin typeface="Courier" pitchFamily="2" charset="0"/>
              <a:ea typeface="Courier" charset="0"/>
              <a:cs typeface="Courier New" panose="02070309020205020404" pitchFamily="49" charset="0"/>
            </a:endParaRPr>
          </a:p>
          <a:p>
            <a:pPr>
              <a:spcAft>
                <a:spcPts val="0"/>
              </a:spcAft>
            </a:pPr>
            <a:r>
              <a:rPr lang="en-US" sz="800" dirty="0">
                <a:latin typeface="Courier" pitchFamily="2" charset="0"/>
                <a:ea typeface="Courier" charset="0"/>
                <a:cs typeface="Courier New" panose="02070309020205020404" pitchFamily="49" charset="0"/>
              </a:rPr>
              <a:t>+-+-+-+-+-+-+-+-+-+-+-+-+-+-+-+-+-+-+-+-+-+-+-+-+-+-+-+-+-+-+-+-+</a:t>
            </a:r>
          </a:p>
          <a:p>
            <a:pPr>
              <a:spcAft>
                <a:spcPts val="0"/>
              </a:spcAft>
            </a:pPr>
            <a:r>
              <a:rPr lang="en-US" sz="800" dirty="0">
                <a:latin typeface="Courier" pitchFamily="2" charset="0"/>
                <a:ea typeface="Courier" charset="0"/>
                <a:cs typeface="Courier New" panose="02070309020205020404" pitchFamily="49" charset="0"/>
              </a:rPr>
              <a:t>|                        Sequence Number                        |</a:t>
            </a:r>
          </a:p>
          <a:p>
            <a:pPr>
              <a:spcAft>
                <a:spcPts val="0"/>
              </a:spcAft>
            </a:pPr>
            <a:r>
              <a:rPr lang="en-US" sz="800" dirty="0">
                <a:latin typeface="Courier" pitchFamily="2" charset="0"/>
                <a:ea typeface="Courier" charset="0"/>
                <a:cs typeface="Courier New" panose="02070309020205020404" pitchFamily="49" charset="0"/>
              </a:rPr>
              <a:t>+-+-+-+-+-+-+-+-+-+-+-+-+-+-+-+-+-+-+-+-+-+-+-+-+-+-+-+-+-+-+-+-+</a:t>
            </a:r>
          </a:p>
          <a:p>
            <a:pPr>
              <a:spcAft>
                <a:spcPts val="0"/>
              </a:spcAft>
            </a:pPr>
            <a:r>
              <a:rPr lang="en-US" sz="800" dirty="0">
                <a:latin typeface="Courier" pitchFamily="2" charset="0"/>
                <a:ea typeface="Courier" charset="0"/>
                <a:cs typeface="Courier New" panose="02070309020205020404" pitchFamily="49" charset="0"/>
              </a:rPr>
              <a:t>|                        Transmit Counter                       |</a:t>
            </a:r>
          </a:p>
          <a:p>
            <a:pPr>
              <a:spcAft>
                <a:spcPts val="0"/>
              </a:spcAft>
            </a:pPr>
            <a:r>
              <a:rPr lang="en-US" sz="800" dirty="0">
                <a:latin typeface="Courier" pitchFamily="2" charset="0"/>
                <a:ea typeface="Courier" charset="0"/>
                <a:cs typeface="Courier New" panose="02070309020205020404" pitchFamily="49" charset="0"/>
              </a:rPr>
              <a:t>|                                                               |</a:t>
            </a:r>
          </a:p>
          <a:p>
            <a:pPr>
              <a:spcAft>
                <a:spcPts val="0"/>
              </a:spcAft>
            </a:pPr>
            <a:r>
              <a:rPr lang="en-US" sz="800" dirty="0">
                <a:latin typeface="Courier" pitchFamily="2" charset="0"/>
                <a:ea typeface="Courier" charset="0"/>
                <a:cs typeface="Courier New" panose="02070309020205020404" pitchFamily="49" charset="0"/>
              </a:rPr>
              <a:t>+-+-+-+-+-+-+-+-+-+-+-+-+-+-+-+-+-+-+-+-+-+-+-+-+-+-+-+-+-+-+-+-+</a:t>
            </a:r>
          </a:p>
          <a:p>
            <a:pPr>
              <a:spcAft>
                <a:spcPts val="0"/>
              </a:spcAft>
            </a:pPr>
            <a:r>
              <a:rPr lang="en-CA" sz="800" dirty="0">
                <a:latin typeface="Courier" pitchFamily="2" charset="0"/>
                <a:cs typeface="Courier New" panose="02070309020205020404" pitchFamily="49" charset="0"/>
              </a:rPr>
              <a:t>|X|B| Reserved  | Block Number  | MBZ                           |</a:t>
            </a:r>
          </a:p>
          <a:p>
            <a:pPr>
              <a:spcAft>
                <a:spcPts val="0"/>
              </a:spcAft>
            </a:pPr>
            <a:r>
              <a:rPr lang="en-US" sz="800" dirty="0">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Receive Counter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Sender Sequence Number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Sender Counter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CA" sz="800" dirty="0">
                <a:solidFill>
                  <a:schemeClr val="tx2">
                    <a:lumMod val="60000"/>
                    <a:lumOff val="40000"/>
                  </a:schemeClr>
                </a:solidFill>
                <a:latin typeface="Courier" pitchFamily="2" charset="0"/>
                <a:cs typeface="Courier New" panose="02070309020205020404" pitchFamily="49" charset="0"/>
              </a:rPr>
              <a:t>|X|B| Reserved  |Sender Block Nu|   MBZ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Sender TTL   |  Padding (3 Bytes)                  </a:t>
            </a:r>
            <a:r>
              <a:rPr lang="en-CA" sz="800" dirty="0">
                <a:solidFill>
                  <a:schemeClr val="tx2">
                    <a:lumMod val="60000"/>
                    <a:lumOff val="40000"/>
                  </a:schemeClr>
                </a:solidFill>
                <a:latin typeface="Courier" pitchFamily="2" charset="0"/>
                <a:cs typeface="Courier New" panose="02070309020205020404" pitchFamily="49" charset="0"/>
              </a:rPr>
              <a:t>          </a:t>
            </a: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Padding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a:t>
            </a:r>
          </a:p>
          <a:p>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p:txBody>
      </p:sp>
      <p:sp>
        <p:nvSpPr>
          <p:cNvPr id="6" name="Content Placeholder 2"/>
          <p:cNvSpPr txBox="1">
            <a:spLocks/>
          </p:cNvSpPr>
          <p:nvPr/>
        </p:nvSpPr>
        <p:spPr bwMode="auto">
          <a:xfrm>
            <a:off x="291548" y="1276350"/>
            <a:ext cx="4356652" cy="2977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Loss Measurement (LM) message defined</a:t>
            </a:r>
          </a:p>
          <a:p>
            <a:pPr lvl="1"/>
            <a:r>
              <a:rPr lang="en-US" sz="1400" kern="0" dirty="0"/>
              <a:t>Hardware efficient counter-stamping</a:t>
            </a:r>
          </a:p>
          <a:p>
            <a:pPr lvl="2"/>
            <a:r>
              <a:rPr lang="en-US" sz="1400" kern="0" dirty="0"/>
              <a:t>Well-known locations for transmit and receive traffic counters</a:t>
            </a:r>
          </a:p>
          <a:p>
            <a:pPr lvl="1"/>
            <a:r>
              <a:rPr lang="en-US" sz="1400" kern="0" dirty="0"/>
              <a:t>Stand-alone LM message, not tied to DM</a:t>
            </a:r>
          </a:p>
          <a:p>
            <a:r>
              <a:rPr lang="en-US" sz="1400" kern="0" dirty="0"/>
              <a:t>LM message format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LM probe packets</a:t>
            </a:r>
          </a:p>
          <a:p>
            <a:r>
              <a:rPr lang="en-US" sz="1400" kern="0" dirty="0"/>
              <a:t>Does not modify existing TWAMP Light  (which is for DM) procedure as different destination UDP is used for LM</a:t>
            </a:r>
          </a:p>
        </p:txBody>
      </p:sp>
      <p:sp>
        <p:nvSpPr>
          <p:cNvPr id="3" name="Slide Number Placeholder 2"/>
          <p:cNvSpPr>
            <a:spLocks noGrp="1"/>
          </p:cNvSpPr>
          <p:nvPr>
            <p:ph type="sldNum" sz="quarter" idx="12"/>
          </p:nvPr>
        </p:nvSpPr>
        <p:spPr>
          <a:xfrm>
            <a:off x="6553200" y="4781550"/>
            <a:ext cx="2133600" cy="357188"/>
          </a:xfrm>
        </p:spPr>
        <p:txBody>
          <a:bodyPr/>
          <a:lstStyle/>
          <a:p>
            <a:pPr>
              <a:defRPr/>
            </a:pPr>
            <a:fld id="{BD6E0F59-1DD8-40FC-9C92-B6295CBA6CCA}" type="slidenum">
              <a:rPr lang="en-US" altLang="zh-CN" smtClean="0"/>
              <a:pPr>
                <a:defRPr/>
              </a:pPr>
              <a:t>15</a:t>
            </a:fld>
            <a:endParaRPr lang="en-US" altLang="zh-CN" dirty="0"/>
          </a:p>
        </p:txBody>
      </p:sp>
    </p:spTree>
    <p:extLst>
      <p:ext uri="{BB962C8B-B14F-4D97-AF65-F5344CB8AC3E}">
        <p14:creationId xmlns:p14="http://schemas.microsoft.com/office/powerpoint/2010/main" val="303848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ECMP Support for SR Path</a:t>
            </a:r>
          </a:p>
        </p:txBody>
      </p:sp>
      <p:sp>
        <p:nvSpPr>
          <p:cNvPr id="3" name="Content Placeholder 2"/>
          <p:cNvSpPr>
            <a:spLocks noGrp="1"/>
          </p:cNvSpPr>
          <p:nvPr>
            <p:ph idx="1"/>
          </p:nvPr>
        </p:nvSpPr>
        <p:spPr>
          <a:xfrm>
            <a:off x="419100" y="912201"/>
            <a:ext cx="8305800" cy="3259750"/>
          </a:xfrm>
        </p:spPr>
        <p:txBody>
          <a:bodyPr/>
          <a:lstStyle/>
          <a:p>
            <a:pPr>
              <a:lnSpc>
                <a:spcPts val="2280"/>
              </a:lnSpc>
              <a:spcBef>
                <a:spcPts val="0"/>
              </a:spcBef>
            </a:pPr>
            <a:r>
              <a:rPr lang="en-US" sz="1800" dirty="0"/>
              <a:t>SR Path can have ECMP between the ingress and transit nodes, between transit nodes and between transit and egress nodes.</a:t>
            </a:r>
          </a:p>
          <a:p>
            <a:pPr>
              <a:lnSpc>
                <a:spcPts val="2280"/>
              </a:lnSpc>
              <a:spcBef>
                <a:spcPts val="0"/>
              </a:spcBef>
            </a:pPr>
            <a:r>
              <a:rPr lang="en-US" sz="1800" dirty="0"/>
              <a:t>Sending probe queries that can take advantage of the hashing function in forwarding plane.</a:t>
            </a:r>
          </a:p>
          <a:p>
            <a:pPr>
              <a:lnSpc>
                <a:spcPts val="2280"/>
              </a:lnSpc>
              <a:spcBef>
                <a:spcPts val="0"/>
              </a:spcBef>
            </a:pPr>
            <a:r>
              <a:rPr lang="en-US" sz="1800" dirty="0"/>
              <a:t>Existing forwarding mechanisms are applicable to probe messages. Examples are:</a:t>
            </a:r>
          </a:p>
          <a:p>
            <a:pPr lvl="1">
              <a:lnSpc>
                <a:spcPts val="2280"/>
              </a:lnSpc>
              <a:spcBef>
                <a:spcPts val="0"/>
              </a:spcBef>
            </a:pPr>
            <a:r>
              <a:rPr lang="en-US" sz="1800" dirty="0"/>
              <a:t>For IPv4</a:t>
            </a:r>
          </a:p>
          <a:p>
            <a:pPr lvl="2">
              <a:lnSpc>
                <a:spcPts val="2280"/>
              </a:lnSpc>
              <a:spcBef>
                <a:spcPts val="0"/>
              </a:spcBef>
            </a:pPr>
            <a:r>
              <a:rPr lang="en-US" sz="1800" dirty="0"/>
              <a:t>Sweeping destination address in IPv4 header (e.g. 127/8)</a:t>
            </a:r>
          </a:p>
          <a:p>
            <a:pPr lvl="1">
              <a:lnSpc>
                <a:spcPts val="2280"/>
              </a:lnSpc>
              <a:spcBef>
                <a:spcPts val="0"/>
              </a:spcBef>
            </a:pPr>
            <a:r>
              <a:rPr lang="en-US" sz="1800" dirty="0"/>
              <a:t>For IPv6</a:t>
            </a:r>
          </a:p>
          <a:p>
            <a:pPr lvl="2">
              <a:lnSpc>
                <a:spcPts val="2280"/>
              </a:lnSpc>
              <a:spcBef>
                <a:spcPts val="0"/>
              </a:spcBef>
            </a:pPr>
            <a:r>
              <a:rPr lang="en-US" sz="1800" dirty="0"/>
              <a:t>Sweeping flow label in IPv6 header</a:t>
            </a:r>
          </a:p>
        </p:txBody>
      </p:sp>
      <p:sp>
        <p:nvSpPr>
          <p:cNvPr id="4" name="Footer Placeholder 3"/>
          <p:cNvSpPr>
            <a:spLocks noGrp="1"/>
          </p:cNvSpPr>
          <p:nvPr>
            <p:ph type="ftr" sz="quarter" idx="11"/>
          </p:nvPr>
        </p:nvSpPr>
        <p:spPr>
          <a:xfrm>
            <a:off x="3124200" y="4781550"/>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Tree>
    <p:extLst>
      <p:ext uri="{BB962C8B-B14F-4D97-AF65-F5344CB8AC3E}">
        <p14:creationId xmlns:p14="http://schemas.microsoft.com/office/powerpoint/2010/main" val="3637512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dirty="0"/>
          </a:p>
        </p:txBody>
      </p:sp>
    </p:spTree>
    <p:extLst>
      <p:ext uri="{BB962C8B-B14F-4D97-AF65-F5344CB8AC3E}">
        <p14:creationId xmlns:p14="http://schemas.microsoft.com/office/powerpoint/2010/main" val="66881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09599" y="971550"/>
            <a:ext cx="8113059" cy="3124200"/>
          </a:xfrm>
        </p:spPr>
        <p:txBody>
          <a:bodyPr/>
          <a:lstStyle/>
          <a:p>
            <a:r>
              <a:rPr lang="en-US" sz="2400" dirty="0"/>
              <a:t>Requirements and Scope</a:t>
            </a:r>
          </a:p>
          <a:p>
            <a:r>
              <a:rPr lang="en-US" sz="2400" dirty="0"/>
              <a:t>History of the Draft</a:t>
            </a:r>
          </a:p>
          <a:p>
            <a:r>
              <a:rPr lang="en-US" sz="2400" dirty="0"/>
              <a:t>Updates Since IETF-106</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52500"/>
            <a:ext cx="7772400" cy="3238500"/>
          </a:xfrm>
        </p:spPr>
        <p:txBody>
          <a:bodyPr/>
          <a:lstStyle/>
          <a:p>
            <a:pPr marL="0" indent="0">
              <a:buNone/>
            </a:pPr>
            <a:r>
              <a:rPr lang="en-US" sz="1400" dirty="0"/>
              <a:t>Requirements:</a:t>
            </a:r>
          </a:p>
          <a:p>
            <a:pPr lvl="1">
              <a:buFont typeface="Wingdings" charset="2"/>
              <a:buChar char="§"/>
            </a:pPr>
            <a:r>
              <a:rPr lang="en-US" sz="1400" dirty="0"/>
              <a:t>Delay and Loss Performance Measurement (PM) </a:t>
            </a:r>
          </a:p>
          <a:p>
            <a:pPr lvl="2">
              <a:buFont typeface="Wingdings" pitchFamily="2" charset="2"/>
              <a:buChar char="ü"/>
            </a:pPr>
            <a:r>
              <a:rPr lang="en-US" sz="1400" dirty="0"/>
              <a:t>Links and End-to-end P2P/P2MP SR Paths</a:t>
            </a:r>
          </a:p>
          <a:p>
            <a:pPr lvl="3">
              <a:buFont typeface="Wingdings" pitchFamily="2" charset="2"/>
              <a:buChar char="ü"/>
            </a:pPr>
            <a:r>
              <a:rPr lang="en-US" sz="1400" dirty="0"/>
              <a:t>Links include physical, virtual, LAG (bundle), LAG member, numbered/unnumbered links</a:t>
            </a:r>
          </a:p>
          <a:p>
            <a:pPr lvl="2">
              <a:buFont typeface="Wingdings" charset="2"/>
              <a:buChar char="ü"/>
            </a:pPr>
            <a:r>
              <a:rPr lang="en-US" sz="1400" dirty="0"/>
              <a:t>Applicable to SR-MPLS/SRv6 data planes</a:t>
            </a:r>
          </a:p>
          <a:p>
            <a:pPr lvl="1">
              <a:buFont typeface="Wingdings" charset="2"/>
              <a:buChar char="§"/>
            </a:pPr>
            <a:r>
              <a:rPr lang="en-US" sz="1400" dirty="0"/>
              <a:t>No need to signal to PM parameters - spirit of SR</a:t>
            </a:r>
          </a:p>
          <a:p>
            <a:pPr lvl="2">
              <a:buFont typeface="Wingdings" charset="2"/>
              <a:buChar char="ü"/>
            </a:pPr>
            <a:r>
              <a:rPr lang="en-US" sz="1400" dirty="0"/>
              <a:t>Stateless on egress node - spirit of SR </a:t>
            </a:r>
          </a:p>
          <a:p>
            <a:pPr lvl="2">
              <a:buFont typeface="Wingdings" charset="2"/>
              <a:buChar char="ü"/>
            </a:pPr>
            <a:r>
              <a:rPr lang="en-US" sz="1400" dirty="0"/>
              <a:t>State is in the probe message</a:t>
            </a:r>
          </a:p>
          <a:p>
            <a:pPr lvl="1">
              <a:buFont typeface="Wingdings" charset="2"/>
              <a:buChar char="§"/>
            </a:pPr>
            <a:r>
              <a:rPr lang="en-US" sz="1400" dirty="0"/>
              <a:t>Handle ECMP for SR Paths</a:t>
            </a:r>
          </a:p>
          <a:p>
            <a:pPr lvl="1">
              <a:buFont typeface="Wingdings" charset="2"/>
              <a:buChar char="§"/>
            </a:pPr>
            <a:r>
              <a:rPr lang="en-US" sz="1400" dirty="0"/>
              <a:t>Support stand-alone direct-mode loss measurement</a:t>
            </a:r>
          </a:p>
          <a:p>
            <a:pPr marL="0" lvl="1" indent="0">
              <a:buNone/>
            </a:pPr>
            <a:r>
              <a:rPr lang="en-US" sz="1400" dirty="0"/>
              <a:t>Scope:</a:t>
            </a:r>
          </a:p>
          <a:p>
            <a:pPr lvl="1">
              <a:buFont typeface="Wingdings" charset="2"/>
              <a:buChar char="§"/>
            </a:pPr>
            <a:r>
              <a:rPr lang="en-US" sz="1400" dirty="0"/>
              <a:t>RFC 5357 (TWAMP Light) defined probe messages</a:t>
            </a:r>
          </a:p>
          <a:p>
            <a:pPr lvl="1">
              <a:buFont typeface="Wingdings" charset="2"/>
              <a:buChar char="§"/>
            </a:pPr>
            <a:r>
              <a:rPr lang="en-US" sz="1400" dirty="0"/>
              <a:t>User-configured IP/UDP path for probe messages</a:t>
            </a:r>
          </a:p>
          <a:p>
            <a:pPr lvl="1">
              <a:buFont typeface="Wingdings" charset="2"/>
              <a:buChar char="§"/>
            </a:pPr>
            <a:endParaRPr lang="en-US" sz="14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History of the Draft</a:t>
            </a:r>
          </a:p>
        </p:txBody>
      </p:sp>
      <p:sp>
        <p:nvSpPr>
          <p:cNvPr id="3" name="Content Placeholder 2"/>
          <p:cNvSpPr>
            <a:spLocks noGrp="1"/>
          </p:cNvSpPr>
          <p:nvPr>
            <p:ph idx="1"/>
          </p:nvPr>
        </p:nvSpPr>
        <p:spPr>
          <a:xfrm>
            <a:off x="457200" y="998934"/>
            <a:ext cx="8229600" cy="3543300"/>
          </a:xfrm>
        </p:spPr>
        <p:txBody>
          <a:bodyPr/>
          <a:lstStyle/>
          <a:p>
            <a:r>
              <a:rPr lang="en-US" sz="1200" dirty="0"/>
              <a:t>Feb 2019</a:t>
            </a:r>
          </a:p>
          <a:p>
            <a:pPr lvl="1"/>
            <a:r>
              <a:rPr lang="en-US" sz="1200" dirty="0"/>
              <a:t>Draft was published - </a:t>
            </a:r>
            <a:r>
              <a:rPr lang="en-US" sz="1200" i="1" dirty="0"/>
              <a:t>draft-gandhi-spring-twamp-srpm-00</a:t>
            </a:r>
            <a:endParaRPr lang="en-US" sz="1200" dirty="0"/>
          </a:p>
          <a:p>
            <a:r>
              <a:rPr lang="en-US" sz="1200" dirty="0"/>
              <a:t>Mar 2019</a:t>
            </a:r>
          </a:p>
          <a:p>
            <a:pPr lvl="1"/>
            <a:r>
              <a:rPr lang="en-US" sz="1200" dirty="0"/>
              <a:t>Presented </a:t>
            </a:r>
            <a:r>
              <a:rPr lang="en-US" sz="1200" i="1" dirty="0"/>
              <a:t>draft-gandhi-spring-twamp-srpm-00</a:t>
            </a:r>
            <a:r>
              <a:rPr lang="en-US" sz="1200" dirty="0"/>
              <a:t> at IETF 104 Prague in SPRING WG</a:t>
            </a:r>
          </a:p>
          <a:p>
            <a:r>
              <a:rPr lang="en-US" sz="1200" dirty="0"/>
              <a:t>July 2019</a:t>
            </a:r>
          </a:p>
          <a:p>
            <a:pPr lvl="1"/>
            <a:r>
              <a:rPr lang="en-US" sz="1200" dirty="0"/>
              <a:t>Presented </a:t>
            </a:r>
            <a:r>
              <a:rPr lang="en-US" sz="1200" i="1" dirty="0"/>
              <a:t>draft-gandhi-spring-twamp-srpm-01</a:t>
            </a:r>
            <a:r>
              <a:rPr lang="en-US" sz="1200" dirty="0"/>
              <a:t> at IETF 105 Montreal in IPPM WG</a:t>
            </a:r>
          </a:p>
          <a:p>
            <a:pPr lvl="2"/>
            <a:r>
              <a:rPr lang="en-US" sz="1200" dirty="0"/>
              <a:t>Slide 9 Titled - </a:t>
            </a:r>
            <a:r>
              <a:rPr lang="en-CA" sz="1200" dirty="0"/>
              <a:t>Applicability of STAMP</a:t>
            </a:r>
            <a:endParaRPr lang="en-US" sz="1200" dirty="0"/>
          </a:p>
          <a:p>
            <a:r>
              <a:rPr lang="en-US" sz="1200" dirty="0"/>
              <a:t>Nov 2019</a:t>
            </a:r>
          </a:p>
          <a:p>
            <a:pPr lvl="1"/>
            <a:r>
              <a:rPr lang="en-US" sz="1200" dirty="0"/>
              <a:t>SPRING Chairs announced in the meeting the agreement with IPPM chairs to progress the draft in SPRING WG</a:t>
            </a:r>
          </a:p>
          <a:p>
            <a:pPr lvl="1"/>
            <a:r>
              <a:rPr lang="en-US" sz="1200" dirty="0"/>
              <a:t>Presented </a:t>
            </a:r>
            <a:r>
              <a:rPr lang="en-US" sz="1200" i="1" dirty="0"/>
              <a:t>draft-gandhi-spring-twamp-srpm-04</a:t>
            </a:r>
            <a:r>
              <a:rPr lang="en-US" sz="1200" dirty="0"/>
              <a:t> at IETF 106 Singapore in SPRING WG</a:t>
            </a:r>
          </a:p>
          <a:p>
            <a:r>
              <a:rPr lang="en-US" sz="1200" dirty="0"/>
              <a:t>Mar 2020</a:t>
            </a:r>
          </a:p>
          <a:p>
            <a:pPr lvl="1"/>
            <a:r>
              <a:rPr lang="en-US" sz="1200" dirty="0"/>
              <a:t>Moved STAMP support to </a:t>
            </a:r>
            <a:r>
              <a:rPr lang="en-US" sz="1200" i="1" dirty="0"/>
              <a:t>draft-gandhi-spring-</a:t>
            </a:r>
            <a:r>
              <a:rPr lang="en-US" sz="1200" b="1" i="1" dirty="0"/>
              <a:t>stamp</a:t>
            </a:r>
            <a:r>
              <a:rPr lang="en-US" sz="1200" i="1" dirty="0"/>
              <a:t>-srpm-00</a:t>
            </a:r>
          </a:p>
          <a:p>
            <a:pPr lvl="1"/>
            <a:r>
              <a:rPr lang="en-US" sz="1200" dirty="0"/>
              <a:t>Keep TWAMP Light support as informational in </a:t>
            </a:r>
            <a:r>
              <a:rPr lang="en-US" sz="1200" i="1" dirty="0"/>
              <a:t>draft-gandhi-spring-</a:t>
            </a:r>
            <a:r>
              <a:rPr lang="en-US" sz="1200" b="1" i="1" dirty="0"/>
              <a:t>twamp</a:t>
            </a:r>
            <a:r>
              <a:rPr lang="en-US" sz="1200" i="1" dirty="0"/>
              <a:t>-srpm-08</a:t>
            </a:r>
          </a:p>
          <a:p>
            <a:r>
              <a:rPr lang="en-US" sz="1200" dirty="0"/>
              <a:t>Jul 2020</a:t>
            </a:r>
          </a:p>
          <a:p>
            <a:pPr lvl="1"/>
            <a:r>
              <a:rPr lang="en-US" sz="1200" dirty="0"/>
              <a:t>Presented </a:t>
            </a:r>
            <a:r>
              <a:rPr lang="en-US" sz="1200" i="1" dirty="0"/>
              <a:t>draft-gandhi-spring-twamp-srpm-09</a:t>
            </a:r>
            <a:r>
              <a:rPr lang="en-US" sz="1200" dirty="0"/>
              <a:t> at IETF 108 in IPPM WG </a:t>
            </a:r>
          </a:p>
          <a:p>
            <a:pPr marL="457200" lvl="1" indent="0">
              <a:buNone/>
            </a:pPr>
            <a:endParaRPr lang="en-US" sz="1200" i="1"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28309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Updates Since IETF-106 (Version-04)</a:t>
            </a:r>
          </a:p>
        </p:txBody>
      </p:sp>
      <p:sp>
        <p:nvSpPr>
          <p:cNvPr id="3" name="Content Placeholder 2"/>
          <p:cNvSpPr>
            <a:spLocks noGrp="1"/>
          </p:cNvSpPr>
          <p:nvPr>
            <p:ph idx="1"/>
          </p:nvPr>
        </p:nvSpPr>
        <p:spPr>
          <a:xfrm>
            <a:off x="457200" y="895350"/>
            <a:ext cx="8229600" cy="3429000"/>
          </a:xfrm>
        </p:spPr>
        <p:txBody>
          <a:bodyPr/>
          <a:lstStyle/>
          <a:p>
            <a:pPr marL="0" indent="0">
              <a:buNone/>
            </a:pPr>
            <a:r>
              <a:rPr lang="en-US" sz="1600" dirty="0"/>
              <a:t>Updates:</a:t>
            </a:r>
          </a:p>
          <a:p>
            <a:pPr marL="800100" lvl="1" indent="-342900">
              <a:buFont typeface="+mj-lt"/>
              <a:buAutoNum type="arabicPeriod"/>
            </a:pPr>
            <a:r>
              <a:rPr lang="en-CA" sz="1600" dirty="0"/>
              <a:t>Defined Control Code for “In-band Response Requested” for TWAMP Light</a:t>
            </a:r>
          </a:p>
          <a:p>
            <a:pPr lvl="2">
              <a:buFont typeface="Wingdings" pitchFamily="2" charset="2"/>
              <a:buChar char="ü"/>
            </a:pPr>
            <a:r>
              <a:rPr lang="en-CA" sz="1600" dirty="0"/>
              <a:t>Updated Two-way mode procedure using the Control Code </a:t>
            </a:r>
          </a:p>
          <a:p>
            <a:pPr marL="800100" lvl="1" indent="-342900">
              <a:buFont typeface="+mj-lt"/>
              <a:buAutoNum type="arabicPeriod"/>
            </a:pPr>
            <a:r>
              <a:rPr lang="en-US" sz="1600" dirty="0"/>
              <a:t>Moved STAMP support to a new draft - </a:t>
            </a:r>
            <a:r>
              <a:rPr lang="en-US" sz="1600" i="1" dirty="0"/>
              <a:t>draft-</a:t>
            </a:r>
            <a:r>
              <a:rPr lang="en-US" sz="1600" i="1" dirty="0" err="1"/>
              <a:t>gandhi</a:t>
            </a:r>
            <a:r>
              <a:rPr lang="en-US" sz="1600" i="1" dirty="0"/>
              <a:t>-spring-stamp-</a:t>
            </a:r>
            <a:r>
              <a:rPr lang="en-US" sz="1600" i="1" dirty="0" err="1"/>
              <a:t>srpm</a:t>
            </a:r>
            <a:endParaRPr lang="en-US" sz="1600" i="1" dirty="0"/>
          </a:p>
          <a:p>
            <a:pPr marL="800100" lvl="1" indent="-342900">
              <a:buFont typeface="+mj-lt"/>
              <a:buAutoNum type="arabicPeriod"/>
            </a:pPr>
            <a:r>
              <a:rPr lang="en-US" sz="1600" dirty="0"/>
              <a:t>Informational draft - as TWAMP Light is informational, see Appendix I in RFC 5357 and Appendix A in RFC 8545</a:t>
            </a:r>
          </a:p>
          <a:p>
            <a:pPr marL="800100" lvl="1" indent="-342900">
              <a:buFont typeface="+mj-lt"/>
              <a:buAutoNum type="arabicPeriod"/>
            </a:pPr>
            <a:r>
              <a:rPr lang="en-US" sz="1600" dirty="0"/>
              <a:t>Various editorial changes 	</a:t>
            </a:r>
          </a:p>
          <a:p>
            <a:pPr marL="0" lvl="1" indent="0">
              <a:buNone/>
            </a:pPr>
            <a:r>
              <a:rPr lang="en-US" sz="1600" dirty="0"/>
              <a:t>Open Items:</a:t>
            </a:r>
          </a:p>
          <a:p>
            <a:pPr marL="742950" lvl="2" indent="-342900">
              <a:buFont typeface="Wingdings" pitchFamily="2" charset="2"/>
              <a:buChar char="§"/>
            </a:pPr>
            <a:r>
              <a:rPr lang="en-US" sz="1600" dirty="0"/>
              <a:t>None</a:t>
            </a:r>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Tree>
    <p:extLst>
      <p:ext uri="{BB962C8B-B14F-4D97-AF65-F5344CB8AC3E}">
        <p14:creationId xmlns:p14="http://schemas.microsoft.com/office/powerpoint/2010/main" val="249697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94861"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TWAMP Light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108</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038599" y="1047750"/>
            <a:ext cx="4648201" cy="2862322"/>
          </a:xfrm>
          <a:prstGeom prst="rect">
            <a:avLst/>
          </a:prstGeom>
          <a:solidFill>
            <a:schemeClr val="accent6">
              <a:lumMod val="20000"/>
              <a:lumOff val="80000"/>
            </a:schemeClr>
          </a:solidFill>
        </p:spPr>
        <p:txBody>
          <a:bodyPr wrap="square">
            <a:spAutoFit/>
          </a:bodyPr>
          <a:lstStyle/>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0 1 2 3 4 5 6 7 8 9 0 1 2 3 4 5 6 7 8 9 0 1 2 3 4 5 6 7 8 9 0 1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Sequence Number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Timestamp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a:t>
            </a:r>
            <a:endParaRPr lang="en-US" altLang="en-US" sz="900" dirty="0">
              <a:latin typeface="Courier" pitchFamily="2"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cs typeface="Times New Roman" panose="02020603050405020304" pitchFamily="18" charset="0"/>
              </a:rPr>
              <a:t>|         Error Estimate        |            MBZ                |</a:t>
            </a:r>
            <a:endParaRPr lang="en-US" altLang="en-US" sz="900" dirty="0">
              <a:latin typeface="Courier" pitchFamily="2"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cs typeface="Times New Roman" panose="02020603050405020304" pitchFamily="18" charset="0"/>
              </a:rPr>
              <a:t>+-+-+-+-+-+-+-+-+-+-+-+-+-+-+-+-+-+-+-+-+-+-+-+-+-+-+-+-+-+-+-+-+</a:t>
            </a:r>
            <a:endParaRPr lang="en-US" altLang="en-US" sz="900" dirty="0">
              <a:latin typeface="Courier" pitchFamily="2"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cs typeface="Times New Roman" panose="02020603050405020304" pitchFamily="18" charset="0"/>
              </a:rPr>
              <a:t>|         MBZ                                   |</a:t>
            </a:r>
            <a:r>
              <a:rPr lang="en-US" altLang="en-US" sz="900" b="1" dirty="0">
                <a:solidFill>
                  <a:srgbClr val="0070C0"/>
                </a:solidFill>
                <a:latin typeface="Courier" pitchFamily="2" charset="0"/>
                <a:ea typeface="Times New Roman" panose="02020603050405020304" pitchFamily="18" charset="0"/>
                <a:cs typeface="Times New Roman" panose="02020603050405020304" pitchFamily="18" charset="0"/>
              </a:rPr>
              <a:t>Se Control Code</a:t>
            </a:r>
            <a:r>
              <a:rPr lang="en-US" altLang="en-US" sz="900" dirty="0">
                <a:latin typeface="Courier" pitchFamily="2" charset="0"/>
                <a:ea typeface="Times New Roman" panose="02020603050405020304" pitchFamily="18" charset="0"/>
                <a:cs typeface="Times New Roman" panose="02020603050405020304" pitchFamily="18" charset="0"/>
              </a:rPr>
              <a:t>|</a:t>
            </a:r>
            <a:endParaRPr lang="en-US" altLang="en-US" sz="900" dirty="0">
              <a:latin typeface="Courier" pitchFamily="2"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cs typeface="Times New Roman" panose="02020603050405020304" pitchFamily="18" charset="0"/>
              </a:rPr>
              <a:t>+-+-+-+-+-+-+-+-+-+-+-+-+-+-+-+-+-+-+-+-+-+-+-+-+-+-+-+-+-+-+-+-+</a:t>
            </a:r>
            <a:endParaRPr lang="en-US" altLang="en-US" sz="900" dirty="0">
              <a:latin typeface="Courier" pitchFamily="2" charset="0"/>
              <a:ea typeface="Times New Roman" panose="02020603050405020304" pitchFamily="18"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Padding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a:t>
            </a:r>
          </a:p>
          <a:p>
            <a:endParaRPr lang="en-CA" sz="900" dirty="0">
              <a:latin typeface="Courier" pitchFamily="2" charset="0"/>
            </a:endParaRPr>
          </a:p>
          <a:p>
            <a:r>
              <a:rPr lang="en-CA" sz="900" dirty="0">
                <a:latin typeface="Courier" pitchFamily="2" charset="0"/>
              </a:rPr>
              <a:t>  </a:t>
            </a:r>
          </a:p>
          <a:p>
            <a:r>
              <a:rPr lang="en-CA" sz="900" dirty="0">
                <a:latin typeface="Courier" pitchFamily="2" charset="0"/>
              </a:rPr>
              <a:t>          Figure: Control Code in TWAMP Light Query Message</a:t>
            </a:r>
          </a:p>
        </p:txBody>
      </p:sp>
      <p:sp>
        <p:nvSpPr>
          <p:cNvPr id="3" name="Rectangle 2">
            <a:extLst>
              <a:ext uri="{FF2B5EF4-FFF2-40B4-BE49-F238E27FC236}">
                <a16:creationId xmlns:a16="http://schemas.microsoft.com/office/drawing/2014/main" id="{6F8B51A9-F47A-FA46-BE0D-7921BDF2E8D6}"/>
              </a:ext>
            </a:extLst>
          </p:cNvPr>
          <p:cNvSpPr/>
          <p:nvPr/>
        </p:nvSpPr>
        <p:spPr>
          <a:xfrm>
            <a:off x="228600" y="971550"/>
            <a:ext cx="3733800" cy="2677656"/>
          </a:xfrm>
          <a:prstGeom prst="rect">
            <a:avLst/>
          </a:prstGeom>
        </p:spPr>
        <p:txBody>
          <a:bodyPr wrap="square">
            <a:spAutoFit/>
          </a:bodyPr>
          <a:lstStyle/>
          <a:p>
            <a:r>
              <a:rPr lang="en-US" sz="1400" b="1" dirty="0">
                <a:solidFill>
                  <a:schemeClr val="tx2"/>
                </a:solidFill>
                <a:latin typeface="Calibri" panose="020F0502020204030204" pitchFamily="34" charset="0"/>
                <a:cs typeface="Calibri" panose="020F0502020204030204" pitchFamily="34" charset="0"/>
              </a:rPr>
              <a:t>In a Query: </a:t>
            </a:r>
            <a:r>
              <a:rPr lang="en-US" sz="1400" b="1" dirty="0">
                <a:solidFill>
                  <a:srgbClr val="0070C0"/>
                </a:solidFill>
                <a:latin typeface="Calibri" panose="020F0502020204030204" pitchFamily="34" charset="0"/>
                <a:cs typeface="Calibri" panose="020F0502020204030204" pitchFamily="34" charset="0"/>
              </a:rPr>
              <a:t>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Response Requested.  </a:t>
            </a:r>
          </a:p>
          <a:p>
            <a:r>
              <a:rPr lang="en-US" sz="1400" dirty="0">
                <a:solidFill>
                  <a:schemeClr val="tx2"/>
                </a:solidFill>
                <a:latin typeface="Calibri" panose="020F0502020204030204" pitchFamily="34" charset="0"/>
                <a:cs typeface="Calibri" panose="020F0502020204030204" pitchFamily="34" charset="0"/>
              </a:rPr>
              <a:t>This is also the default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Response Requested.  </a:t>
            </a:r>
          </a:p>
          <a:p>
            <a:r>
              <a:rPr lang="en-US" sz="1400" dirty="0">
                <a:solidFill>
                  <a:schemeClr val="tx2"/>
                </a:solidFill>
                <a:latin typeface="Calibri" panose="020F0502020204030204" pitchFamily="34" charset="0"/>
                <a:cs typeface="Calibri" panose="020F0502020204030204" pitchFamily="34" charset="0"/>
              </a:rPr>
              <a:t>Indicates that this query has been sent over a bidirectional path and the probe response is required over the same path in the reverse direction. </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Response Requested.</a:t>
            </a:r>
          </a:p>
        </p:txBody>
      </p:sp>
      <p:sp>
        <p:nvSpPr>
          <p:cNvPr id="8" name="Rectangle 7">
            <a:extLst>
              <a:ext uri="{FF2B5EF4-FFF2-40B4-BE49-F238E27FC236}">
                <a16:creationId xmlns:a16="http://schemas.microsoft.com/office/drawing/2014/main" id="{62BF2054-7F45-344A-B195-6A27815CE79F}"/>
              </a:ext>
            </a:extLst>
          </p:cNvPr>
          <p:cNvSpPr/>
          <p:nvPr/>
        </p:nvSpPr>
        <p:spPr>
          <a:xfrm>
            <a:off x="0" y="3758505"/>
            <a:ext cx="3548477" cy="1384995"/>
          </a:xfrm>
          <a:prstGeom prst="rect">
            <a:avLst/>
          </a:prstGeom>
          <a:ln>
            <a:solidFill>
              <a:schemeClr val="accent6"/>
            </a:solidFill>
          </a:ln>
        </p:spPr>
        <p:txBody>
          <a:bodyPr wrap="square">
            <a:spAutoFit/>
          </a:bodyPr>
          <a:lstStyle/>
          <a:p>
            <a:pPr marL="285750" indent="-285750">
              <a:buFont typeface="Arial" panose="020B0604020202020204" pitchFamily="34" charset="0"/>
              <a:buChar char="•"/>
            </a:pPr>
            <a:r>
              <a:rPr lang="en-US" sz="1400" dirty="0">
                <a:solidFill>
                  <a:schemeClr val="tx2"/>
                </a:solidFill>
                <a:latin typeface="Calibri" panose="020F0502020204030204" pitchFamily="34" charset="0"/>
                <a:cs typeface="Calibri" panose="020F0502020204030204" pitchFamily="34" charset="0"/>
              </a:rPr>
              <a:t>With this, the reflector node does not require any additional SR state for PM (recall that in SR networks, the state is in the probe packet and signaling of the parameters is avoided).</a:t>
            </a:r>
          </a:p>
          <a:p>
            <a:pPr marL="285750" indent="-285750">
              <a:buFont typeface="Arial" panose="020B0604020202020204" pitchFamily="34" charset="0"/>
              <a:buChar char="•"/>
            </a:pPr>
            <a:r>
              <a:rPr lang="en-US" sz="1400" dirty="0">
                <a:solidFill>
                  <a:schemeClr val="tx2"/>
                </a:solidFill>
                <a:latin typeface="Calibri" panose="020F0502020204030204" pitchFamily="34" charset="0"/>
                <a:cs typeface="Calibri" panose="020F0502020204030204" pitchFamily="34" charset="0"/>
              </a:rPr>
              <a:t>Also applicable to non-SR paths.</a:t>
            </a:r>
          </a:p>
        </p:txBody>
      </p:sp>
    </p:spTree>
    <p:extLst>
      <p:ext uri="{BB962C8B-B14F-4D97-AF65-F5344CB8AC3E}">
        <p14:creationId xmlns:p14="http://schemas.microsoft.com/office/powerpoint/2010/main" val="156625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Performance Measurement Modes</a:t>
            </a:r>
          </a:p>
        </p:txBody>
      </p:sp>
      <p:sp>
        <p:nvSpPr>
          <p:cNvPr id="4" name="Footer Placeholder 3"/>
          <p:cNvSpPr>
            <a:spLocks noGrp="1"/>
          </p:cNvSpPr>
          <p:nvPr>
            <p:ph type="ftr" sz="quarter" idx="11"/>
          </p:nvPr>
        </p:nvSpPr>
        <p:spPr>
          <a:xfrm>
            <a:off x="3124200" y="4800151"/>
            <a:ext cx="2895600" cy="357188"/>
          </a:xfrm>
        </p:spPr>
        <p:txBody>
          <a:bodyPr/>
          <a:lstStyle/>
          <a:p>
            <a:r>
              <a:rPr lang="en-CA" dirty="0"/>
              <a:t>108</a:t>
            </a:r>
            <a:r>
              <a:rPr lang="en-CA" baseline="30000" dirty="0"/>
              <a:t>th</a:t>
            </a:r>
            <a:r>
              <a:rPr lang="en-CA" dirty="0"/>
              <a:t> IETF Online</a:t>
            </a:r>
          </a:p>
        </p:txBody>
      </p:sp>
      <p:sp>
        <p:nvSpPr>
          <p:cNvPr id="6" name="Content Placeholder 2"/>
          <p:cNvSpPr>
            <a:spLocks noGrp="1"/>
          </p:cNvSpPr>
          <p:nvPr>
            <p:ph idx="1"/>
          </p:nvPr>
        </p:nvSpPr>
        <p:spPr>
          <a:xfrm>
            <a:off x="457200" y="1047750"/>
            <a:ext cx="8319052" cy="2971800"/>
          </a:xfrm>
        </p:spPr>
        <p:txBody>
          <a:bodyPr/>
          <a:lstStyle/>
          <a:p>
            <a:pPr>
              <a:lnSpc>
                <a:spcPts val="2360"/>
              </a:lnSpc>
              <a:spcBef>
                <a:spcPts val="600"/>
              </a:spcBef>
            </a:pPr>
            <a:r>
              <a:rPr lang="en-US" sz="1800" dirty="0"/>
              <a:t>One-way Measurement Mode</a:t>
            </a:r>
          </a:p>
          <a:p>
            <a:pPr lvl="1">
              <a:lnSpc>
                <a:spcPts val="2360"/>
              </a:lnSpc>
              <a:spcBef>
                <a:spcPts val="600"/>
              </a:spcBef>
            </a:pPr>
            <a:r>
              <a:rPr lang="en-US" sz="1800" dirty="0"/>
              <a:t>Reply sent “out of band” on IP/UDP path - default</a:t>
            </a:r>
          </a:p>
          <a:p>
            <a:pPr>
              <a:lnSpc>
                <a:spcPts val="2360"/>
              </a:lnSpc>
              <a:spcBef>
                <a:spcPts val="600"/>
              </a:spcBef>
            </a:pPr>
            <a:r>
              <a:rPr lang="en-US" sz="1800" dirty="0"/>
              <a:t>Two-way Measurement Mode</a:t>
            </a:r>
          </a:p>
          <a:p>
            <a:pPr lvl="1">
              <a:lnSpc>
                <a:spcPts val="2360"/>
              </a:lnSpc>
              <a:spcBef>
                <a:spcPts val="600"/>
              </a:spcBef>
            </a:pPr>
            <a:r>
              <a:rPr lang="en-US" sz="1800" dirty="0"/>
              <a:t>Reply sent “in-band” on reverse SR path</a:t>
            </a:r>
          </a:p>
          <a:p>
            <a:pPr lvl="2">
              <a:lnSpc>
                <a:spcPts val="2360"/>
              </a:lnSpc>
              <a:spcBef>
                <a:spcPts val="600"/>
              </a:spcBef>
            </a:pPr>
            <a:r>
              <a:rPr lang="en-US" sz="1800" dirty="0"/>
              <a:t>Based on Control Code from the probe query message</a:t>
            </a:r>
          </a:p>
        </p:txBody>
      </p:sp>
      <p:sp>
        <p:nvSpPr>
          <p:cNvPr id="5" name="Slide Number Placeholder 4">
            <a:extLst>
              <a:ext uri="{FF2B5EF4-FFF2-40B4-BE49-F238E27FC236}">
                <a16:creationId xmlns:a16="http://schemas.microsoft.com/office/drawing/2014/main" id="{EADC828B-4CBA-294F-B5C1-81EAE6971A7D}"/>
              </a:ext>
            </a:extLst>
          </p:cNvPr>
          <p:cNvSpPr>
            <a:spLocks noGrp="1"/>
          </p:cNvSpPr>
          <p:nvPr>
            <p:ph type="sldNum" sz="quarter" idx="12"/>
          </p:nvPr>
        </p:nvSpPr>
        <p:spPr>
          <a:xfrm>
            <a:off x="6553200" y="4683919"/>
            <a:ext cx="2133600" cy="357188"/>
          </a:xfrm>
        </p:spPr>
        <p:txBody>
          <a:bodyPr/>
          <a:lstStyle/>
          <a:p>
            <a:pPr>
              <a:defRPr/>
            </a:pPr>
            <a:fld id="{BD6E0F59-1DD8-40FC-9C92-B6295CBA6CCA}" type="slidenum">
              <a:rPr lang="en-US" altLang="zh-CN" smtClean="0"/>
              <a:pPr>
                <a:defRPr/>
              </a:pPr>
              <a:t>7</a:t>
            </a:fld>
            <a:endParaRPr lang="en-US" altLang="zh-CN" dirty="0"/>
          </a:p>
        </p:txBody>
      </p:sp>
    </p:spTree>
    <p:extLst>
      <p:ext uri="{BB962C8B-B14F-4D97-AF65-F5344CB8AC3E}">
        <p14:creationId xmlns:p14="http://schemas.microsoft.com/office/powerpoint/2010/main" val="283504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r>
              <a:rPr lang="en-US" sz="2400" dirty="0"/>
              <a:t>Implementation exists</a:t>
            </a:r>
          </a:p>
          <a:p>
            <a:r>
              <a:rPr lang="en-US" sz="2400" dirty="0"/>
              <a:t>Request SPRING </a:t>
            </a:r>
            <a:r>
              <a:rPr lang="en-US" sz="2400" dirty="0">
                <a:latin typeface="Calibri" charset="0"/>
                <a:ea typeface="Calibri" charset="0"/>
                <a:cs typeface="Calibri" charset="0"/>
              </a:rPr>
              <a:t>WG adoption</a:t>
            </a:r>
          </a:p>
          <a:p>
            <a:r>
              <a:rPr lang="en-US" sz="2400" dirty="0"/>
              <a:t>Keep IPPM WG in the loop about the milestones</a:t>
            </a:r>
            <a:endParaRPr lang="en-US" sz="2400" dirty="0">
              <a:latin typeface="Calibri" charset="0"/>
              <a:ea typeface="Calibri" charset="0"/>
              <a:cs typeface="Calibri" charset="0"/>
            </a:endParaRP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108</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230916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72838"/>
            <a:ext cx="2895600" cy="357188"/>
          </a:xfrm>
        </p:spPr>
        <p:txBody>
          <a:bodyPr/>
          <a:lstStyle/>
          <a:p>
            <a:r>
              <a:rPr lang="en-CA" dirty="0"/>
              <a:t>108</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15840811"/>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7070</TotalTime>
  <Words>1684</Words>
  <Application>Microsoft Macintosh PowerPoint</Application>
  <PresentationFormat>On-screen Show (16:9)</PresentationFormat>
  <Paragraphs>305</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vt:lpstr>
      <vt:lpstr>Wingdings</vt:lpstr>
      <vt:lpstr>Default Design</vt:lpstr>
      <vt:lpstr>Performance Measurement Using TWAMP Light for Segment Routing Networks</vt:lpstr>
      <vt:lpstr>Agenda</vt:lpstr>
      <vt:lpstr>Requirements and Scope</vt:lpstr>
      <vt:lpstr>History of the Draft</vt:lpstr>
      <vt:lpstr>Updates Since IETF-106 (Version-04)</vt:lpstr>
      <vt:lpstr>TWAMP Light Control Code Field</vt:lpstr>
      <vt:lpstr>Performance Measurement Modes</vt:lpstr>
      <vt:lpstr>Next Steps</vt:lpstr>
      <vt:lpstr>PowerPoint Presentation</vt:lpstr>
      <vt:lpstr>Backup</vt:lpstr>
      <vt:lpstr>Example Provisioning Model</vt:lpstr>
      <vt:lpstr>Probe Query for Links</vt:lpstr>
      <vt:lpstr>Probe Query for SR-MPLS and SRv6 Policy</vt:lpstr>
      <vt:lpstr>Probe Response Message</vt:lpstr>
      <vt:lpstr>Stand-alone LM Message Format for TWAMP Light</vt:lpstr>
      <vt:lpstr>ECMP Support for SR Path</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1632</cp:revision>
  <dcterms:created xsi:type="dcterms:W3CDTF">2010-06-30T04:12:48Z</dcterms:created>
  <dcterms:modified xsi:type="dcterms:W3CDTF">2020-08-05T15:06:01Z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