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99" r:id="rId3"/>
    <p:sldId id="315" r:id="rId4"/>
    <p:sldId id="326" r:id="rId5"/>
    <p:sldId id="1659" r:id="rId6"/>
    <p:sldId id="1662" r:id="rId7"/>
    <p:sldId id="1666" r:id="rId8"/>
    <p:sldId id="1660" r:id="rId9"/>
    <p:sldId id="1658" r:id="rId10"/>
    <p:sldId id="1663" r:id="rId11"/>
    <p:sldId id="318" r:id="rId12"/>
    <p:sldId id="303" r:id="rId13"/>
    <p:sldId id="1655" r:id="rId14"/>
    <p:sldId id="1661" r:id="rId15"/>
    <p:sldId id="1654" r:id="rId16"/>
    <p:sldId id="1664" r:id="rId17"/>
    <p:sldId id="1642" r:id="rId18"/>
    <p:sldId id="1665" r:id="rId1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62"/>
    <p:restoredTop sz="93083" autoAdjust="0"/>
  </p:normalViewPr>
  <p:slideViewPr>
    <p:cSldViewPr>
      <p:cViewPr varScale="1">
        <p:scale>
          <a:sx n="196" d="100"/>
          <a:sy n="196" d="100"/>
        </p:scale>
        <p:origin x="23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27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175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803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2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26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264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585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579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Enhanced Performance Measurement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draft-gandhi-spring-sr-enhanced-plm-00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066800" y="825427"/>
            <a:ext cx="7010400" cy="3779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Destination UDP Port            /  \       Network Programming Label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Measurement Protocol           /    \      Timestamp Offset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PLM Type                      /      \     Timestamp Format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Simple or Enhanced        /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Authentication Mode &amp; Key   /          \    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Network Programming Label  /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Timestamp Format          /              \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 /                \ 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    v                  v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200" dirty="0">
                <a:latin typeface="Courier" pitchFamily="2" charset="0"/>
              </a:rPr>
              <a:t>                      Sender              Reflector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AE0D9DC-8575-A84F-A04B-3BD8C3079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60770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8339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62054" y="886522"/>
            <a:ext cx="5410200" cy="3477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                      SRH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                     &lt;Segment List&gt;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END.TSF with Target SID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IP Address = </a:t>
            </a:r>
            <a:r>
              <a:rPr lang="en-CA" sz="1000" b="1" dirty="0">
                <a:latin typeface="Courier" pitchFamily="2" charset="0"/>
              </a:rPr>
              <a:t>Endpoint</a:t>
            </a:r>
            <a:r>
              <a:rPr lang="en-CA" sz="1000" dirty="0">
                <a:latin typeface="Courier" pitchFamily="2" charset="0"/>
              </a:rPr>
              <a:t> IPv6 Address 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IP Address = </a:t>
            </a:r>
            <a:r>
              <a:rPr lang="en-CA" sz="1000" b="1" dirty="0">
                <a:latin typeface="Courier" pitchFamily="2" charset="0"/>
              </a:rPr>
              <a:t>Sender</a:t>
            </a:r>
            <a:r>
              <a:rPr lang="en-CA" sz="1000" dirty="0">
                <a:latin typeface="Courier" pitchFamily="2" charset="0"/>
              </a:rPr>
              <a:t> IPv6 Address                 .</a:t>
            </a:r>
          </a:p>
          <a:p>
            <a:r>
              <a:rPr lang="en-CA" sz="10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10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10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10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10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Figure 6: Probe Message Header for SRv6 with Endpoint Function</a:t>
            </a:r>
            <a:endParaRPr lang="en-US" sz="10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8897" y="1200150"/>
            <a:ext cx="3113049" cy="2484552"/>
          </a:xfrm>
        </p:spPr>
        <p:txBody>
          <a:bodyPr/>
          <a:lstStyle/>
          <a:p>
            <a:r>
              <a:rPr lang="en-US" sz="1600" dirty="0"/>
              <a:t>Endpoint Function END.TSF is defined for Timestamp and Forward</a:t>
            </a:r>
          </a:p>
          <a:p>
            <a:r>
              <a:rPr lang="en-US" sz="1600" dirty="0"/>
              <a:t>Source and Destination Addresses are swapped for the Reverse direction path in the inner IPv6 header</a:t>
            </a:r>
          </a:p>
          <a:p>
            <a:r>
              <a:rPr lang="en-US" sz="1600" dirty="0"/>
              <a:t>Optionally, Reverse direction SR path can be carried in SRH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479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81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21"/>
            <a:ext cx="9087459" cy="764281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- IP/UDP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32162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5031" y="270014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112670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1347" y="3203001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9934" y="301746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3474" y="244187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100388" y="246590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1353" y="245902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77636"/>
              </p:ext>
            </p:extLst>
          </p:nvPr>
        </p:nvGraphicFramePr>
        <p:xfrm>
          <a:off x="1799430" y="1134134"/>
          <a:ext cx="1099698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TS-LABEL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1973"/>
              </p:ext>
            </p:extLst>
          </p:nvPr>
        </p:nvGraphicFramePr>
        <p:xfrm>
          <a:off x="5943600" y="1337310"/>
          <a:ext cx="1156595" cy="12344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TS-LABEL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25766"/>
              </p:ext>
            </p:extLst>
          </p:nvPr>
        </p:nvGraphicFramePr>
        <p:xfrm>
          <a:off x="1802165" y="3047826"/>
          <a:ext cx="1099698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30354"/>
              </p:ext>
            </p:extLst>
          </p:nvPr>
        </p:nvGraphicFramePr>
        <p:xfrm>
          <a:off x="5944592" y="3033640"/>
          <a:ext cx="1155603" cy="1143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Destination: PE2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2766" y="196774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ADAD4B5-AD36-964A-A4C4-2323190D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14279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1897959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19" y="6821"/>
            <a:ext cx="8839200" cy="788887"/>
          </a:xfrm>
        </p:spPr>
        <p:txBody>
          <a:bodyPr/>
          <a:lstStyle/>
          <a:p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Loopback Mode for SR-MPLS Policy – SR Return Path</a:t>
            </a:r>
            <a:endParaRPr lang="en-US" sz="2600" b="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2988460" y="1184460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Conector recto de flecha 27"/>
          <p:cNvCxnSpPr>
            <a:cxnSpLocks/>
            <a:stCxn id="41" idx="3"/>
            <a:endCxn id="58" idx="1"/>
          </p:cNvCxnSpPr>
          <p:nvPr/>
        </p:nvCxnSpPr>
        <p:spPr>
          <a:xfrm>
            <a:off x="1674039" y="2798050"/>
            <a:ext cx="5546322" cy="17153"/>
          </a:xfrm>
          <a:prstGeom prst="straightConnector1">
            <a:avLst/>
          </a:prstGeom>
          <a:ln w="31750">
            <a:solidFill>
              <a:srgbClr val="00B0F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94264" y="989546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Query</a:t>
            </a:r>
          </a:p>
        </p:txBody>
      </p:sp>
      <p:sp>
        <p:nvSpPr>
          <p:cNvPr id="38" name="Right Arrow 37"/>
          <p:cNvSpPr/>
          <p:nvPr/>
        </p:nvSpPr>
        <p:spPr>
          <a:xfrm rot="10800000">
            <a:off x="5400355" y="3300911"/>
            <a:ext cx="466385" cy="127022"/>
          </a:xfrm>
          <a:prstGeom prst="rightArrow">
            <a:avLst/>
          </a:prstGeom>
          <a:solidFill>
            <a:srgbClr val="FA661C"/>
          </a:solidFill>
          <a:ln w="9525">
            <a:solidFill>
              <a:srgbClr val="FA661C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3" name="TextBox 52"/>
          <p:cNvSpPr txBox="1"/>
          <p:nvPr/>
        </p:nvSpPr>
        <p:spPr>
          <a:xfrm>
            <a:off x="5178942" y="3115371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Probe Reply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562B6D-39F1-3B44-8CE3-8A7F5BB9258F}"/>
              </a:ext>
            </a:extLst>
          </p:cNvPr>
          <p:cNvGrpSpPr/>
          <p:nvPr/>
        </p:nvGrpSpPr>
        <p:grpSpPr>
          <a:xfrm>
            <a:off x="1152482" y="2539784"/>
            <a:ext cx="521557" cy="516532"/>
            <a:chOff x="1965275" y="975597"/>
            <a:chExt cx="822419" cy="654514"/>
          </a:xfrm>
        </p:grpSpPr>
        <p:pic>
          <p:nvPicPr>
            <p:cNvPr id="4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5AAE98F9-A069-C048-B3D5-55E7B9B5F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6D59F3-F912-FC42-98BF-A6B45ADF4A01}"/>
                </a:ext>
              </a:extLst>
            </p:cNvPr>
            <p:cNvSpPr txBox="1"/>
            <p:nvPr/>
          </p:nvSpPr>
          <p:spPr>
            <a:xfrm>
              <a:off x="2004893" y="1273811"/>
              <a:ext cx="655157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2 PE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14E505-92DC-4849-830C-BAD0107D61A9}"/>
              </a:ext>
            </a:extLst>
          </p:cNvPr>
          <p:cNvGrpSpPr/>
          <p:nvPr/>
        </p:nvGrpSpPr>
        <p:grpSpPr>
          <a:xfrm>
            <a:off x="4099396" y="2563819"/>
            <a:ext cx="521557" cy="516532"/>
            <a:chOff x="1965275" y="975597"/>
            <a:chExt cx="822419" cy="654514"/>
          </a:xfrm>
        </p:grpSpPr>
        <p:pic>
          <p:nvPicPr>
            <p:cNvPr id="51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41967DC3-7451-394C-B6F3-F196CDB91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F7ABC0-DF64-F641-82DF-C3A0E22D71C0}"/>
                </a:ext>
              </a:extLst>
            </p:cNvPr>
            <p:cNvSpPr txBox="1"/>
            <p:nvPr/>
          </p:nvSpPr>
          <p:spPr>
            <a:xfrm>
              <a:off x="2154046" y="1274055"/>
              <a:ext cx="523757" cy="33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16C2B6-4251-E04A-A846-6AAC72235997}"/>
              </a:ext>
            </a:extLst>
          </p:cNvPr>
          <p:cNvGrpSpPr/>
          <p:nvPr/>
        </p:nvGrpSpPr>
        <p:grpSpPr>
          <a:xfrm>
            <a:off x="7220361" y="2556937"/>
            <a:ext cx="521557" cy="516532"/>
            <a:chOff x="1965275" y="975597"/>
            <a:chExt cx="822419" cy="654514"/>
          </a:xfrm>
        </p:grpSpPr>
        <p:pic>
          <p:nvPicPr>
            <p:cNvPr id="58" name="Picture 6" descr="C:\Users\ecoffey\AppData\Local\Temp\Rar$DRa0.583\Cisco Icons November\30067_Device_router_3057\Png_256\30067_Device_router_3057_unknown_256.png">
              <a:extLst>
                <a:ext uri="{FF2B5EF4-FFF2-40B4-BE49-F238E27FC236}">
                  <a16:creationId xmlns:a16="http://schemas.microsoft.com/office/drawing/2014/main" id="{F8B08FB9-0FD7-1D43-8EE4-3BF53E09C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275" y="975597"/>
              <a:ext cx="822419" cy="654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E2EC502-CCB7-FD44-B00D-EC26B6B49B65}"/>
                </a:ext>
              </a:extLst>
            </p:cNvPr>
            <p:cNvSpPr txBox="1"/>
            <p:nvPr/>
          </p:nvSpPr>
          <p:spPr>
            <a:xfrm>
              <a:off x="2004893" y="1273811"/>
              <a:ext cx="773983" cy="331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>
                      <a:lumMod val="95000"/>
                    </a:schemeClr>
                  </a:solidFill>
                </a:rPr>
                <a:t>4 PE</a:t>
              </a:r>
            </a:p>
          </p:txBody>
        </p: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6720AE7-7765-2040-B90F-D28641A5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020372"/>
              </p:ext>
            </p:extLst>
          </p:nvPr>
        </p:nvGraphicFramePr>
        <p:xfrm>
          <a:off x="1799430" y="996974"/>
          <a:ext cx="1099698" cy="1691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48545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TS-LABEL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1020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48361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PE2 or 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3633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C40E417-0B1E-D34F-BEB3-C4C040CD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56470"/>
              </p:ext>
            </p:extLst>
          </p:nvPr>
        </p:nvGraphicFramePr>
        <p:xfrm>
          <a:off x="5943600" y="1200150"/>
          <a:ext cx="1156595" cy="14630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6595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TS-LABEL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96830"/>
                  </a:ext>
                </a:extLst>
              </a:tr>
              <a:tr h="224854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2965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PE2 or 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35976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9EF299B1-A382-B840-9CAB-B5081910A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733731"/>
              </p:ext>
            </p:extLst>
          </p:nvPr>
        </p:nvGraphicFramePr>
        <p:xfrm>
          <a:off x="1801173" y="3145736"/>
          <a:ext cx="1099698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99698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88262"/>
                  </a:ext>
                </a:extLst>
              </a:tr>
              <a:tr h="312891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PE2 or 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30225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CE696EDB-9F02-EA4B-81B6-8814BB811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610418"/>
              </p:ext>
            </p:extLst>
          </p:nvPr>
        </p:nvGraphicFramePr>
        <p:xfrm>
          <a:off x="5943600" y="3131550"/>
          <a:ext cx="1155603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55603">
                  <a:extLst>
                    <a:ext uri="{9D8B030D-6E8A-4147-A177-3AD203B41FA5}">
                      <a16:colId xmlns:a16="http://schemas.microsoft.com/office/drawing/2014/main" val="3785564758"/>
                    </a:ext>
                  </a:extLst>
                </a:gridCol>
              </a:tblGrid>
              <a:tr h="20026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NODE-SID 16002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888136"/>
                  </a:ext>
                </a:extLst>
              </a:tr>
              <a:tr h="34853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IPv4/UDP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Source: PE4</a:t>
                      </a:r>
                    </a:p>
                    <a:p>
                      <a:pPr algn="ctr"/>
                      <a:r>
                        <a:rPr lang="en-US" sz="9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r>
                        <a:rPr lang="en-US" sz="9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PE2 or 127/8</a:t>
                      </a:r>
                    </a:p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 5357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332999"/>
                  </a:ext>
                </a:extLst>
              </a:tr>
              <a:tr h="479242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Payload RFC 5357 Timestamp1, </a:t>
                      </a:r>
                      <a:r>
                        <a:rPr lang="en-US" sz="9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Timestamp2</a:t>
                      </a:r>
                    </a:p>
                  </a:txBody>
                  <a:tcPr>
                    <a:solidFill>
                      <a:schemeClr val="bg1">
                        <a:lumMod val="5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274851"/>
                  </a:ext>
                </a:extLst>
              </a:tr>
            </a:tbl>
          </a:graphicData>
        </a:graphic>
      </p:graphicFrame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7F473AA6-C228-2A4D-8CF1-3689FFFB1B2C}"/>
              </a:ext>
            </a:extLst>
          </p:cNvPr>
          <p:cNvSpPr/>
          <p:nvPr/>
        </p:nvSpPr>
        <p:spPr>
          <a:xfrm>
            <a:off x="7441774" y="2065653"/>
            <a:ext cx="527467" cy="1676400"/>
          </a:xfrm>
          <a:prstGeom prst="curvedLeftArrow">
            <a:avLst>
              <a:gd name="adj1" fmla="val 25000"/>
              <a:gd name="adj2" fmla="val 50000"/>
              <a:gd name="adj3" fmla="val 30488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1787E5F9-B655-9142-AC99-1B4D6F75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229777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81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9650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79884"/>
            <a:ext cx="7772400" cy="319206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Performance Measurement &amp; Liveness Monitoring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RFC 5357 (TWAMP) defined probe messages - TWAMP Light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RFC 8762 (STAMP)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User-configured IP/UDP path for probe messages</a:t>
            </a:r>
          </a:p>
          <a:p>
            <a:pPr lvl="1">
              <a:buFont typeface="Wingdings" charset="2"/>
              <a:buChar char="§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59107"/>
            <a:ext cx="8319052" cy="194104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Liveness monitoring for SR Policy uses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Probe messages are not punted on the remote node (endpoint/reflector)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Return path can be IP or SR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600" dirty="0"/>
              <a:t>Liveness failure is notified when consecutive N number of probe messages are not received back at the sender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893624"/>
            <a:ext cx="46482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t1     Probe     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R1  |--------------------||  R5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+-------+ t4   Return Probe   +-------+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 Endpoint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CA" sz="12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2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647950"/>
            <a:ext cx="8395252" cy="2273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Use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endpoint node adds the receive timestamp in the payload of the received TWAMP Light or STAMP probe message without punting the probe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 the receive timestamp if the source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probe messages are not received back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Delay metrics are notified when consecutive N number of probe messages have delay values exceed the configured thresholds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endParaRPr lang="en-CA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786646"/>
            <a:ext cx="4800600" cy="17851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+-------+ t1    Probe      t2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|--------------------||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Return Probe 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 Endpoint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027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TWAMP Light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05902" y="887408"/>
            <a:ext cx="48006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  Figure: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276351"/>
            <a:ext cx="3962400" cy="2819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TWAMP Light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TWAMP Light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938"/>
            <a:ext cx="84582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STAMP Probe Message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152400" y="997210"/>
            <a:ext cx="4800600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90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  |         </a:t>
            </a:r>
            <a:r>
              <a:rPr lang="en-US" sz="9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Receive Timestamp                                     </a:t>
            </a:r>
            <a:r>
              <a:rPr lang="en-US" sz="900" dirty="0">
                <a:solidFill>
                  <a:schemeClr val="tx2"/>
                </a:solidFill>
                <a:latin typeface="Courier" pitchFamily="2" charset="0"/>
                <a:ea typeface="Courier" charset="0"/>
                <a:cs typeface="Courier" charset="0"/>
              </a:rPr>
              <a:t>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Padding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90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900" dirty="0">
                <a:latin typeface="Courier" pitchFamily="2" charset="0"/>
              </a:rPr>
              <a:t>                    Figure: Probe Message Format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190113"/>
            <a:ext cx="3962400" cy="2917956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Enhanced Loopback Mode</a:t>
            </a:r>
          </a:p>
          <a:p>
            <a:r>
              <a:rPr lang="en-US" sz="1400" dirty="0"/>
              <a:t>Sender adds the Transmit Timestamp</a:t>
            </a:r>
          </a:p>
          <a:p>
            <a:r>
              <a:rPr lang="en-US" sz="1400" dirty="0"/>
              <a:t>Reflector adds the Receive Timestamp at fixed offset locally provisioned (consistently in the network)</a:t>
            </a:r>
          </a:p>
          <a:p>
            <a:pPr lvl="1"/>
            <a:r>
              <a:rPr lang="en-US" sz="1400" dirty="0"/>
              <a:t>For STAMP packets, it is at offset-byte 16 from the start of the payload</a:t>
            </a:r>
          </a:p>
          <a:p>
            <a:r>
              <a:rPr lang="en-US" sz="1400" dirty="0"/>
              <a:t>Sender Sequence Number, Sender Timestamp, Sender Error Estimate and Sender TTL in the STAMP messages are not used</a:t>
            </a:r>
          </a:p>
          <a:p>
            <a:pPr lvl="1"/>
            <a:r>
              <a:rPr lang="en-US" sz="1400" dirty="0"/>
              <a:t>Reflector does not copy them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</p:spTree>
    <p:extLst>
      <p:ext uri="{BB962C8B-B14F-4D97-AF65-F5344CB8AC3E}">
        <p14:creationId xmlns:p14="http://schemas.microsoft.com/office/powerpoint/2010/main" val="4096691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Label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228600" y="666751"/>
            <a:ext cx="4800600" cy="4119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Label(1)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          Label(n)              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</a:t>
            </a:r>
            <a:r>
              <a:rPr lang="en-CA" sz="900" b="1" dirty="0">
                <a:latin typeface="Courier" pitchFamily="2" charset="0"/>
              </a:rPr>
              <a:t>|            Timestamp Label (TBA1)     | TC  |S|      TTL      |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Endpoint</a:t>
            </a:r>
            <a:r>
              <a:rPr lang="en-CA" sz="900" dirty="0">
                <a:latin typeface="Courier" pitchFamily="2" charset="0"/>
              </a:rPr>
              <a:t> IPv4 or IPv6 Address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</a:t>
            </a:r>
          </a:p>
          <a:p>
            <a:r>
              <a:rPr lang="en-CA" sz="900" dirty="0">
                <a:latin typeface="Courier" pitchFamily="2" charset="0"/>
              </a:rPr>
              <a:t>  .  Protocol = UDP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Port = User-configured Port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| 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 5: Probe Message Header for SR-MPLS with Timestamp Label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971550"/>
            <a:ext cx="3962400" cy="3001056"/>
          </a:xfrm>
        </p:spPr>
        <p:txBody>
          <a:bodyPr/>
          <a:lstStyle/>
          <a:p>
            <a:r>
              <a:rPr lang="en-US" sz="1600" dirty="0"/>
              <a:t>Timestamp Label (TBA1) allocated by IANA from Extended Special-Purpose MPLS Label Values </a:t>
            </a:r>
          </a:p>
          <a:p>
            <a:pPr lvl="1"/>
            <a:r>
              <a:rPr lang="en-US" sz="1600" dirty="0"/>
              <a:t>Used for Timestamp, Pop and Forward network programing function</a:t>
            </a:r>
          </a:p>
          <a:p>
            <a:r>
              <a:rPr lang="en-US" sz="1600" dirty="0"/>
              <a:t>Source and Destination Addresses are swapped for the Reverse direction path</a:t>
            </a:r>
          </a:p>
          <a:p>
            <a:r>
              <a:rPr lang="en-US" sz="1600" dirty="0"/>
              <a:t>Optionally, Reverse direction SR path label stack can follow the Timestamp Label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054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IPv4 header (e.g. 127/8) when return path is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Destination addresses in IPv6 header (e.g. FFFF:7F00/104) when return path is SRv6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IETF MPLS WG Interim – April 2020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7232</TotalTime>
  <Words>1748</Words>
  <Application>Microsoft Macintosh PowerPoint</Application>
  <PresentationFormat>On-screen Show (16:9)</PresentationFormat>
  <Paragraphs>319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Candara</vt:lpstr>
      <vt:lpstr>Courier</vt:lpstr>
      <vt:lpstr>Wingdings</vt:lpstr>
      <vt:lpstr>Default Design</vt:lpstr>
      <vt:lpstr>Enhanced Performance Measurement and Liveness Monitoring in Segment Routing Networks</vt:lpstr>
      <vt:lpstr>Agenda</vt:lpstr>
      <vt:lpstr>Requirements and Scope</vt:lpstr>
      <vt:lpstr>Liveness Monitoring of SR Policy</vt:lpstr>
      <vt:lpstr>Enhanced Liveness Monitoring of SR Policy</vt:lpstr>
      <vt:lpstr>TWAMP Light Probe Message</vt:lpstr>
      <vt:lpstr>STAMP Probe Message</vt:lpstr>
      <vt:lpstr>SR-MPLS with Timestamp Label</vt:lpstr>
      <vt:lpstr>ECMP Support for SR Policy</vt:lpstr>
      <vt:lpstr>Example Provisioning Model</vt:lpstr>
      <vt:lpstr>Next Steps</vt:lpstr>
      <vt:lpstr>PowerPoint Presentation</vt:lpstr>
      <vt:lpstr>Backup</vt:lpstr>
      <vt:lpstr>SRv6 with Timestamp and Forward Function</vt:lpstr>
      <vt:lpstr>PowerPoint Presentation</vt:lpstr>
      <vt:lpstr>Enhanced Loopback Mode for SR-MPLS Policy - IP/UDP Return Path</vt:lpstr>
      <vt:lpstr>Enhanced Loopback Mode for SR-MPLS Policy – SR Return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1562</cp:revision>
  <dcterms:created xsi:type="dcterms:W3CDTF">2010-06-30T04:12:48Z</dcterms:created>
  <dcterms:modified xsi:type="dcterms:W3CDTF">2020-04-05T21:06:00Z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