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9" r:id="rId3"/>
    <p:sldId id="315" r:id="rId4"/>
    <p:sldId id="1673" r:id="rId5"/>
    <p:sldId id="1668" r:id="rId6"/>
    <p:sldId id="326" r:id="rId7"/>
    <p:sldId id="1659" r:id="rId8"/>
    <p:sldId id="1663" r:id="rId9"/>
    <p:sldId id="1662" r:id="rId10"/>
    <p:sldId id="1674" r:id="rId11"/>
    <p:sldId id="1669" r:id="rId12"/>
    <p:sldId id="1658" r:id="rId13"/>
    <p:sldId id="1675" r:id="rId14"/>
    <p:sldId id="318" r:id="rId15"/>
    <p:sldId id="303" r:id="rId16"/>
    <p:sldId id="1672" r:id="rId17"/>
    <p:sldId id="1664" r:id="rId18"/>
    <p:sldId id="1654" r:id="rId1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32"/>
    <p:restoredTop sz="93083" autoAdjust="0"/>
  </p:normalViewPr>
  <p:slideViewPr>
    <p:cSldViewPr>
      <p:cViewPr varScale="1">
        <p:scale>
          <a:sx n="122" d="100"/>
          <a:sy n="122" d="100"/>
        </p:scale>
        <p:origin x="200" y="9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437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763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8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77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9421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footer.foote@nokia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Delay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draft-gandhi-spring-sr-enhanced-plm-03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6"/>
            <a:ext cx="6248400" cy="153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Richard Foote - Nokia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footer.foote@nokia.com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61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6380" y="739794"/>
            <a:ext cx="4468386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5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Extension Label (15)       | TC  |S|      TTL      | +-+-+-+-+-+-+-+-+-+-+-+-+-+-+-+-+-+-+-+-+-+-+-+-+-+-+-+-+-+-+-+-+ |            </a:t>
            </a:r>
            <a:r>
              <a:rPr lang="en-CA" sz="850" b="1" dirty="0">
                <a:latin typeface="Courier" pitchFamily="2" charset="0"/>
              </a:rPr>
              <a:t>Timestamp Label (TBA1)     </a:t>
            </a:r>
            <a:r>
              <a:rPr lang="en-CA" sz="85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850" b="1" dirty="0">
                <a:latin typeface="Courier" pitchFamily="2" charset="0"/>
              </a:rPr>
              <a:t>Session-Reflector</a:t>
            </a:r>
            <a:r>
              <a:rPr lang="en-CA" sz="850" dirty="0">
                <a:latin typeface="Courier" pitchFamily="2" charset="0"/>
              </a:rPr>
              <a:t> IPv4 or IPv6 Address   . .  Destination IP Address = </a:t>
            </a:r>
            <a:r>
              <a:rPr lang="en-CA" sz="850" b="1" dirty="0">
                <a:latin typeface="Courier" pitchFamily="2" charset="0"/>
              </a:rPr>
              <a:t>Session-Sender</a:t>
            </a:r>
            <a:r>
              <a:rPr lang="en-CA" sz="850" dirty="0">
                <a:latin typeface="Courier" pitchFamily="2" charset="0"/>
              </a:rPr>
              <a:t> IPv4 or IPv6 Address .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 </a:t>
            </a:r>
          </a:p>
          <a:p>
            <a:r>
              <a:rPr lang="en-CA" sz="850" dirty="0">
                <a:latin typeface="Courier" pitchFamily="2" charset="0"/>
              </a:rPr>
              <a:t>+---------------------------------------------------------------+ | UDP Header                                                    | .  Source Port = As chosen by Session-Sender                    . .  Destination Port = As chosen by Session-Sender               . .                                                               . +---------------------------------------------------------------+ | Payload                                                       | 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 +---------------------------------------------------------------+</a:t>
            </a:r>
          </a:p>
          <a:p>
            <a:r>
              <a:rPr lang="en-CA" sz="850" dirty="0">
                <a:latin typeface="Courier" pitchFamily="2" charset="0"/>
              </a:rPr>
              <a:t>    </a:t>
            </a:r>
          </a:p>
          <a:p>
            <a:r>
              <a:rPr lang="en-CA" sz="850" dirty="0">
                <a:latin typeface="Courier" pitchFamily="2" charset="0"/>
              </a:rPr>
              <a:t>     Example Probe Message with Timestamp Label for SR-MPLS</a:t>
            </a:r>
            <a:endParaRPr lang="en-US" sz="8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827" y="1123950"/>
            <a:ext cx="3678973" cy="2590800"/>
          </a:xfrm>
        </p:spPr>
        <p:txBody>
          <a:bodyPr/>
          <a:lstStyle/>
          <a:p>
            <a:r>
              <a:rPr lang="en-US" sz="1600" dirty="0"/>
              <a:t>Timestamp label (TBA1) is defined for Timestamp, Pop and Forward function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that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Endpoint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742949"/>
            <a:ext cx="467403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Session-Sender IPv6 Address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</a:t>
            </a:r>
            <a:r>
              <a:rPr lang="en-CA" sz="900" b="1" dirty="0" err="1">
                <a:latin typeface="Courier" pitchFamily="2" charset="0"/>
              </a:rPr>
              <a:t>End.TSF</a:t>
            </a:r>
            <a:r>
              <a:rPr lang="en-CA" sz="900" b="1" dirty="0">
                <a:latin typeface="Courier" pitchFamily="2" charset="0"/>
              </a:rPr>
              <a:t> (TBA2) with Session-Reflector SID                    </a:t>
            </a:r>
            <a:r>
              <a:rPr lang="en-CA" sz="900" dirty="0">
                <a:latin typeface="Courier" pitchFamily="2" charset="0"/>
              </a:rPr>
              <a:t>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</a:t>
            </a:r>
            <a:r>
              <a:rPr lang="en-CA" sz="900" b="1" dirty="0">
                <a:latin typeface="Courier" pitchFamily="2" charset="0"/>
              </a:rPr>
              <a:t>Session-Reflector</a:t>
            </a:r>
            <a:r>
              <a:rPr lang="en-CA" sz="900" dirty="0">
                <a:latin typeface="Courier" pitchFamily="2" charset="0"/>
              </a:rPr>
              <a:t> IPv6 Address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</a:t>
            </a:r>
            <a:r>
              <a:rPr lang="en-CA" sz="900" b="1" dirty="0">
                <a:latin typeface="Courier" pitchFamily="2" charset="0"/>
              </a:rPr>
              <a:t>Session-Sender</a:t>
            </a:r>
            <a:r>
              <a:rPr lang="en-CA" sz="900" dirty="0">
                <a:latin typeface="Courier" pitchFamily="2" charset="0"/>
              </a:rPr>
              <a:t> IPv6 Address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Port = As chosen by Session-Sender                    . </a:t>
            </a:r>
          </a:p>
          <a:p>
            <a:r>
              <a:rPr lang="en-CA" sz="900" dirty="0">
                <a:latin typeface="Courier" pitchFamily="2" charset="0"/>
              </a:rPr>
              <a:t>.  Destination Port = As chosen by Session-Sender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Payload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Example Probe Message with Timestamp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88" y="933449"/>
            <a:ext cx="3678973" cy="3276600"/>
          </a:xfrm>
        </p:spPr>
        <p:txBody>
          <a:bodyPr/>
          <a:lstStyle/>
          <a:p>
            <a:r>
              <a:rPr lang="en-US" sz="1400" dirty="0"/>
              <a:t>Timestamp Endpoint Function </a:t>
            </a:r>
            <a:r>
              <a:rPr lang="en-US" sz="1400" dirty="0" err="1"/>
              <a:t>End.TSF</a:t>
            </a:r>
            <a:r>
              <a:rPr lang="en-US" sz="1400" dirty="0"/>
              <a:t> (TBA2) is defined for Timestamp and Forward and is carried with the Session-Reflector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Session-Reflector node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Segment-list carried in SRH</a:t>
            </a:r>
          </a:p>
          <a:p>
            <a:pPr lvl="1"/>
            <a:r>
              <a:rPr lang="en-US" sz="1400" dirty="0"/>
              <a:t>Session-Reflector node does not remove the SRH</a:t>
            </a:r>
          </a:p>
          <a:p>
            <a:r>
              <a:rPr lang="en-US" sz="1400" dirty="0"/>
              <a:t>Source and Destination Addresses are swapped that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ECMPs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PM probe messages can take advantage of the hashing function in forwarding plane to explore ECMP paths.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 when return path is also SR-MPLS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" y="76090"/>
            <a:ext cx="9029700" cy="710446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Metric Notifications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2000" y="875778"/>
            <a:ext cx="7734299" cy="3718899"/>
          </a:xfrm>
        </p:spPr>
        <p:txBody>
          <a:bodyPr/>
          <a:lstStyle/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800" dirty="0"/>
              <a:t>Delay metrics are notified as an example, when consecutive M number of probe messages have delay values exceed the configured thresholds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800" dirty="0"/>
              <a:t>Liveness failure (connection loss - loss of heart beats) is notified when consecutive N number of return probe messages are not received at the Session-Sender node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800" dirty="0"/>
              <a:t>Liveness success (connection Up - success of heart beats) initially is notified as soon as one or more return probe messages are received at the Session-Sender node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800" dirty="0">
                <a:solidFill>
                  <a:srgbClr val="0070C0"/>
                </a:solidFill>
              </a:rPr>
              <a:t>Synthetic packet loss is notified when X number of return probe messages not received at the Session-Sender node out of last Y probe messages sent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CA" sz="1800" dirty="0">
              <a:solidFill>
                <a:srgbClr val="0070C0"/>
              </a:solidFill>
            </a:endParaRPr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6312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SPRING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906884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78" y="-7749"/>
            <a:ext cx="8988754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with Timestamp and Forward for SR-MPLS Policy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3086611" y="1320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773182" y="2668375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60553" y="1110925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99498" y="3225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224912" y="2998674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Return Probe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251625" y="2410109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98539" y="2434144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319504" y="2427262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338998"/>
              </p:ext>
            </p:extLst>
          </p:nvPr>
        </p:nvGraphicFramePr>
        <p:xfrm>
          <a:off x="1897581" y="941070"/>
          <a:ext cx="1099698" cy="1554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04532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306970"/>
              </p:ext>
            </p:extLst>
          </p:nvPr>
        </p:nvGraphicFramePr>
        <p:xfrm>
          <a:off x="4973133" y="1200150"/>
          <a:ext cx="1046667" cy="132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46667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81524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32799"/>
              </p:ext>
            </p:extLst>
          </p:nvPr>
        </p:nvGraphicFramePr>
        <p:xfrm>
          <a:off x="2906850" y="3001875"/>
          <a:ext cx="1099698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19412"/>
              </p:ext>
            </p:extLst>
          </p:nvPr>
        </p:nvGraphicFramePr>
        <p:xfrm>
          <a:off x="6042743" y="3001875"/>
          <a:ext cx="1155603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540917" y="1935978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341759B9-1F01-1540-9B5C-5FADFEE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9699" y="4746087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6922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199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and Summary of Updates</a:t>
            </a:r>
          </a:p>
          <a:p>
            <a:r>
              <a:rPr lang="en-US" sz="2400" dirty="0"/>
              <a:t>Review of the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28042"/>
            <a:ext cx="76962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Performance Delay Monitoring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2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200" dirty="0"/>
              <a:t>Applicable to SR-MPLS/SRv6 data planes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Running single protocol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200" dirty="0"/>
              <a:t>Simplify implementations and reduce development cost</a:t>
            </a:r>
          </a:p>
          <a:p>
            <a:pPr lvl="2">
              <a:buFont typeface="Wingdings" pitchFamily="2" charset="2"/>
              <a:buChar char="ü"/>
            </a:pPr>
            <a:r>
              <a:rPr lang="en-US" sz="1200" dirty="0"/>
              <a:t>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No Session-Reflector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200" dirty="0"/>
              <a:t>Stateless on Session-Reflector (e.g. Session-Reflector unaware of the monitoring protocol) </a:t>
            </a:r>
          </a:p>
          <a:p>
            <a:pPr lvl="3">
              <a:buFont typeface="Wingdings" pitchFamily="2" charset="2"/>
              <a:buChar char="ü"/>
            </a:pPr>
            <a:r>
              <a:rPr lang="en-US" sz="1200" dirty="0"/>
              <a:t>State is in the probe message - spirit of SR</a:t>
            </a:r>
          </a:p>
          <a:p>
            <a:pPr lvl="2">
              <a:buFont typeface="Wingdings" pitchFamily="2" charset="2"/>
              <a:buChar char="ü"/>
            </a:pPr>
            <a:r>
              <a:rPr lang="en-US" sz="1200" dirty="0"/>
              <a:t>Higher scale and faster detection interval</a:t>
            </a:r>
          </a:p>
          <a:p>
            <a:pPr marL="0" lvl="1" indent="0">
              <a:buNone/>
            </a:pPr>
            <a:r>
              <a:rPr lang="en-US" sz="12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RFC 5357 (TWAMP Light) compatible probe message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RFC 8762 (Simple TWAMP (STAMP)) compatible probe message</a:t>
            </a:r>
          </a:p>
          <a:p>
            <a:pPr lvl="1">
              <a:buFont typeface="Wingdings" charset="2"/>
              <a:buChar char="§"/>
            </a:pPr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 dirty="0"/>
              <a:t>Presented version 00 in IETF 107 Virtual MPLS WG Meeting</a:t>
            </a:r>
          </a:p>
          <a:p>
            <a:r>
              <a:rPr lang="en-US" sz="1600" dirty="0"/>
              <a:t>July 2020</a:t>
            </a:r>
          </a:p>
          <a:p>
            <a:pPr lvl="1"/>
            <a:r>
              <a:rPr lang="en-US" sz="1600" dirty="0"/>
              <a:t>Presented version 02 in IETF 108 Online SPRING WG meeting</a:t>
            </a:r>
          </a:p>
          <a:p>
            <a:r>
              <a:rPr lang="en-US" sz="1600" dirty="0"/>
              <a:t>September 2020</a:t>
            </a:r>
          </a:p>
          <a:p>
            <a:pPr lvl="1"/>
            <a:r>
              <a:rPr lang="en-US" sz="1600" dirty="0"/>
              <a:t>Presented version 02 in MPLS WG Interim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IETF-108 (Version-02)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18"/>
            <a:ext cx="8229600" cy="329803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Use TWAMP (STAMP) compatible probe message format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Use consistent terms for MPLS Timestamp Label and SRv6 Timestamp Endpoint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 extension Label 15 in MPLS header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 section on SRv6 Timestamp Endpoint function assignment and Node Capability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Update IANA section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Various editorial changes (e.g. moving some text to new Overview section)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97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48" y="0"/>
            <a:ext cx="8319052" cy="686133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in Loopback Mode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3193752"/>
            <a:ext cx="7924800" cy="1327365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Using PM delay measurement probe messages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are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are not punted on the Session-Reflector node out of fast-path in forwarding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Session-Reflector is agnostic to the performance monitoring protocol 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Round-trip delay = (t4 - t1)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409997" y="780787"/>
            <a:ext cx="3686003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t1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Probe       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|====================||  R5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Return Probe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t4</a:t>
            </a:r>
          </a:p>
          <a:p>
            <a:pPr>
              <a:spcAft>
                <a:spcPts val="0"/>
              </a:spcAft>
            </a:pP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Session-Sender            Session-Reflector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(Forward, Not Punt)</a:t>
            </a:r>
          </a:p>
          <a:p>
            <a:pPr>
              <a:spcAft>
                <a:spcPts val="0"/>
              </a:spcAft>
            </a:pP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Figure: PM Loopback Mode</a:t>
            </a:r>
            <a:endParaRPr lang="en-CA" sz="10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618771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Enabled with Network Programming Function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7934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2794838"/>
            <a:ext cx="8534400" cy="2139112"/>
          </a:xfrm>
        </p:spPr>
        <p:txBody>
          <a:bodyPr/>
          <a:lstStyle/>
          <a:p>
            <a:pPr lvl="0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PM probes sent in loopback mode enabled with network programming function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 and inject the probe packet" on the Session-Reflector node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As probe packets are forwarded in fast-path, higher scale with faster interval is possible resulting in faster failure detection</a:t>
            </a:r>
          </a:p>
          <a:p>
            <a:pPr lvl="0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Session-Reflector node adds receive timestamp at a specific location in the payload of the received probe message in fast-path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or destination address in the probe message matches the local node address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Ensure loopback probe packets return from the intended Session-Reflector node</a:t>
            </a:r>
          </a:p>
          <a:p>
            <a:pPr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One-way delay = (t2 – t1)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81200" y="638934"/>
            <a:ext cx="4648200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050" dirty="0">
                <a:latin typeface="Courier" pitchFamily="2" charset="0"/>
              </a:rPr>
              <a:t>             t1                t2</a:t>
            </a:r>
          </a:p>
          <a:p>
            <a:r>
              <a:rPr lang="en-CA" sz="1050" dirty="0">
                <a:latin typeface="Courier" pitchFamily="2" charset="0"/>
              </a:rPr>
              <a:t>            /                   \</a:t>
            </a:r>
            <a:br>
              <a:rPr lang="en-CA" sz="1050" dirty="0">
                <a:latin typeface="Courier" pitchFamily="2" charset="0"/>
              </a:rPr>
            </a:br>
            <a:r>
              <a:rPr lang="en-CA" sz="1050" dirty="0">
                <a:latin typeface="Courier" pitchFamily="2" charset="0"/>
              </a:rPr>
              <a:t>   +-------+      Probe          +-------+</a:t>
            </a:r>
          </a:p>
          <a:p>
            <a:r>
              <a:rPr lang="en-CA" sz="105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050" dirty="0">
                <a:latin typeface="Courier" pitchFamily="2" charset="0"/>
              </a:rPr>
              <a:t>   |   R1  |====================||  R5   |</a:t>
            </a:r>
          </a:p>
          <a:p>
            <a:r>
              <a:rPr lang="en-CA" sz="105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050" dirty="0">
                <a:latin typeface="Courier" pitchFamily="2" charset="0"/>
              </a:rPr>
              <a:t>   +-------+      Return Probe   +-------+</a:t>
            </a:r>
          </a:p>
          <a:p>
            <a:r>
              <a:rPr lang="en-CA" sz="1050" dirty="0">
                <a:latin typeface="Courier" pitchFamily="2" charset="0"/>
              </a:rPr>
              <a:t>Session-Sender                Session-Reflector</a:t>
            </a:r>
          </a:p>
          <a:p>
            <a:r>
              <a:rPr lang="en-CA" sz="1050" dirty="0">
                <a:latin typeface="Courier" pitchFamily="2" charset="0"/>
              </a:rPr>
              <a:t>                                (Timestamp,</a:t>
            </a:r>
          </a:p>
          <a:p>
            <a:r>
              <a:rPr lang="en-CA" sz="1050" dirty="0">
                <a:latin typeface="Courier" pitchFamily="2" charset="0"/>
              </a:rPr>
              <a:t>                                 Pop and Forward)</a:t>
            </a:r>
          </a:p>
          <a:p>
            <a:r>
              <a:rPr lang="en-CA" sz="1050" dirty="0">
                <a:latin typeface="Courier" pitchFamily="2" charset="0"/>
              </a:rPr>
              <a:t> </a:t>
            </a:r>
          </a:p>
          <a:p>
            <a:r>
              <a:rPr lang="en-CA" sz="1050" dirty="0">
                <a:latin typeface="Courier" pitchFamily="2" charset="0"/>
              </a:rPr>
              <a:t>Loopback Mode Enabled with Network Programming Function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53591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41881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371600" y="694047"/>
            <a:ext cx="5905500" cy="3931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       | Controller |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PDLM Mode                     /    \      </a:t>
            </a:r>
            <a:r>
              <a:rPr lang="en-CA" sz="1050" dirty="0">
                <a:solidFill>
                  <a:srgbClr val="0070C0"/>
                </a:solidFill>
                <a:latin typeface="Courier" pitchFamily="2" charset="0"/>
              </a:rPr>
              <a:t>Timestamp Label/SRv6 EP*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LB or Enhanced Mode        /      \       </a:t>
            </a:r>
            <a:r>
              <a:rPr lang="en-CA" sz="1050" dirty="0">
                <a:solidFill>
                  <a:srgbClr val="0070C0"/>
                </a:solidFill>
                <a:latin typeface="Courier" pitchFamily="2" charset="0"/>
              </a:rPr>
              <a:t>Timestamp2 Offset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Message Format              /        \      </a:t>
            </a:r>
            <a:r>
              <a:rPr lang="en-CA" sz="1050" dirty="0">
                <a:solidFill>
                  <a:srgbClr val="0070C0"/>
                </a:solidFill>
                <a:latin typeface="Courier" pitchFamily="2" charset="0"/>
              </a:rPr>
              <a:t>Timestamp Format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Missed Probe Message Count /          \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</a:t>
            </a:r>
            <a:r>
              <a:rPr lang="en-CA" sz="1050" dirty="0">
                <a:solidFill>
                  <a:srgbClr val="0070C0"/>
                </a:solidFill>
                <a:latin typeface="Courier" pitchFamily="2" charset="0"/>
              </a:rPr>
              <a:t>Timestamp Label/SRv6 EP*</a:t>
            </a:r>
            <a:r>
              <a:rPr lang="en-CA" sz="1050" dirty="0">
                <a:latin typeface="Courier" pitchFamily="2" charset="0"/>
              </a:rPr>
              <a:t>  /            \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</a:t>
            </a:r>
            <a:r>
              <a:rPr lang="en-CA" sz="1050" dirty="0">
                <a:solidFill>
                  <a:srgbClr val="0070C0"/>
                </a:solidFill>
                <a:latin typeface="Courier" pitchFamily="2" charset="0"/>
              </a:rPr>
              <a:t>Timestamp Format       </a:t>
            </a:r>
            <a:r>
              <a:rPr lang="en-CA" sz="1050" dirty="0">
                <a:latin typeface="Courier" pitchFamily="2" charset="0"/>
              </a:rPr>
              <a:t>/              \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Delay threshold/Count   /                \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Source/</a:t>
            </a:r>
            <a:r>
              <a:rPr lang="en-CA" sz="1050" dirty="0" err="1">
                <a:latin typeface="Courier" pitchFamily="2" charset="0"/>
              </a:rPr>
              <a:t>Dest</a:t>
            </a:r>
            <a:r>
              <a:rPr lang="en-CA" sz="1050" dirty="0">
                <a:latin typeface="Courier" pitchFamily="2" charset="0"/>
              </a:rPr>
              <a:t> UDP Ports  /                  \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   v                    v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|       |            |       |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|   R1  |============|   R5  |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|       |  SR Path   |       |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Session-Sender       Session-Reflector</a:t>
            </a:r>
          </a:p>
          <a:p>
            <a:pPr>
              <a:lnSpc>
                <a:spcPts val="1540"/>
              </a:lnSpc>
            </a:pPr>
            <a:endParaRPr lang="en-CA" sz="1050" dirty="0">
              <a:latin typeface="Courier" pitchFamily="2" charset="0"/>
            </a:endParaRP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  Example Provisioning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FA884-76F1-D743-8A93-0084B2789ED9}"/>
              </a:ext>
            </a:extLst>
          </p:cNvPr>
          <p:cNvSpPr txBox="1"/>
          <p:nvPr/>
        </p:nvSpPr>
        <p:spPr>
          <a:xfrm>
            <a:off x="7285494" y="3257550"/>
            <a:ext cx="16299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Courier" pitchFamily="2" charset="0"/>
              </a:rPr>
              <a:t>* Provisioned, Flooded/Signaled or IANA Allocated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4" y="0"/>
            <a:ext cx="9144000" cy="731027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Message Formats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29774" y="2125517"/>
            <a:ext cx="4242226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Sequence Number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Transmit Timestamp (t1)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Transmit Error Estimate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Receive Timestamp (t2)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Receive Error Estimate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.                     Variable Length Padding                   .</a:t>
            </a:r>
          </a:p>
          <a:p>
            <a:r>
              <a:rPr lang="en-CA" sz="800" dirty="0">
                <a:latin typeface="Courier" pitchFamily="2" charset="0"/>
              </a:rPr>
              <a:t> ~                               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endParaRPr lang="en-CA" sz="8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TWAMP Compatible Probe Message Format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38" y="652095"/>
            <a:ext cx="8264471" cy="1462454"/>
          </a:xfrm>
        </p:spPr>
        <p:txBody>
          <a:bodyPr/>
          <a:lstStyle/>
          <a:p>
            <a:r>
              <a:rPr lang="en-US" sz="1400" dirty="0"/>
              <a:t>Leverage existing TWAMP implementations and deployments using compatible probe message format</a:t>
            </a:r>
          </a:p>
          <a:p>
            <a:r>
              <a:rPr lang="en-US" sz="1400" dirty="0"/>
              <a:t>Session-Sender adds Transmit Timestamp (t1)</a:t>
            </a:r>
          </a:p>
          <a:p>
            <a:r>
              <a:rPr lang="en-US" sz="1400" dirty="0"/>
              <a:t>Session-Reflector adds Receive Timestamp (t2) at offset-byte location in payload </a:t>
            </a:r>
          </a:p>
          <a:p>
            <a:pPr lvl="1"/>
            <a:r>
              <a:rPr lang="en-US" sz="1400" dirty="0"/>
              <a:t>offset-byte 16 from the start of the payload, or</a:t>
            </a:r>
          </a:p>
          <a:p>
            <a:pPr lvl="1"/>
            <a:r>
              <a:rPr lang="en-US" sz="1400" dirty="0"/>
              <a:t>locally provisioned location (consistently in the network)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4673174" y="2114550"/>
            <a:ext cx="4242226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Sequence Number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Transmit Timestamp (t1)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Transmit Error Estimate      |  SSID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Receive Timestamp (t2)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Receive Error Estimate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Fixed Length Padding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br>
              <a:rPr lang="en-CA" sz="800" dirty="0">
                <a:latin typeface="Courier" pitchFamily="2" charset="0"/>
              </a:rPr>
            </a:br>
            <a:r>
              <a:rPr lang="en-CA" sz="800" dirty="0">
                <a:latin typeface="Courier" pitchFamily="2" charset="0"/>
              </a:rPr>
              <a:t>                 STAMP Compatible Probe Message Format</a:t>
            </a:r>
            <a:endParaRPr lang="en-US" sz="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8194</TotalTime>
  <Words>1715</Words>
  <Application>Microsoft Macintosh PowerPoint</Application>
  <PresentationFormat>On-screen Show (16:9)</PresentationFormat>
  <Paragraphs>295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Delay and Liveness Monitoring in Segment Routing Networks</vt:lpstr>
      <vt:lpstr>Agenda</vt:lpstr>
      <vt:lpstr>Requirements and Scope</vt:lpstr>
      <vt:lpstr>History of the Draft</vt:lpstr>
      <vt:lpstr>Updates Since IETF-108 (Version-02)</vt:lpstr>
      <vt:lpstr>PM Probes in Loopback Mode for SR Policy</vt:lpstr>
      <vt:lpstr>Loopback Mode Enabled with Network Programming Function</vt:lpstr>
      <vt:lpstr>Example Provisioning Model</vt:lpstr>
      <vt:lpstr>Probe Message Formats</vt:lpstr>
      <vt:lpstr>SR-MPLS with Timestamp Label</vt:lpstr>
      <vt:lpstr>SRv6 with Timestamp Endpoint Function</vt:lpstr>
      <vt:lpstr>ECMP Support for SR Paths</vt:lpstr>
      <vt:lpstr>Performance Metric Notifications</vt:lpstr>
      <vt:lpstr>Next Steps</vt:lpstr>
      <vt:lpstr>PowerPoint Presentation</vt:lpstr>
      <vt:lpstr>Backup</vt:lpstr>
      <vt:lpstr>Loopback Mode with Timestamp and Forward for SR-MPLS Policy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1840</cp:revision>
  <dcterms:created xsi:type="dcterms:W3CDTF">2010-06-30T04:12:48Z</dcterms:created>
  <dcterms:modified xsi:type="dcterms:W3CDTF">2020-11-10T14:34:45Z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