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99" r:id="rId3"/>
    <p:sldId id="315" r:id="rId4"/>
    <p:sldId id="1661" r:id="rId5"/>
    <p:sldId id="317" r:id="rId6"/>
    <p:sldId id="1660" r:id="rId7"/>
    <p:sldId id="326" r:id="rId8"/>
    <p:sldId id="318" r:id="rId9"/>
    <p:sldId id="303" r:id="rId10"/>
    <p:sldId id="1655" r:id="rId11"/>
    <p:sldId id="1652" r:id="rId12"/>
    <p:sldId id="1657" r:id="rId13"/>
    <p:sldId id="322" r:id="rId14"/>
    <p:sldId id="320" r:id="rId15"/>
    <p:sldId id="321" r:id="rId16"/>
    <p:sldId id="1658" r:id="rId17"/>
    <p:sldId id="1654" r:id="rId18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33"/>
    <p:restoredTop sz="93083" autoAdjust="0"/>
  </p:normalViewPr>
  <p:slideViewPr>
    <p:cSldViewPr>
      <p:cViewPr varScale="1">
        <p:scale>
          <a:sx n="188" d="100"/>
          <a:sy n="188" d="100"/>
        </p:scale>
        <p:origin x="184" y="2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3/30/20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525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452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9401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27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Using TWAMP Light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draft-gandhi-spring-twamp-srpm-08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828800" y="2791883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1607707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983711"/>
            <a:ext cx="70104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Destination UDP Port            /  \         Destination UDP port</a:t>
            </a:r>
          </a:p>
          <a:p>
            <a:r>
              <a:rPr lang="en-CA" sz="1200" dirty="0">
                <a:latin typeface="Courier" pitchFamily="2" charset="0"/>
              </a:rPr>
              <a:t>  Measurement Protocol           /    \        Measurement Protocol</a:t>
            </a:r>
          </a:p>
          <a:p>
            <a:r>
              <a:rPr lang="en-CA" sz="1200" dirty="0">
                <a:latin typeface="Courier" pitchFamily="2" charset="0"/>
              </a:rPr>
              <a:t>  Measurement Type              /      \       Measurement Type</a:t>
            </a:r>
          </a:p>
          <a:p>
            <a:r>
              <a:rPr lang="en-CA" sz="1200" dirty="0">
                <a:latin typeface="Courier" pitchFamily="2" charset="0"/>
              </a:rPr>
              <a:t>     Delay/Loss                /        \        Delay/Loss</a:t>
            </a:r>
          </a:p>
          <a:p>
            <a:r>
              <a:rPr lang="en-CA" sz="1200" dirty="0">
                <a:latin typeface="Courier" pitchFamily="2" charset="0"/>
              </a:rPr>
              <a:t>  Authentication Mode &amp; Key   /          \     Authentication Mode &amp; Key</a:t>
            </a:r>
          </a:p>
          <a:p>
            <a:r>
              <a:rPr lang="en-CA" sz="1200" dirty="0">
                <a:latin typeface="Courier" pitchFamily="2" charset="0"/>
              </a:rPr>
              <a:t>  Timestamp Format           /            \    Loss Measurement Mode</a:t>
            </a:r>
          </a:p>
          <a:p>
            <a:r>
              <a:rPr lang="en-CA" sz="1200" dirty="0">
                <a:latin typeface="Courier" pitchFamily="2" charset="0"/>
              </a:rPr>
              <a:t>  Delay Measurement Mode    /              \ </a:t>
            </a:r>
          </a:p>
          <a:p>
            <a:r>
              <a:rPr lang="en-CA" sz="1200" dirty="0">
                <a:latin typeface="Courier" pitchFamily="2" charset="0"/>
              </a:rPr>
              <a:t>  Loss Measurement Mode    /  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|   R1  |------------|   R5  |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 Sender              Reflector</a:t>
            </a:r>
          </a:p>
        </p:txBody>
      </p:sp>
    </p:spTree>
    <p:extLst>
      <p:ext uri="{BB962C8B-B14F-4D97-AF65-F5344CB8AC3E}">
        <p14:creationId xmlns:p14="http://schemas.microsoft.com/office/powerpoint/2010/main" val="1805408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766665"/>
            <a:ext cx="8229600" cy="857250"/>
          </a:xfrm>
        </p:spPr>
        <p:txBody>
          <a:bodyPr/>
          <a:lstStyle/>
          <a:p>
            <a:r>
              <a:rPr lang="en-US" sz="1400" dirty="0"/>
              <a:t>User-configured destination UDP </a:t>
            </a:r>
            <a:r>
              <a:rPr lang="en-US" sz="1400" b="1" dirty="0"/>
              <a:t>port1</a:t>
            </a:r>
            <a:r>
              <a:rPr lang="en-US" sz="1400" dirty="0"/>
              <a:t> is used for DM probe messages in unauthenticated mode and </a:t>
            </a:r>
            <a:r>
              <a:rPr lang="en-US" sz="1400" b="1" dirty="0"/>
              <a:t>port2</a:t>
            </a:r>
            <a:r>
              <a:rPr lang="en-US" sz="1400" dirty="0"/>
              <a:t> is used for LM probe messages in unauthenticated mode.</a:t>
            </a:r>
          </a:p>
          <a:p>
            <a:r>
              <a:rPr lang="en-US" sz="1400" dirty="0"/>
              <a:t>For DM, payload contains RFC 5357 (TWAMP Light) defined probe message.</a:t>
            </a:r>
          </a:p>
          <a:p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1971675" y="1685436"/>
            <a:ext cx="5200650" cy="3016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IP Address = Sender IPv4 or IPv6 Address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IP Address = Reflector IPv4 or IPv6 Address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10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for Delay Measurement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Payload = DM Message as specified in Section 4.2.1 of RFC 5357|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Payload = DM Message as specified in Section 4.1.2 of RFC 5357.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Payload = LM Message as specified in this document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ourier" charset="0"/>
                <a:cs typeface="Courier" charset="0"/>
              </a:rPr>
              <a:t>                   Figure: Probe Query Message</a:t>
            </a: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067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2211"/>
            <a:ext cx="3962400" cy="845539"/>
          </a:xfrm>
        </p:spPr>
        <p:txBody>
          <a:bodyPr/>
          <a:lstStyle/>
          <a:p>
            <a:pPr algn="l"/>
            <a:r>
              <a:rPr lang="en-US" sz="3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191000" y="243334"/>
            <a:ext cx="4724400" cy="42473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0                   1                   2                   3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|   Message for DM or LM                                        |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         Figure: Probe Query Message for SR-MPLS Policy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0                   1                   2                   3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|                           SRH                                 |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|   Message for DM or LM                                        |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(Using IPv6 Addresses)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          Figure: Probe Query Message for SRv6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352550"/>
            <a:ext cx="3962400" cy="2641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dirty="0"/>
              <a:t>For </a:t>
            </a:r>
            <a:r>
              <a:rPr lang="en-US" sz="1600" b="1" dirty="0"/>
              <a:t>end-to-end </a:t>
            </a:r>
            <a:r>
              <a:rPr lang="en-US" sz="1600" dirty="0"/>
              <a:t>performance delay/loss measurement of SR Policy, the probe query messages are sent on the SR Policy path with: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MPLS label stack for SR-MPLS Policies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SRv6 SRH [</a:t>
            </a:r>
            <a:r>
              <a:rPr lang="en-CA" sz="1600" dirty="0"/>
              <a:t>RFC 8754</a:t>
            </a:r>
            <a:r>
              <a:rPr lang="en-US" sz="1600" dirty="0"/>
              <a:t>] with SID list for SRv6 Policies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63617F-26D6-E64C-98B9-346A9686E76B}"/>
              </a:ext>
            </a:extLst>
          </p:cNvPr>
          <p:cNvCxnSpPr/>
          <p:nvPr/>
        </p:nvCxnSpPr>
        <p:spPr>
          <a:xfrm>
            <a:off x="4191000" y="2571750"/>
            <a:ext cx="4724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250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Response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742950"/>
            <a:ext cx="7848600" cy="775363"/>
          </a:xfrm>
        </p:spPr>
        <p:txBody>
          <a:bodyPr/>
          <a:lstStyle/>
          <a:p>
            <a:r>
              <a:rPr lang="en-US" sz="2000" dirty="0"/>
              <a:t>The probe response message is sent using the IP/UDP information from the probe query message.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0" y="1632681"/>
            <a:ext cx="55626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Source IP Address = Reflector IPv4 or IPv6 Address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Destination IP Address = Source IP Address from Query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Source Port = As chosen by Reflector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Destination Port = Source Port from Query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DM Payload as specified in Section 4.2.1 of RFC 5357, or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LM Payload as specified in this document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                   Figure: Probe Response Message</a:t>
            </a:r>
            <a:endParaRPr lang="en-US" sz="10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2777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09550"/>
            <a:ext cx="3962400" cy="845539"/>
          </a:xfrm>
        </p:spPr>
        <p:txBody>
          <a:bodyPr/>
          <a:lstStyle/>
          <a:p>
            <a:pPr algn="l"/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Stand-alone LM Message Format for TWAMP Light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48577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sz="1200" dirty="0"/>
              <a:t>107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Vancouver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4400" y="237697"/>
            <a:ext cx="41910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IP Header                                                     |  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Source IP Address = Sender IPv4 or IPv6 Address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Destination IP Address = Reflector IPv4 or IPv6 Address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Router Alert Option Not Set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Source Port = As chosen by Sender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Destination Port = 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User-configured Port2 for Loss Measurement</a:t>
            </a: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Transmit Counter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cs typeface="Courier New" panose="02070309020205020404" pitchFamily="49" charset="0"/>
              </a:rPr>
              <a:t>|X|B| Reserved  | Block Number  | MBZ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Receive Counter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Sender Sequence Number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Sender Counter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|X|B| Reserved  |Sender Block Nu|   MBZ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Sender TTL   |  Padding (3 Bytes)                  </a:t>
            </a:r>
            <a:r>
              <a:rPr lang="en-CA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          </a:t>
            </a: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Padding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91548" y="1276350"/>
            <a:ext cx="4356652" cy="297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400" kern="0" dirty="0"/>
              <a:t>Loss Measurement (LM) message defined</a:t>
            </a:r>
          </a:p>
          <a:p>
            <a:pPr lvl="1"/>
            <a:r>
              <a:rPr lang="en-US" sz="1400" kern="0" dirty="0"/>
              <a:t>Hardware efficient counter-stamping</a:t>
            </a:r>
          </a:p>
          <a:p>
            <a:pPr lvl="2"/>
            <a:r>
              <a:rPr lang="en-US" sz="1400" kern="0" dirty="0"/>
              <a:t>Well-known locations for transmit and receive traffic counters</a:t>
            </a:r>
          </a:p>
          <a:p>
            <a:pPr lvl="1"/>
            <a:r>
              <a:rPr lang="en-US" sz="1400" kern="0" dirty="0"/>
              <a:t>Stand-alone LM message, not tied to DM</a:t>
            </a:r>
          </a:p>
          <a:p>
            <a:r>
              <a:rPr lang="en-US" sz="1400" kern="0" dirty="0"/>
              <a:t>LM message format is also defined for authenticated mode</a:t>
            </a:r>
          </a:p>
          <a:p>
            <a:r>
              <a:rPr lang="en-US" sz="1400" kern="0" dirty="0"/>
              <a:t>User-configured destination UDP </a:t>
            </a:r>
            <a:r>
              <a:rPr lang="en-US" sz="1400" b="1" kern="0" dirty="0"/>
              <a:t>port2</a:t>
            </a:r>
            <a:r>
              <a:rPr lang="en-US" sz="1400" kern="0" dirty="0"/>
              <a:t> is used for identifying LM probe packets</a:t>
            </a:r>
          </a:p>
          <a:p>
            <a:r>
              <a:rPr lang="en-US" sz="1400" b="1" kern="0" dirty="0">
                <a:solidFill>
                  <a:schemeClr val="tx2"/>
                </a:solidFill>
              </a:rPr>
              <a:t>Does not modify existing TWAMP Light  (which is for DM) procedure as different UDP destination port2 is used for LM.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8489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1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Policy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PM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PM probe messages: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 and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Destination addresses in IP header (e.g. 127/8 for IPv4 and FFFF:7F00/104 for IPv6)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512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71550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IETF-106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52500"/>
            <a:ext cx="7772400" cy="32385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Delay and Loss Performance Measurement (PM) 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Links and End-to-end P2P/P2MP SR Policies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No need to bootstrap PM session (e.g. to negotiate UDP port) - spirit of SR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Stateless on egress node - spirit of SR 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Handle ECMP for SR Policies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Support stand-alone direct-mode loss measurement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5357 (TWAMP) defined probe messages - TWAMP Light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User-configured IP/UDP path for probe messages</a:t>
            </a:r>
          </a:p>
          <a:p>
            <a:pPr lvl="1">
              <a:buFont typeface="Wingdings" charset="2"/>
              <a:buChar char="§"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1574"/>
            <a:ext cx="8229600" cy="3568976"/>
          </a:xfrm>
        </p:spPr>
        <p:txBody>
          <a:bodyPr/>
          <a:lstStyle/>
          <a:p>
            <a:r>
              <a:rPr lang="en-US" sz="1100" dirty="0"/>
              <a:t>Feb 2019</a:t>
            </a:r>
          </a:p>
          <a:p>
            <a:pPr lvl="1"/>
            <a:r>
              <a:rPr lang="en-US" sz="1100" dirty="0"/>
              <a:t>Draft was first published - </a:t>
            </a:r>
            <a:r>
              <a:rPr lang="en-US" sz="1100" i="1" dirty="0"/>
              <a:t>draft-gandhi-spring-twamp-srpm-00</a:t>
            </a:r>
          </a:p>
          <a:p>
            <a:r>
              <a:rPr lang="en-US" sz="1100" dirty="0"/>
              <a:t>May 2019</a:t>
            </a:r>
          </a:p>
          <a:p>
            <a:pPr lvl="1"/>
            <a:r>
              <a:rPr lang="en-US" sz="1100" dirty="0"/>
              <a:t>Added STAMP TLV for Return Path </a:t>
            </a:r>
          </a:p>
          <a:p>
            <a:r>
              <a:rPr lang="en-US" sz="1100" dirty="0"/>
              <a:t>Mar 2019</a:t>
            </a:r>
          </a:p>
          <a:p>
            <a:pPr lvl="1"/>
            <a:r>
              <a:rPr lang="en-US" sz="1100" dirty="0"/>
              <a:t>Presented revision-00 at IETF 104 Prague in SPRING WG</a:t>
            </a:r>
          </a:p>
          <a:p>
            <a:r>
              <a:rPr lang="en-US" sz="1100" dirty="0"/>
              <a:t>July 2019</a:t>
            </a:r>
          </a:p>
          <a:p>
            <a:pPr lvl="1"/>
            <a:r>
              <a:rPr lang="en-US" sz="1100" dirty="0"/>
              <a:t>Presented revision-01 at IETF 105 Montreal in IPPM WG</a:t>
            </a:r>
          </a:p>
          <a:p>
            <a:pPr lvl="2"/>
            <a:r>
              <a:rPr lang="en-US" sz="1100" dirty="0"/>
              <a:t>Slide 9 Titled - </a:t>
            </a:r>
            <a:r>
              <a:rPr lang="en-CA" sz="1100" dirty="0"/>
              <a:t>Applicability of STAMP – STAMP is supported</a:t>
            </a:r>
            <a:endParaRPr lang="en-US" sz="1100" dirty="0"/>
          </a:p>
          <a:p>
            <a:r>
              <a:rPr lang="en-US" sz="1100" dirty="0"/>
              <a:t>Aug 2019</a:t>
            </a:r>
          </a:p>
          <a:p>
            <a:pPr lvl="1"/>
            <a:r>
              <a:rPr lang="en-US" sz="1100" dirty="0"/>
              <a:t>Revision-02 updates included a section stand-alone LM messages</a:t>
            </a:r>
          </a:p>
          <a:p>
            <a:r>
              <a:rPr lang="en-US" sz="1100" dirty="0"/>
              <a:t>Nov 2019</a:t>
            </a:r>
          </a:p>
          <a:p>
            <a:pPr lvl="1"/>
            <a:r>
              <a:rPr lang="en-US" sz="1100" b="1" dirty="0"/>
              <a:t>SPRING Chairs announced in the meeting the agreement with IPPM chairs to progress the draft in SPRING WG</a:t>
            </a:r>
          </a:p>
          <a:p>
            <a:pPr lvl="1"/>
            <a:r>
              <a:rPr lang="en-US" sz="1100" dirty="0"/>
              <a:t>Presented revision-04 at IETF 106 Singapore in SPRING WG</a:t>
            </a:r>
          </a:p>
          <a:p>
            <a:r>
              <a:rPr lang="en-US" sz="1100" dirty="0"/>
              <a:t>Mar 2020</a:t>
            </a:r>
          </a:p>
          <a:p>
            <a:pPr lvl="1"/>
            <a:r>
              <a:rPr lang="en-US" sz="1100" dirty="0"/>
              <a:t>Moved STAMP support to </a:t>
            </a:r>
            <a:r>
              <a:rPr lang="en-US" sz="1100" i="1" dirty="0"/>
              <a:t>draft-</a:t>
            </a:r>
            <a:r>
              <a:rPr lang="en-US" sz="1100" i="1" dirty="0" err="1"/>
              <a:t>gandhi</a:t>
            </a:r>
            <a:r>
              <a:rPr lang="en-US" sz="1100" i="1" dirty="0"/>
              <a:t>--spring-</a:t>
            </a:r>
            <a:r>
              <a:rPr lang="en-US" sz="1100" b="1" i="1" dirty="0"/>
              <a:t>stamp</a:t>
            </a:r>
            <a:r>
              <a:rPr lang="en-US" sz="1100" i="1" dirty="0"/>
              <a:t>-srpm-00</a:t>
            </a:r>
          </a:p>
          <a:p>
            <a:pPr lvl="1"/>
            <a:r>
              <a:rPr lang="en-US" sz="1100" dirty="0"/>
              <a:t>Scope TWAMP Light support as informational in </a:t>
            </a:r>
            <a:r>
              <a:rPr lang="en-US" sz="1100" i="1" dirty="0"/>
              <a:t>draft-gandhi-spring-</a:t>
            </a:r>
            <a:r>
              <a:rPr lang="en-US" sz="1100" b="1" i="1" dirty="0"/>
              <a:t>twamp</a:t>
            </a:r>
            <a:r>
              <a:rPr lang="en-US" sz="1100" i="1" dirty="0"/>
              <a:t>-srpm-08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095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IETF-106 (Revision-04)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4290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Updates: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Defined Control Code for “In-band Response Requested” for TWAMP Light</a:t>
            </a:r>
          </a:p>
          <a:p>
            <a:pPr lvl="2">
              <a:buFont typeface="Wingdings" pitchFamily="2" charset="2"/>
              <a:buChar char="ü"/>
            </a:pPr>
            <a:r>
              <a:rPr lang="en-CA" sz="1600" dirty="0"/>
              <a:t>Updated Two-way mode procedure using the Control Code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Moved STAMP support to a new draft - </a:t>
            </a:r>
            <a:r>
              <a:rPr lang="en-US" sz="1600" i="1" dirty="0"/>
              <a:t>draft-</a:t>
            </a:r>
            <a:r>
              <a:rPr lang="en-US" sz="1600" i="1" dirty="0" err="1"/>
              <a:t>gandhi</a:t>
            </a:r>
            <a:r>
              <a:rPr lang="en-US" sz="1600" i="1" dirty="0"/>
              <a:t>-spring-stamp-</a:t>
            </a:r>
            <a:r>
              <a:rPr lang="en-US" sz="1600" i="1" dirty="0" err="1"/>
              <a:t>srpm</a:t>
            </a:r>
            <a:endParaRPr lang="en-US" sz="1600" i="1" dirty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Informational draft - as TWAMP Light is informational, see Appendix I in RFC 5357 and Appendix A RFC 8545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Various editorial changes 	</a:t>
            </a:r>
          </a:p>
          <a:p>
            <a:pPr marL="0" lvl="1" indent="0"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16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6972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61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TWAMP Light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114800" y="971550"/>
            <a:ext cx="46482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      Timestamp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Error Estimate        |  MBZ   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MBZ                                   |Se Control Code|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Session-Sender Error Estimate | MBZ           |Re Control Code|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</a:t>
            </a:r>
            <a:r>
              <a:rPr lang="en-CA" sz="800" dirty="0" err="1">
                <a:latin typeface="Courier" pitchFamily="2" charset="0"/>
              </a:rPr>
              <a:t>Ses</a:t>
            </a:r>
            <a:r>
              <a:rPr lang="en-CA" sz="800" dirty="0">
                <a:latin typeface="Courier" pitchFamily="2" charset="0"/>
              </a:rPr>
              <a:t>-Sender TTL |                 MBZ    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               Figure 6: Control Code in TWAMP Light Message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228600" y="971550"/>
            <a:ext cx="388620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Query: Sender Control Code</a:t>
            </a:r>
          </a:p>
          <a:p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Out-of-band Response Requested.  </a:t>
            </a: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also the default behavior.</a:t>
            </a:r>
          </a:p>
          <a:p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Response Requested.  </a:t>
            </a: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query has been sent over a bidirectional path and the probe response is required over the same path in the reverse direction. </a:t>
            </a: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bidirectional path does not have to be an SR path.</a:t>
            </a:r>
          </a:p>
          <a:p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Response: Reflector Control Code</a:t>
            </a:r>
          </a:p>
          <a:p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Error - Invalid Message.  </a:t>
            </a: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the operation failed because the received query message could not be processed.</a:t>
            </a:r>
          </a:p>
          <a:p>
            <a:r>
              <a:rPr lang="en-US" sz="12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0xN: Additional Error will be defined in future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31F2BC0-7615-0847-B0F1-3B3FC5396FF2}"/>
              </a:ext>
            </a:extLst>
          </p:cNvPr>
          <p:cNvCxnSpPr>
            <a:cxnSpLocks/>
          </p:cNvCxnSpPr>
          <p:nvPr/>
        </p:nvCxnSpPr>
        <p:spPr>
          <a:xfrm>
            <a:off x="4114800" y="2647950"/>
            <a:ext cx="4648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255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319052" cy="31242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“out of band” on IP/UDP path - default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“in-band” on reverse SR path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Based on Control Code from the probe query message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Loopback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Probe message carries the return path in the header of the packet</a:t>
            </a:r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Implementation exists</a:t>
            </a:r>
          </a:p>
          <a:p>
            <a:r>
              <a:rPr lang="en-US" sz="2400" dirty="0"/>
              <a:t>In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WG adoption (SPRING WG) queue</a:t>
            </a:r>
          </a:p>
          <a:p>
            <a:r>
              <a:rPr lang="en-US" sz="2400" dirty="0"/>
              <a:t>Keep IPPM WG in the loop about the milestones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6941</TotalTime>
  <Words>1634</Words>
  <Application>Microsoft Macintosh PowerPoint</Application>
  <PresentationFormat>On-screen Show (16:9)</PresentationFormat>
  <Paragraphs>298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</vt:lpstr>
      <vt:lpstr>Wingdings</vt:lpstr>
      <vt:lpstr>Default Design</vt:lpstr>
      <vt:lpstr>Performance Measurement Using TWAMP Light for Segment Routing Networks</vt:lpstr>
      <vt:lpstr>Agenda</vt:lpstr>
      <vt:lpstr>Requirements and Scope</vt:lpstr>
      <vt:lpstr>History of the Draft</vt:lpstr>
      <vt:lpstr>Updates Since IETF-106 (Revision-04)</vt:lpstr>
      <vt:lpstr>TWAMP Light Control Code Field</vt:lpstr>
      <vt:lpstr>Performance Measurement Modes</vt:lpstr>
      <vt:lpstr>Next Steps</vt:lpstr>
      <vt:lpstr>PowerPoint Presentation</vt:lpstr>
      <vt:lpstr>Backup</vt:lpstr>
      <vt:lpstr>Example Provisioning Model</vt:lpstr>
      <vt:lpstr>Probe Query for Links</vt:lpstr>
      <vt:lpstr>Probe Query for SR-MPLS and SRv6 Policy</vt:lpstr>
      <vt:lpstr>Probe Response Message</vt:lpstr>
      <vt:lpstr>Stand-alone LM Message Format for TWAMP Light</vt:lpstr>
      <vt:lpstr>ECMP Support for SR Policy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1544</cp:revision>
  <dcterms:created xsi:type="dcterms:W3CDTF">2010-06-30T04:12:48Z</dcterms:created>
  <dcterms:modified xsi:type="dcterms:W3CDTF">2020-03-30T16:14:33Z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