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21" r:id="rId11"/>
    <p:sldId id="318" r:id="rId12"/>
    <p:sldId id="303" r:id="rId13"/>
    <p:sldId id="1655" r:id="rId14"/>
    <p:sldId id="1652" r:id="rId15"/>
    <p:sldId id="1657" r:id="rId16"/>
    <p:sldId id="322" r:id="rId17"/>
    <p:sldId id="320" r:id="rId18"/>
    <p:sldId id="1658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/>
    <p:restoredTop sz="93083" autoAdjust="0"/>
  </p:normalViewPr>
  <p:slideViewPr>
    <p:cSldViewPr>
      <p:cViewPr varScale="1">
        <p:scale>
          <a:sx n="84" d="100"/>
          <a:sy n="84" d="100"/>
        </p:scale>
        <p:origin x="56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21581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Loss Measurement (LM) message defined with </a:t>
            </a:r>
            <a:r>
              <a:rPr lang="en-US" sz="1600" b="1" kern="0" dirty="0"/>
              <a:t>fixed offsets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pPr lvl="1"/>
            <a:r>
              <a:rPr lang="en-US" sz="1600" kern="0" dirty="0"/>
              <a:t>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  <a:p>
            <a:r>
              <a:rPr lang="en-US" sz="16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600" dirty="0">
                <a:solidFill>
                  <a:srgbClr val="7030A0"/>
                </a:solidFill>
              </a:rPr>
              <a:t>draft-</a:t>
            </a:r>
            <a:r>
              <a:rPr lang="en-CA" sz="1600" dirty="0" err="1">
                <a:solidFill>
                  <a:srgbClr val="7030A0"/>
                </a:solidFill>
              </a:rPr>
              <a:t>ietf</a:t>
            </a:r>
            <a:r>
              <a:rPr lang="en-CA" sz="1600" dirty="0">
                <a:solidFill>
                  <a:srgbClr val="7030A0"/>
                </a:solidFill>
              </a:rPr>
              <a:t>-</a:t>
            </a:r>
            <a:r>
              <a:rPr lang="en-CA" sz="1600" dirty="0" err="1">
                <a:solidFill>
                  <a:srgbClr val="7030A0"/>
                </a:solidFill>
              </a:rPr>
              <a:t>ippm</a:t>
            </a:r>
            <a:r>
              <a:rPr lang="en-CA" sz="1600" dirty="0">
                <a:solidFill>
                  <a:srgbClr val="7030A0"/>
                </a:solidFill>
              </a:rPr>
              <a:t>-stamp</a:t>
            </a:r>
            <a:r>
              <a:rPr lang="en-US" sz="1600" kern="0" dirty="0">
                <a:solidFill>
                  <a:srgbClr val="7030A0"/>
                </a:solidFill>
              </a:rPr>
              <a:t>] without padding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 /  \ 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/    \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200" dirty="0"/>
              <a:t>PM probe query message for delay and loss measurements for SR links and end-to-end P2P/ P2MP SR Policies.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DM probe messages in unauthenticated mode and </a:t>
            </a:r>
            <a:r>
              <a:rPr lang="en-US" sz="1200" b="1" dirty="0"/>
              <a:t>port2</a:t>
            </a:r>
            <a:r>
              <a:rPr lang="en-US" sz="1200" dirty="0"/>
              <a:t> is used for LM probe messages in unauthenticated mode.</a:t>
            </a:r>
          </a:p>
          <a:p>
            <a:r>
              <a:rPr lang="en-US" sz="1200" dirty="0"/>
              <a:t>For DM, payload contains RFC 5357 (TWAMP Light) or STAMP defined probe message as shown below.</a:t>
            </a:r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4.1.2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30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IP Header 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IP Address = Reflector IPv4 or IPv6 Address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IP Address = Source IP Address from Query        .</a:t>
            </a:r>
          </a:p>
          <a:p>
            <a:r>
              <a:rPr lang="en-CA" sz="1100" b="1" dirty="0">
                <a:latin typeface="Courier" pitchFamily="2" charset="0"/>
              </a:rPr>
              <a:t>    .  Protocol = UDP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UDP Header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Port = As chosen by Reflector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Port = Source Port from Query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DM Payload as specified in Section 4.2.1 of RFC 5357, or      |</a:t>
            </a:r>
          </a:p>
          <a:p>
            <a:r>
              <a:rPr lang="en-CA" sz="1100" b="1" dirty="0">
                <a:latin typeface="Courier" pitchFamily="2" charset="0"/>
              </a:rPr>
              <a:t>    . LM Payload as specified in this document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for TWAMP Light and STAMP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 </a:t>
            </a:r>
          </a:p>
          <a:p>
            <a:r>
              <a:rPr lang="en-CA" sz="1100" b="1" dirty="0">
                <a:latin typeface="Courier" pitchFamily="2" charset="0"/>
              </a:rPr>
              <a:t>                       Figure: Probe Response Message</a:t>
            </a:r>
            <a:endParaRPr lang="en-US" sz="1100" b="1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667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667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6667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SR 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and LM message formats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Node Address TLV for STAMP to identify the intended Destination Node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Return Address Sub-TLV in the Return Path TLV for STAMP to send response to a specific node </a:t>
            </a:r>
            <a:endParaRPr lang="en-US" sz="1600" dirty="0"/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43038" y="1504950"/>
            <a:ext cx="467236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|  Control Code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Figure: Control Code in TWAMP Light and STAMP Probe Message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871911"/>
            <a:ext cx="40906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4957448" y="3709987"/>
            <a:ext cx="26625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Consistency across TWAMP Light and STAMP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Node Address TLV for Destination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probe message.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probe query message.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probe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for Two-way Measurement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2426</Words>
  <Application>Microsoft Office PowerPoint</Application>
  <PresentationFormat>On-screen Show (16:9)</PresentationFormat>
  <Paragraphs>409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STAMP Node Address TLV for Destination Address</vt:lpstr>
      <vt:lpstr>STAMP Return Path TLV for Two-way Measurement</vt:lpstr>
      <vt:lpstr>LM Message Format for TWAMP Light and STAMP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ECMP Support for SR Policy</vt:lpstr>
      <vt:lpstr>STAMP DM Message with LM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1349</cp:revision>
  <dcterms:created xsi:type="dcterms:W3CDTF">2010-06-30T04:12:48Z</dcterms:created>
  <dcterms:modified xsi:type="dcterms:W3CDTF">2020-03-05T02:57:18Z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