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75" r:id="rId8"/>
    <p:sldId id="1662" r:id="rId9"/>
    <p:sldId id="1674" r:id="rId10"/>
    <p:sldId id="1669" r:id="rId11"/>
    <p:sldId id="1658" r:id="rId12"/>
    <p:sldId id="1663" r:id="rId13"/>
    <p:sldId id="318" r:id="rId14"/>
    <p:sldId id="303" r:id="rId15"/>
    <p:sldId id="1664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6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474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25090"/>
            <a:ext cx="4643034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Sender        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Sender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Payload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Example Probe Message with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85" y="989897"/>
            <a:ext cx="3678973" cy="3276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network programming and is carried for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PM probe messages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if return path is </a:t>
            </a:r>
            <a:r>
              <a:rPr lang="en-US" sz="1600" b="1" dirty="0"/>
              <a:t>also</a:t>
            </a:r>
            <a:r>
              <a:rPr lang="en-US" sz="1600" dirty="0"/>
              <a:t>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57300" y="649394"/>
            <a:ext cx="6629400" cy="4184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PDLM Mode                     /    \      Network Programming Label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LB or Enhanced Mode        /      \       Timestamp2 Offset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Measurement Protocol        /        \    Timestamp Format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Missed Probe Message Count /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Network Programming Label /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Timestamp Format         /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Delay threshold/Count   /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Source/</a:t>
            </a:r>
            <a:r>
              <a:rPr lang="en-CA" sz="1100" dirty="0" err="1">
                <a:latin typeface="Courier" pitchFamily="2" charset="0"/>
              </a:rPr>
              <a:t>Dest</a:t>
            </a:r>
            <a:r>
              <a:rPr lang="en-CA" sz="1100" dirty="0">
                <a:latin typeface="Courier" pitchFamily="2" charset="0"/>
              </a:rPr>
              <a:t> UDP Ports  /  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v                    v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Sender              Reflector</a:t>
            </a:r>
          </a:p>
          <a:p>
            <a:pPr>
              <a:lnSpc>
                <a:spcPts val="1640"/>
              </a:lnSpc>
            </a:pPr>
            <a:endParaRPr lang="en-CA" sz="1100" dirty="0">
              <a:latin typeface="Courier" pitchFamily="2" charset="0"/>
            </a:endParaRP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Figure 2: Example Provisioning Model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8" y="0"/>
            <a:ext cx="8001000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352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5031" y="270014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62402" y="1142690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1347" y="3257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26761" y="3030439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Return Probe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3474" y="244187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00388" y="246590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1353" y="245902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558095"/>
              </p:ext>
            </p:extLst>
          </p:nvPr>
        </p:nvGraphicFramePr>
        <p:xfrm>
          <a:off x="1799430" y="1134134"/>
          <a:ext cx="1099698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786711"/>
              </p:ext>
            </p:extLst>
          </p:nvPr>
        </p:nvGraphicFramePr>
        <p:xfrm>
          <a:off x="4874982" y="1364497"/>
          <a:ext cx="1046667" cy="1097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3226"/>
              </p:ext>
            </p:extLst>
          </p:nvPr>
        </p:nvGraphicFramePr>
        <p:xfrm>
          <a:off x="2808699" y="3033640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90056"/>
              </p:ext>
            </p:extLst>
          </p:nvPr>
        </p:nvGraphicFramePr>
        <p:xfrm>
          <a:off x="5944592" y="3033640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2766" y="196774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80010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Monitoring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version 00</a:t>
            </a:r>
            <a:r>
              <a:rPr lang="en-US" sz="1600" dirty="0"/>
              <a:t> in IETF MPLS WG Virtual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in 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93752"/>
            <a:ext cx="79248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Using PM probes (for example, 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not punted on the reflector node out of fast-path in forwarding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409997" y="780787"/>
            <a:ext cx="4019206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t1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Probe       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Return Probe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t4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(Forward, Not Punt)</a:t>
            </a:r>
          </a:p>
          <a:p>
            <a:pPr>
              <a:spcAft>
                <a:spcPts val="0"/>
              </a:spcAft>
            </a:pP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PM Loopback Mode</a:t>
            </a:r>
            <a:endParaRPr lang="en-CA" sz="10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710446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</a:t>
            </a:r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2742429"/>
            <a:ext cx="8382000" cy="2123658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Using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As probe packets are forwarded in fast-path, faster liveness failure detection is possible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Reflector node adds the receive timestamp in the payload of the received probe message without punting the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probe message matches the local node address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Loopback probe packets reach the intended reflector node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618771"/>
            <a:ext cx="4800600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t1                t2</a:t>
            </a:r>
          </a:p>
          <a:p>
            <a:r>
              <a:rPr lang="en-CA" sz="1100" dirty="0">
                <a:latin typeface="Courier" pitchFamily="2" charset="0"/>
              </a:rPr>
              <a:t>            /                   \</a:t>
            </a:r>
            <a:br>
              <a:rPr lang="en-CA" sz="1100" dirty="0">
                <a:latin typeface="Courier" pitchFamily="2" charset="0"/>
              </a:rPr>
            </a:br>
            <a:r>
              <a:rPr lang="en-CA" sz="1100" dirty="0">
                <a:latin typeface="Courier" pitchFamily="2" charset="0"/>
              </a:rPr>
              <a:t>   +-------+       Probe        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 Return Probe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Failure Notification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7699" y="965020"/>
            <a:ext cx="7848601" cy="3359330"/>
          </a:xfrm>
        </p:spPr>
        <p:txBody>
          <a:bodyPr/>
          <a:lstStyle/>
          <a:p>
            <a:pPr>
              <a:lnSpc>
                <a:spcPts val="2080"/>
              </a:lnSpc>
              <a:spcBef>
                <a:spcPts val="600"/>
              </a:spcBef>
            </a:pPr>
            <a:r>
              <a:rPr lang="en-US" sz="1800" dirty="0"/>
              <a:t>The delay metrics are notified when consecutive M number of probe messages have delay values exceed the configured thresholds</a:t>
            </a:r>
          </a:p>
          <a:p>
            <a:pPr>
              <a:lnSpc>
                <a:spcPts val="2080"/>
              </a:lnSpc>
              <a:spcBef>
                <a:spcPts val="600"/>
              </a:spcBef>
            </a:pPr>
            <a:r>
              <a:rPr lang="en-US" sz="1800" dirty="0"/>
              <a:t>Liveness failure is notified when consecutive N number of return probe messages are not received at the sender</a:t>
            </a:r>
            <a:endParaRPr lang="en-CA" sz="1800" dirty="0"/>
          </a:p>
          <a:p>
            <a:pPr>
              <a:lnSpc>
                <a:spcPts val="208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839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9050"/>
            <a:ext cx="8686800" cy="731027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Probe Messages for Timestamp and Forward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16648" y="1693158"/>
            <a:ext cx="4089826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|         Transmit Timestamp (t1)         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|         Receive Timestamp (t2)          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Figure: TWAMP Light Probe Message Format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77130"/>
            <a:ext cx="8370165" cy="988236"/>
          </a:xfrm>
        </p:spPr>
        <p:txBody>
          <a:bodyPr/>
          <a:lstStyle/>
          <a:p>
            <a:r>
              <a:rPr lang="en-US" sz="1200" dirty="0"/>
              <a:t>Leverage existing TWAMP implementations and deployments</a:t>
            </a:r>
          </a:p>
          <a:p>
            <a:r>
              <a:rPr lang="en-US" sz="1200" dirty="0"/>
              <a:t>Sender adds Transmit Timestamp (t1)</a:t>
            </a:r>
          </a:p>
          <a:p>
            <a:r>
              <a:rPr lang="en-US" sz="1200" dirty="0"/>
              <a:t>Reflector adds Receive Timestamp (t2) at fixed offset in payload locally provisioned (consistently in the network)</a:t>
            </a:r>
          </a:p>
          <a:p>
            <a:pPr lvl="1"/>
            <a:r>
              <a:rPr lang="en-US" sz="1200" dirty="0"/>
              <a:t>E.g. offset-byte 16 from the start of the payload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693158"/>
            <a:ext cx="4089826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  |         Transmit Timestamp (t1)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  |         Receive Timestamp (t2)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MBZ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    Figure: STAMP Probe Message Format</a:t>
            </a:r>
            <a:endParaRPr lang="en-US" sz="7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2214" y="615197"/>
            <a:ext cx="4696986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</a:t>
            </a:r>
            <a:r>
              <a:rPr lang="en-CA" sz="900" b="1" dirty="0">
                <a:latin typeface="Courier" pitchFamily="2" charset="0"/>
              </a:rPr>
              <a:t>Timestamp Label (TBA1)     </a:t>
            </a:r>
            <a:r>
              <a:rPr lang="en-CA" sz="90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IPv4 or IPv6 Address           .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 .  Protocol = UDP                                               . .                                                               . +---------------------------------------------------------------+ | UDP Header                                                    | .  Source Port = As chosen by Sender                            . .  Destination Port = As chosen by Sender                       . .                                                               . +---------------------------------------------------------------+ | Payload                                                       | 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  </a:t>
            </a:r>
          </a:p>
          <a:p>
            <a:r>
              <a:rPr lang="en-CA" sz="900" dirty="0">
                <a:latin typeface="Courier" pitchFamily="2" charset="0"/>
              </a:rPr>
              <a:t>     Example Probe Message with Timestamp Label for SR-MPLS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 and Forward network programming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to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7755</TotalTime>
  <Words>1498</Words>
  <Application>Microsoft Macintosh PowerPoint</Application>
  <PresentationFormat>On-screen Show (16:9)</PresentationFormat>
  <Paragraphs>265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Delay and Liveness Monitoring in Segment Routing Networks</vt:lpstr>
      <vt:lpstr>Agenda</vt:lpstr>
      <vt:lpstr>Requirements and Scope</vt:lpstr>
      <vt:lpstr>History of the Draft</vt:lpstr>
      <vt:lpstr>PM Probes in Loopback Mode for SR Policy</vt:lpstr>
      <vt:lpstr>Enhanced Performance Delay and Liveness Monitoring of SR Policy</vt:lpstr>
      <vt:lpstr>Failure Notification</vt:lpstr>
      <vt:lpstr>Example Probe Messages for Timestamp and Forward Function</vt:lpstr>
      <vt:lpstr>SR-MPLS with Timestamp and Forward Function</vt:lpstr>
      <vt:lpstr>SRv6 with Timestamp and Forward Function</vt:lpstr>
      <vt:lpstr>ECMP Support for SR Paths</vt:lpstr>
      <vt:lpstr>Example Provisioning Model</vt:lpstr>
      <vt:lpstr>Next Steps</vt:lpstr>
      <vt:lpstr>PowerPoint Presentation</vt:lpstr>
      <vt:lpstr>Enhanced Loopback Mode for SR-MPLS Policy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1739</cp:revision>
  <dcterms:created xsi:type="dcterms:W3CDTF">2010-06-30T04:12:48Z</dcterms:created>
  <dcterms:modified xsi:type="dcterms:W3CDTF">2020-07-20T18:25:28Z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