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661" r:id="rId2"/>
    <p:sldId id="1662" r:id="rId3"/>
    <p:sldId id="1663" r:id="rId4"/>
    <p:sldId id="321" r:id="rId5"/>
    <p:sldId id="3058" r:id="rId6"/>
    <p:sldId id="3057" r:id="rId7"/>
    <p:sldId id="1670" r:id="rId8"/>
    <p:sldId id="1671" r:id="rId9"/>
    <p:sldId id="3056" r:id="rId10"/>
    <p:sldId id="3054" r:id="rId11"/>
    <p:sldId id="1649" r:id="rId12"/>
    <p:sldId id="3059" r:id="rId13"/>
    <p:sldId id="3060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68"/>
    <p:restoredTop sz="93083" autoAdjust="0"/>
  </p:normalViewPr>
  <p:slideViewPr>
    <p:cSldViewPr>
      <p:cViewPr varScale="1">
        <p:scale>
          <a:sx n="146" d="100"/>
          <a:sy n="146" d="100"/>
        </p:scale>
        <p:origin x="176" y="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332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51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965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93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stefano.salsano@uniroma2.it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78832"/>
            <a:ext cx="8839200" cy="1295400"/>
          </a:xfrm>
        </p:spPr>
        <p:txBody>
          <a:bodyPr>
            <a:noAutofit/>
          </a:bodyPr>
          <a:lstStyle/>
          <a:p>
            <a:r>
              <a:rPr lang="en-US" sz="3600" dirty="0"/>
              <a:t>Simple Two-Way Direct Loss Measurement Procedure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1774232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draft-gandhi-ippm-simple-direct-loss-00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524000" y="2641943"/>
            <a:ext cx="7010400" cy="162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6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sz="16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Stefano Salsano - </a:t>
            </a:r>
            <a:r>
              <a:rPr lang="en-CA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Universita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 di Roma "Tor </a:t>
            </a:r>
            <a:r>
              <a:rPr lang="en-CA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Vergata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" (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stefano.salsano@uniroma2.it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CA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2"/>
          <p:cNvSpPr txBox="1">
            <a:spLocks/>
          </p:cNvSpPr>
          <p:nvPr/>
        </p:nvSpPr>
        <p:spPr bwMode="auto">
          <a:xfrm>
            <a:off x="0" y="111502"/>
            <a:ext cx="9144000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Link/P2P L2 Circuits - Counter-stamping in Hardware</a:t>
            </a:r>
          </a:p>
        </p:txBody>
      </p: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263753" y="2855092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66D231-DFDE-B245-9DAE-F4DE54F00B9C}"/>
              </a:ext>
            </a:extLst>
          </p:cNvPr>
          <p:cNvGrpSpPr/>
          <p:nvPr/>
        </p:nvGrpSpPr>
        <p:grpSpPr>
          <a:xfrm>
            <a:off x="609600" y="1370283"/>
            <a:ext cx="3197281" cy="1205207"/>
            <a:chOff x="668281" y="1243986"/>
            <a:chExt cx="3197281" cy="1205207"/>
          </a:xfrm>
        </p:grpSpPr>
        <p:sp>
          <p:nvSpPr>
            <p:cNvPr id="32" name="Rounded Rectangular Callout 27">
              <a:extLst>
                <a:ext uri="{FF2B5EF4-FFF2-40B4-BE49-F238E27FC236}">
                  <a16:creationId xmlns:a16="http://schemas.microsoft.com/office/drawing/2014/main" id="{CBAA138F-2CEA-4473-835A-18AEC15829E1}"/>
                </a:ext>
              </a:extLst>
            </p:cNvPr>
            <p:cNvSpPr/>
            <p:nvPr/>
          </p:nvSpPr>
          <p:spPr bwMode="auto">
            <a:xfrm>
              <a:off x="1369664" y="2187658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68C06FA-081C-49D7-9C77-0D814D62D5F5}"/>
                </a:ext>
              </a:extLst>
            </p:cNvPr>
            <p:cNvSpPr/>
            <p:nvPr/>
          </p:nvSpPr>
          <p:spPr>
            <a:xfrm>
              <a:off x="2883105" y="1622686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A350B2C-B724-4674-97E3-2CF0AF13068D}"/>
                </a:ext>
              </a:extLst>
            </p:cNvPr>
            <p:cNvSpPr/>
            <p:nvPr/>
          </p:nvSpPr>
          <p:spPr>
            <a:xfrm>
              <a:off x="1288639" y="1631830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1" name="Down Arrow 84">
              <a:extLst>
                <a:ext uri="{FF2B5EF4-FFF2-40B4-BE49-F238E27FC236}">
                  <a16:creationId xmlns:a16="http://schemas.microsoft.com/office/drawing/2014/main" id="{5ED5220D-7439-4496-8A23-28A6BFD05925}"/>
                </a:ext>
              </a:extLst>
            </p:cNvPr>
            <p:cNvSpPr/>
            <p:nvPr/>
          </p:nvSpPr>
          <p:spPr>
            <a:xfrm rot="16200000">
              <a:off x="1672437" y="1702502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CC4903E4-8DD5-4797-8DD2-1EEDB990F97E}"/>
                </a:ext>
              </a:extLst>
            </p:cNvPr>
            <p:cNvCxnSpPr>
              <a:cxnSpLocks/>
              <a:stCxn id="216" idx="6"/>
              <a:endCxn id="184" idx="2"/>
            </p:cNvCxnSpPr>
            <p:nvPr/>
          </p:nvCxnSpPr>
          <p:spPr>
            <a:xfrm flipV="1">
              <a:off x="1508095" y="1732414"/>
              <a:ext cx="1375010" cy="914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637C330-061A-4D11-B791-663C35AE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780" y="1962047"/>
              <a:ext cx="1858270" cy="2602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EDEA6A-B814-4903-B375-7ACD7A46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5069" y="1243986"/>
              <a:ext cx="1771035" cy="268339"/>
            </a:xfrm>
            <a:prstGeom prst="rect">
              <a:avLst/>
            </a:prstGeom>
          </p:spPr>
        </p:pic>
        <p:sp>
          <p:nvSpPr>
            <p:cNvPr id="33" name="Rounded Rectangular Callout 27">
              <a:extLst>
                <a:ext uri="{FF2B5EF4-FFF2-40B4-BE49-F238E27FC236}">
                  <a16:creationId xmlns:a16="http://schemas.microsoft.com/office/drawing/2014/main" id="{5B66A804-559C-44DA-9263-5AAB6E584282}"/>
                </a:ext>
              </a:extLst>
            </p:cNvPr>
            <p:cNvSpPr/>
            <p:nvPr/>
          </p:nvSpPr>
          <p:spPr bwMode="auto">
            <a:xfrm>
              <a:off x="2744510" y="2188891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26C513-7470-4B7E-A306-AF186112A1AA}"/>
                </a:ext>
              </a:extLst>
            </p:cNvPr>
            <p:cNvSpPr txBox="1"/>
            <p:nvPr/>
          </p:nvSpPr>
          <p:spPr>
            <a:xfrm>
              <a:off x="2669452" y="1353487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89D29B-E69E-4D8C-996E-D88AD5BCCE67}"/>
                </a:ext>
              </a:extLst>
            </p:cNvPr>
            <p:cNvSpPr txBox="1"/>
            <p:nvPr/>
          </p:nvSpPr>
          <p:spPr>
            <a:xfrm>
              <a:off x="1399089" y="1353664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804B2D-2257-F24C-8F26-69ECD9F3168B}"/>
                </a:ext>
              </a:extLst>
            </p:cNvPr>
            <p:cNvSpPr txBox="1"/>
            <p:nvPr/>
          </p:nvSpPr>
          <p:spPr>
            <a:xfrm>
              <a:off x="668281" y="1596072"/>
              <a:ext cx="60065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171B4-8F2B-B348-BFD7-91DA8AD8E4E2}"/>
                </a:ext>
              </a:extLst>
            </p:cNvPr>
            <p:cNvSpPr txBox="1"/>
            <p:nvPr/>
          </p:nvSpPr>
          <p:spPr>
            <a:xfrm>
              <a:off x="3155899" y="1596072"/>
              <a:ext cx="7096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Reflector</a:t>
              </a:r>
            </a:p>
          </p:txBody>
        </p:sp>
        <p:sp>
          <p:nvSpPr>
            <p:cNvPr id="38" name="Down Arrow 84">
              <a:extLst>
                <a:ext uri="{FF2B5EF4-FFF2-40B4-BE49-F238E27FC236}">
                  <a16:creationId xmlns:a16="http://schemas.microsoft.com/office/drawing/2014/main" id="{4CF0B229-F560-3542-9B4B-4C0897B4C936}"/>
                </a:ext>
              </a:extLst>
            </p:cNvPr>
            <p:cNvSpPr/>
            <p:nvPr/>
          </p:nvSpPr>
          <p:spPr>
            <a:xfrm rot="5400000">
              <a:off x="2634286" y="1976160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5860" y="1632920"/>
            <a:ext cx="4184387" cy="1180709"/>
          </a:xfrm>
        </p:spPr>
        <p:txBody>
          <a:bodyPr/>
          <a:lstStyle/>
          <a:p>
            <a:r>
              <a:rPr lang="en-US" sz="1400" dirty="0"/>
              <a:t>Advertise extended TE metrics – link loss percentage</a:t>
            </a:r>
          </a:p>
          <a:p>
            <a:pPr lvl="1"/>
            <a:r>
              <a:rPr lang="en-US" sz="1400" dirty="0"/>
              <a:t>RFC 8570 (IS-IS)</a:t>
            </a:r>
          </a:p>
          <a:p>
            <a:pPr lvl="1"/>
            <a:r>
              <a:rPr lang="en-US" sz="1400" dirty="0"/>
              <a:t>RFC 7471 (OSPF)</a:t>
            </a:r>
          </a:p>
          <a:p>
            <a:pPr lvl="1"/>
            <a:r>
              <a:rPr lang="en-US" sz="1400" dirty="0"/>
              <a:t>RFC 8571 (BGP-LS)</a:t>
            </a:r>
          </a:p>
          <a:p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551657"/>
            <a:ext cx="464949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7409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352" y="659773"/>
            <a:ext cx="4310743" cy="41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SSID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b="1" dirty="0">
                <a:solidFill>
                  <a:srgbClr val="7030A0"/>
                </a:solidFill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89552" y="659773"/>
            <a:ext cx="4368799" cy="41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SSID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b="1" dirty="0">
                <a:solidFill>
                  <a:srgbClr val="7030A0"/>
                </a:solidFill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11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72000" y="659773"/>
            <a:ext cx="0" cy="41112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F4-5702-5D48-9E19-E7BA65B8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557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Loss Measurement Probe Packet</a:t>
            </a:r>
            <a:endParaRPr lang="en-US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DD6037-B2F8-2846-A8F8-3526946C0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812525"/>
              </p:ext>
            </p:extLst>
          </p:nvPr>
        </p:nvGraphicFramePr>
        <p:xfrm>
          <a:off x="304800" y="895350"/>
          <a:ext cx="8534400" cy="134207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70417999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45060024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735205648"/>
                    </a:ext>
                  </a:extLst>
                </a:gridCol>
              </a:tblGrid>
              <a:tr h="412945">
                <a:tc>
                  <a:txBody>
                    <a:bodyPr/>
                    <a:lstStyle/>
                    <a:p>
                      <a:r>
                        <a:rPr lang="en-US" sz="1200" dirty="0"/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Direct Loss Measurement Probe Packet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13076"/>
                  </a:ext>
                </a:extLst>
              </a:tr>
              <a:tr h="92912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Minimum bytes to load in write-able memory in hardware (not accounting multiple TLVs)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114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(Eth 18, IPv6 40, UDP 8, STAMP 44, TLV Type 4, Total = 114 Byte)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70</a:t>
                      </a:r>
                    </a:p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(Eth 18, IPv6 40, UDP 8, Seq 4, Total = 70 Byte)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51099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CCBF-2B89-5749-BBD7-F4AA1FD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A2D4-72D0-D141-A7FF-96D0B05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7723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785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7772400" cy="34289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Direct Loss Measurement (DLM) for accurate data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Alternate-Marking Method (AMM) [RFC 8321]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High scale for number of sessions and faster packet loss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and maintaining sessions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Follow STAMP [</a:t>
            </a:r>
            <a:r>
              <a:rPr lang="en-CA" sz="1600" dirty="0"/>
              <a:t>RFC 8762</a:t>
            </a:r>
            <a:r>
              <a:rPr lang="en-US" sz="1600" dirty="0"/>
              <a:t>] approach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8" y="104378"/>
            <a:ext cx="4432852" cy="845539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Loss Measurement Probe Packet for Data Packet Loss Detection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2924" y="1011341"/>
            <a:ext cx="4496628" cy="366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200" kern="0" dirty="0"/>
              <a:t>Base Direct Loss Measurement probe packet defined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Hardware efficient counter-stamping</a:t>
            </a:r>
          </a:p>
          <a:p>
            <a:pPr lvl="2">
              <a:spcBef>
                <a:spcPts val="0"/>
              </a:spcBef>
            </a:pPr>
            <a:r>
              <a:rPr lang="en-US" sz="1200" kern="0" dirty="0"/>
              <a:t>Well-known locations for traffic counters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Block number of the counters for alternate-marking method [RFC 8321]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Traffic class of the counters for per class packet loss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DLM probe packet is also defined for authenticated mode</a:t>
            </a:r>
          </a:p>
          <a:p>
            <a:pPr>
              <a:spcBef>
                <a:spcPts val="0"/>
              </a:spcBef>
            </a:pPr>
            <a:r>
              <a:rPr lang="en-US" sz="1200" kern="0" dirty="0"/>
              <a:t>User-configured destination UDP Port is used for identifying DLM probe packets (different than port 862 and the one used by STAMP)</a:t>
            </a:r>
          </a:p>
          <a:p>
            <a:pPr>
              <a:spcBef>
                <a:spcPts val="0"/>
              </a:spcBef>
            </a:pPr>
            <a:r>
              <a:rPr lang="en-US" sz="1200" kern="0" dirty="0"/>
              <a:t>Sequence Number allows to monitor DLM session status</a:t>
            </a:r>
          </a:p>
          <a:p>
            <a:pPr>
              <a:spcBef>
                <a:spcPts val="0"/>
              </a:spcBef>
            </a:pPr>
            <a:r>
              <a:rPr lang="en-US" sz="1200" kern="0" dirty="0"/>
              <a:t>Flags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X set to 1 for 64-Bit Counter, set to 0 for 32-Bit Counter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B set to 1 for Byte Counter, set to 0 for Packet Counter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00595"/>
            <a:ext cx="4241524" cy="4478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Port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(C3</a:t>
            </a:r>
            <a:r>
              <a:rPr kumimoji="0" lang="en-US" altLang="en-US" sz="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)                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DSCP      | Block Number| DSID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(C2)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(C1)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/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|FLAGS|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Ses</a:t>
            </a: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-DSCP  |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Ses</a:t>
            </a: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-Block Num| MBZ (2 octets)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TTL|        MBZ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Figure: Session-Reflector Direct Loss Measurement Probe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F4-5702-5D48-9E19-E7BA65B8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557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Loss Measurement Probe Packet</a:t>
            </a:r>
            <a:endParaRPr lang="en-US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DD6037-B2F8-2846-A8F8-3526946C0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702918"/>
              </p:ext>
            </p:extLst>
          </p:nvPr>
        </p:nvGraphicFramePr>
        <p:xfrm>
          <a:off x="304800" y="696278"/>
          <a:ext cx="8534401" cy="373379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521186">
                  <a:extLst>
                    <a:ext uri="{9D8B030D-6E8A-4147-A177-3AD203B41FA5}">
                      <a16:colId xmlns:a16="http://schemas.microsoft.com/office/drawing/2014/main" val="704179991"/>
                    </a:ext>
                  </a:extLst>
                </a:gridCol>
                <a:gridCol w="1508014">
                  <a:extLst>
                    <a:ext uri="{9D8B030D-6E8A-4147-A177-3AD203B41FA5}">
                      <a16:colId xmlns:a16="http://schemas.microsoft.com/office/drawing/2014/main" val="2450600246"/>
                    </a:ext>
                  </a:extLst>
                </a:gridCol>
                <a:gridCol w="1655086">
                  <a:extLst>
                    <a:ext uri="{9D8B030D-6E8A-4147-A177-3AD203B41FA5}">
                      <a16:colId xmlns:a16="http://schemas.microsoft.com/office/drawing/2014/main" val="3245075201"/>
                    </a:ext>
                  </a:extLst>
                </a:gridCol>
                <a:gridCol w="1850115">
                  <a:extLst>
                    <a:ext uri="{9D8B030D-6E8A-4147-A177-3AD203B41FA5}">
                      <a16:colId xmlns:a16="http://schemas.microsoft.com/office/drawing/2014/main" val="3735205648"/>
                    </a:ext>
                  </a:extLst>
                </a:gridCol>
              </a:tblGrid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Attributes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Define New 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Direct Loss Measurement Probe Packet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13076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Need to write timestamp </a:t>
                      </a:r>
                    </a:p>
                    <a:p>
                      <a:r>
                        <a:rPr lang="en-US" sz="1100" dirty="0"/>
                        <a:t>(clock sync needed for one-way delay)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16398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Counter at fixed location in the probe packet for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363012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Reply probe packets with counter at fixed location for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081368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Need to scan for DM TLV in each received probe packet on Session-Reflector in hardware  (there can be multiple TLVs)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365591"/>
                  </a:ext>
                </a:extLst>
              </a:tr>
              <a:tr h="279426">
                <a:tc>
                  <a:txBody>
                    <a:bodyPr/>
                    <a:lstStyle/>
                    <a:p>
                      <a:r>
                        <a:rPr lang="en-US" sz="1100" dirty="0"/>
                        <a:t>32-bit and 64-bit 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200809"/>
                  </a:ext>
                </a:extLst>
              </a:tr>
              <a:tr h="279426">
                <a:tc>
                  <a:txBody>
                    <a:bodyPr/>
                    <a:lstStyle/>
                    <a:p>
                      <a:r>
                        <a:rPr lang="en-US" sz="1100" dirty="0"/>
                        <a:t>64-bit packet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895673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Alternate-marking method packet loss - using block number for counters (out-of-order data packet support)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93880"/>
                  </a:ext>
                </a:extLst>
              </a:tr>
              <a:tr h="279426">
                <a:tc>
                  <a:txBody>
                    <a:bodyPr/>
                    <a:lstStyle/>
                    <a:p>
                      <a:r>
                        <a:rPr lang="en-US" sz="1100" dirty="0"/>
                        <a:t>Per Traffic Class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01219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CCBF-2B89-5749-BBD7-F4AA1FD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A2D4-72D0-D141-A7FF-96D0B05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3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89E-1588-4D49-BCF9-9F7B15EA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8055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Packet Loss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DF41-902F-4F46-82B0-85312C6D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006" y="3384982"/>
            <a:ext cx="8077200" cy="1401330"/>
          </a:xfrm>
        </p:spPr>
        <p:txBody>
          <a:bodyPr/>
          <a:lstStyle/>
          <a:p>
            <a:pPr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Using the Counters C1, C2, C3 and C4 as per reference topology, from the n</a:t>
            </a:r>
            <a:r>
              <a:rPr lang="en-CA" sz="1200" baseline="30000" dirty="0"/>
              <a:t>th</a:t>
            </a:r>
            <a:r>
              <a:rPr lang="en-CA" sz="1200" dirty="0"/>
              <a:t> and (n-1)</a:t>
            </a:r>
            <a:r>
              <a:rPr lang="en-CA" sz="1200" baseline="30000" dirty="0" err="1"/>
              <a:t>th</a:t>
            </a:r>
            <a:r>
              <a:rPr lang="en-CA" sz="1200" baseline="30000" dirty="0"/>
              <a:t> </a:t>
            </a:r>
            <a:r>
              <a:rPr lang="en-CA" sz="1200" dirty="0"/>
              <a:t>Direct Loss Measurement probe packets.</a:t>
            </a:r>
          </a:p>
          <a:p>
            <a:pPr lvl="1"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Transmit Loss </a:t>
            </a:r>
            <a:r>
              <a:rPr lang="en-CA" sz="1200" dirty="0" err="1"/>
              <a:t>TxL</a:t>
            </a:r>
            <a:r>
              <a:rPr lang="en-CA" sz="1200" dirty="0"/>
              <a:t>[n-1, n] = (C1[n] - C1[n-1]) - (C2[n] - C2[n-1])</a:t>
            </a:r>
          </a:p>
          <a:p>
            <a:pPr lvl="1"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Receive Loss </a:t>
            </a:r>
            <a:r>
              <a:rPr lang="en-CA" sz="1200" dirty="0" err="1"/>
              <a:t>RxL</a:t>
            </a:r>
            <a:r>
              <a:rPr lang="en-CA" sz="1200" dirty="0"/>
              <a:t>[n-1, n]   = (C3[n] - C3[n-1]) - (C4[n] - C4[n-1])</a:t>
            </a:r>
          </a:p>
          <a:p>
            <a:pPr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When using Alternate-Marking Method, all Counters used for the loss calculation belongs to the same Block Number, as described in Section 3.1 of [RFC8321].</a:t>
            </a:r>
          </a:p>
          <a:p>
            <a:pPr>
              <a:lnSpc>
                <a:spcPts val="1640"/>
              </a:lnSpc>
              <a:spcBef>
                <a:spcPts val="300"/>
              </a:spcBef>
            </a:pPr>
            <a:endParaRPr lang="en-CA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D706-DA34-5042-B9F4-47AF67F7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88CF-B858-DA4E-BD76-C5F4F134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8CCAD-9049-AC41-B6A7-73CB57F8C3E0}"/>
              </a:ext>
            </a:extLst>
          </p:cNvPr>
          <p:cNvSpPr/>
          <p:nvPr/>
        </p:nvSpPr>
        <p:spPr>
          <a:xfrm>
            <a:off x="2514600" y="802962"/>
            <a:ext cx="4114800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C1                   C2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                       \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DLM Probe Packet    +-------+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- -&gt;|       |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|=========================|   R3  |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- - |       |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DLM Reply Probe Packet +-------+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                       /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C4                    C3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Session-Sender               Session-Reflector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Reference Topology</a:t>
            </a:r>
            <a:endParaRPr lang="en-US" sz="11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3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57250"/>
            <a:ext cx="8001000" cy="914400"/>
          </a:xfrm>
        </p:spPr>
        <p:txBody>
          <a:bodyPr/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400" dirty="0"/>
              <a:t>Alternate-Marking Method for Passive and Hybrid Performance Monitoring</a:t>
            </a:r>
          </a:p>
          <a:p>
            <a:r>
              <a:rPr lang="en-CA" sz="1400" dirty="0"/>
              <a:t>RFC 8957 - Synonymous Flow Label Framework</a:t>
            </a:r>
          </a:p>
          <a:p>
            <a:endParaRPr lang="en-CA" sz="1400" dirty="0"/>
          </a:p>
          <a:p>
            <a:pPr marL="0" lvl="0" indent="0">
              <a:buNone/>
            </a:pP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447800" y="1962150"/>
            <a:ext cx="5829300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78363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7845</TotalTime>
  <Words>1558</Words>
  <Application>Microsoft Macintosh PowerPoint</Application>
  <PresentationFormat>On-screen Show (16:9)</PresentationFormat>
  <Paragraphs>289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Two-Way Direct Loss Measurement Procedure</vt:lpstr>
      <vt:lpstr>Agenda</vt:lpstr>
      <vt:lpstr>Requirements and Scope</vt:lpstr>
      <vt:lpstr>Direct Loss Measurement Probe Packet for Data Packet Loss Detection</vt:lpstr>
      <vt:lpstr>Direct Measurement TLV vs. Direct Loss Measurement Probe Packet</vt:lpstr>
      <vt:lpstr>Data Packet Loss Calculation</vt:lpstr>
      <vt:lpstr>Next Steps</vt:lpstr>
      <vt:lpstr>PowerPoint Presentation</vt:lpstr>
      <vt:lpstr>Alternate Marking Method for Packet Loss</vt:lpstr>
      <vt:lpstr>PowerPoint Presentation</vt:lpstr>
      <vt:lpstr>STAMP Test Packet with Direct Measurement TLV</vt:lpstr>
      <vt:lpstr>Direct Measurement TLV vs. Direct Loss Measurement Probe Packet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2127</cp:revision>
  <dcterms:created xsi:type="dcterms:W3CDTF">2010-06-30T04:12:48Z</dcterms:created>
  <dcterms:modified xsi:type="dcterms:W3CDTF">2021-02-12T21:49:40Z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