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99" r:id="rId3"/>
    <p:sldId id="315" r:id="rId4"/>
    <p:sldId id="1684" r:id="rId5"/>
    <p:sldId id="1671" r:id="rId6"/>
    <p:sldId id="1658" r:id="rId7"/>
    <p:sldId id="1659" r:id="rId8"/>
    <p:sldId id="1682" r:id="rId9"/>
    <p:sldId id="1672" r:id="rId10"/>
    <p:sldId id="1662" r:id="rId11"/>
    <p:sldId id="1681" r:id="rId12"/>
    <p:sldId id="1664" r:id="rId13"/>
    <p:sldId id="1683" r:id="rId14"/>
    <p:sldId id="1673" r:id="rId15"/>
    <p:sldId id="320" r:id="rId16"/>
    <p:sldId id="1680" r:id="rId17"/>
    <p:sldId id="1663" r:id="rId18"/>
    <p:sldId id="1685" r:id="rId19"/>
    <p:sldId id="1667" r:id="rId20"/>
    <p:sldId id="1661" r:id="rId21"/>
    <p:sldId id="303" r:id="rId22"/>
    <p:sldId id="1670" r:id="rId23"/>
    <p:sldId id="1688" r:id="rId24"/>
    <p:sldId id="1687" r:id="rId25"/>
    <p:sldId id="1690" r:id="rId26"/>
    <p:sldId id="1692" r:id="rId27"/>
    <p:sldId id="1693" r:id="rId28"/>
    <p:sldId id="1686" r:id="rId29"/>
    <p:sldId id="1691" r:id="rId30"/>
    <p:sldId id="1669" r:id="rId31"/>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02"/>
    <p:restoredTop sz="93061" autoAdjust="0"/>
  </p:normalViewPr>
  <p:slideViewPr>
    <p:cSldViewPr>
      <p:cViewPr varScale="1">
        <p:scale>
          <a:sx n="126" d="100"/>
          <a:sy n="126" d="100"/>
        </p:scale>
        <p:origin x="208" y="1128"/>
      </p:cViewPr>
      <p:guideLst>
        <p:guide orient="horz" pos="1620"/>
        <p:guide pos="2880"/>
      </p:guideLst>
    </p:cSldViewPr>
  </p:slideViewPr>
  <p:outlineViewPr>
    <p:cViewPr>
      <p:scale>
        <a:sx n="33" d="100"/>
        <a:sy n="33" d="100"/>
      </p:scale>
      <p:origin x="0" y="-779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A3DB5-7722-3F4F-947D-12B203669AD7}" type="datetimeFigureOut">
              <a:rPr lang="en-US" smtClean="0"/>
              <a:t>1/19/21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5B9E5-08CC-D94C-81E0-097D6BAE4B1C}" type="slidenum">
              <a:rPr lang="en-US" smtClean="0"/>
              <a:t>‹#›</a:t>
            </a:fld>
            <a:endParaRPr lang="en-US"/>
          </a:p>
        </p:txBody>
      </p:sp>
    </p:spTree>
    <p:extLst>
      <p:ext uri="{BB962C8B-B14F-4D97-AF65-F5344CB8AC3E}">
        <p14:creationId xmlns:p14="http://schemas.microsoft.com/office/powerpoint/2010/main" val="1051686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00938BD-FD70-4535-B0C2-13FC38CDF1B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a:t>
            </a:fld>
            <a:endParaRPr lang="en-US" altLang="zh-CN"/>
          </a:p>
        </p:txBody>
      </p:sp>
    </p:spTree>
    <p:extLst>
      <p:ext uri="{BB962C8B-B14F-4D97-AF65-F5344CB8AC3E}">
        <p14:creationId xmlns:p14="http://schemas.microsoft.com/office/powerpoint/2010/main" val="2176054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13</a:t>
            </a:fld>
            <a:endParaRPr lang="en-US" altLang="zh-CN"/>
          </a:p>
        </p:txBody>
      </p:sp>
    </p:spTree>
    <p:extLst>
      <p:ext uri="{BB962C8B-B14F-4D97-AF65-F5344CB8AC3E}">
        <p14:creationId xmlns:p14="http://schemas.microsoft.com/office/powerpoint/2010/main" val="4156768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15</a:t>
            </a:fld>
            <a:endParaRPr lang="en-US" altLang="zh-CN"/>
          </a:p>
        </p:txBody>
      </p:sp>
    </p:spTree>
    <p:extLst>
      <p:ext uri="{BB962C8B-B14F-4D97-AF65-F5344CB8AC3E}">
        <p14:creationId xmlns:p14="http://schemas.microsoft.com/office/powerpoint/2010/main" val="824973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17</a:t>
            </a:fld>
            <a:endParaRPr lang="en-US" altLang="zh-CN"/>
          </a:p>
        </p:txBody>
      </p:sp>
    </p:spTree>
    <p:extLst>
      <p:ext uri="{BB962C8B-B14F-4D97-AF65-F5344CB8AC3E}">
        <p14:creationId xmlns:p14="http://schemas.microsoft.com/office/powerpoint/2010/main" val="2033146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20</a:t>
            </a:fld>
            <a:endParaRPr lang="en-US" altLang="zh-CN"/>
          </a:p>
        </p:txBody>
      </p:sp>
    </p:spTree>
    <p:extLst>
      <p:ext uri="{BB962C8B-B14F-4D97-AF65-F5344CB8AC3E}">
        <p14:creationId xmlns:p14="http://schemas.microsoft.com/office/powerpoint/2010/main" val="2040580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21</a:t>
            </a:fld>
            <a:endParaRPr lang="en-US" altLang="zh-CN"/>
          </a:p>
        </p:txBody>
      </p:sp>
    </p:spTree>
    <p:extLst>
      <p:ext uri="{BB962C8B-B14F-4D97-AF65-F5344CB8AC3E}">
        <p14:creationId xmlns:p14="http://schemas.microsoft.com/office/powerpoint/2010/main" val="383772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22</a:t>
            </a:fld>
            <a:endParaRPr lang="en-US" altLang="zh-CN"/>
          </a:p>
        </p:txBody>
      </p:sp>
    </p:spTree>
    <p:extLst>
      <p:ext uri="{BB962C8B-B14F-4D97-AF65-F5344CB8AC3E}">
        <p14:creationId xmlns:p14="http://schemas.microsoft.com/office/powerpoint/2010/main" val="1410196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30</a:t>
            </a:fld>
            <a:endParaRPr lang="en-US" altLang="zh-CN"/>
          </a:p>
        </p:txBody>
      </p:sp>
    </p:spTree>
    <p:extLst>
      <p:ext uri="{BB962C8B-B14F-4D97-AF65-F5344CB8AC3E}">
        <p14:creationId xmlns:p14="http://schemas.microsoft.com/office/powerpoint/2010/main" val="1568418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a:t>
            </a:fld>
            <a:endParaRPr lang="en-US" altLang="zh-CN"/>
          </a:p>
        </p:txBody>
      </p:sp>
    </p:spTree>
    <p:extLst>
      <p:ext uri="{BB962C8B-B14F-4D97-AF65-F5344CB8AC3E}">
        <p14:creationId xmlns:p14="http://schemas.microsoft.com/office/powerpoint/2010/main" val="2555545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a:t>
            </a:fld>
            <a:endParaRPr lang="en-US" altLang="zh-CN"/>
          </a:p>
        </p:txBody>
      </p:sp>
    </p:spTree>
    <p:extLst>
      <p:ext uri="{BB962C8B-B14F-4D97-AF65-F5344CB8AC3E}">
        <p14:creationId xmlns:p14="http://schemas.microsoft.com/office/powerpoint/2010/main" val="304302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4</a:t>
            </a:fld>
            <a:endParaRPr lang="en-US" altLang="zh-CN"/>
          </a:p>
        </p:txBody>
      </p:sp>
    </p:spTree>
    <p:extLst>
      <p:ext uri="{BB962C8B-B14F-4D97-AF65-F5344CB8AC3E}">
        <p14:creationId xmlns:p14="http://schemas.microsoft.com/office/powerpoint/2010/main" val="137873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6</a:t>
            </a:fld>
            <a:endParaRPr lang="en-US" altLang="zh-CN"/>
          </a:p>
        </p:txBody>
      </p:sp>
    </p:spTree>
    <p:extLst>
      <p:ext uri="{BB962C8B-B14F-4D97-AF65-F5344CB8AC3E}">
        <p14:creationId xmlns:p14="http://schemas.microsoft.com/office/powerpoint/2010/main" val="2424874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7</a:t>
            </a:fld>
            <a:endParaRPr lang="en-US" altLang="zh-CN"/>
          </a:p>
        </p:txBody>
      </p:sp>
    </p:spTree>
    <p:extLst>
      <p:ext uri="{BB962C8B-B14F-4D97-AF65-F5344CB8AC3E}">
        <p14:creationId xmlns:p14="http://schemas.microsoft.com/office/powerpoint/2010/main" val="3130003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8</a:t>
            </a:fld>
            <a:endParaRPr lang="en-US" altLang="zh-CN"/>
          </a:p>
        </p:txBody>
      </p:sp>
    </p:spTree>
    <p:extLst>
      <p:ext uri="{BB962C8B-B14F-4D97-AF65-F5344CB8AC3E}">
        <p14:creationId xmlns:p14="http://schemas.microsoft.com/office/powerpoint/2010/main" val="1526629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10</a:t>
            </a:fld>
            <a:endParaRPr lang="en-US" altLang="zh-CN"/>
          </a:p>
        </p:txBody>
      </p:sp>
    </p:spTree>
    <p:extLst>
      <p:ext uri="{BB962C8B-B14F-4D97-AF65-F5344CB8AC3E}">
        <p14:creationId xmlns:p14="http://schemas.microsoft.com/office/powerpoint/2010/main" val="531790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12</a:t>
            </a:fld>
            <a:endParaRPr lang="en-US" altLang="zh-CN"/>
          </a:p>
        </p:txBody>
      </p:sp>
    </p:spTree>
    <p:extLst>
      <p:ext uri="{BB962C8B-B14F-4D97-AF65-F5344CB8AC3E}">
        <p14:creationId xmlns:p14="http://schemas.microsoft.com/office/powerpoint/2010/main" val="3801607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Calibri" charset="0"/>
                <a:ea typeface="Calibri" charset="0"/>
                <a:cs typeface="Calibri"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5EE1D1A-EEC2-4D53-94A7-85D62C853479}"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CE6D752-4E56-48AB-A37E-25EE21D0062E}"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6827CD84-960F-4AAD-90FA-E459C430E4B6}"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BD6E0F59-1DD8-40FC-9C92-B6295CBA6CCA}"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vl1pPr>
          </a:lstStyle>
          <a:p>
            <a:pPr>
              <a:defRPr/>
            </a:pPr>
            <a:fld id="{7BE6B60B-4890-4F7E-982B-9DCF511159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53B31D3B-BCCC-496F-B9BC-AB26CB1ED4C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9" name="Rectangle 6"/>
          <p:cNvSpPr>
            <a:spLocks noGrp="1" noChangeArrowheads="1"/>
          </p:cNvSpPr>
          <p:nvPr>
            <p:ph type="sldNum" sz="quarter" idx="12"/>
          </p:nvPr>
        </p:nvSpPr>
        <p:spPr>
          <a:ln/>
        </p:spPr>
        <p:txBody>
          <a:bodyPr/>
          <a:lstStyle>
            <a:lvl1pPr>
              <a:defRPr/>
            </a:lvl1pPr>
          </a:lstStyle>
          <a:p>
            <a:pPr>
              <a:defRPr/>
            </a:pPr>
            <a:fld id="{652E4BEF-7BD5-4D1B-98CB-7891CAD394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5" name="Rectangle 6"/>
          <p:cNvSpPr>
            <a:spLocks noGrp="1" noChangeArrowheads="1"/>
          </p:cNvSpPr>
          <p:nvPr>
            <p:ph type="sldNum" sz="quarter" idx="12"/>
          </p:nvPr>
        </p:nvSpPr>
        <p:spPr>
          <a:ln/>
        </p:spPr>
        <p:txBody>
          <a:bodyPr/>
          <a:lstStyle>
            <a:lvl1pPr>
              <a:defRPr/>
            </a:lvl1pPr>
          </a:lstStyle>
          <a:p>
            <a:pPr>
              <a:defRPr/>
            </a:pPr>
            <a:fld id="{9781ECC1-E6E9-49DE-AED4-F2EF67D20C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4" name="Rectangle 6"/>
          <p:cNvSpPr>
            <a:spLocks noGrp="1" noChangeArrowheads="1"/>
          </p:cNvSpPr>
          <p:nvPr>
            <p:ph type="sldNum" sz="quarter" idx="12"/>
          </p:nvPr>
        </p:nvSpPr>
        <p:spPr>
          <a:ln/>
        </p:spPr>
        <p:txBody>
          <a:bodyPr/>
          <a:lstStyle>
            <a:lvl1pPr>
              <a:defRPr/>
            </a:lvl1pPr>
          </a:lstStyle>
          <a:p>
            <a:pPr>
              <a:defRPr/>
            </a:pPr>
            <a:fld id="{0AFF373B-3827-40A6-843C-EBB8B9B5BF6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852D973C-D4ED-4CF4-A57C-C04038F535D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E3488C0B-2A16-4F29-9E2B-495FAAE6AAE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Calibri" charset="0"/>
                <a:ea typeface="Calibri" charset="0"/>
                <a:cs typeface="Calibri" charset="0"/>
              </a:defRPr>
            </a:lvl1pPr>
          </a:lstStyle>
          <a:p>
            <a:pPr>
              <a:defRPr/>
            </a:pPr>
            <a:fld id="{95BC5AD2-0FD4-40D8-A8FD-0D2ACF80F0E4}"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Calibri" charset="0"/>
          <a:ea typeface="Calibri" charset="0"/>
          <a:cs typeface="Calibri" charset="0"/>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Voitek_Kozak@comcast.com" TargetMode="External"/><Relationship Id="rId3" Type="http://schemas.openxmlformats.org/officeDocument/2006/relationships/hyperlink" Target="mailto:rgandhi@cisco.com" TargetMode="External"/><Relationship Id="rId7" Type="http://schemas.openxmlformats.org/officeDocument/2006/relationships/hyperlink" Target="mailto:Bin_Wen@cable.comcas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fbrockne@cisco.com" TargetMode="External"/><Relationship Id="rId5" Type="http://schemas.openxmlformats.org/officeDocument/2006/relationships/hyperlink" Target="mailto:cfilsfil@cisco.com" TargetMode="External"/><Relationship Id="rId4" Type="http://schemas.openxmlformats.org/officeDocument/2006/relationships/hyperlink" Target="mailto:zali@cisco.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tools.ietf.org/html/draft-ietf-detnet-mpls-13"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tools.ietf.org/html/draft-ietf-detnet-mpls-13"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981075" y="737426"/>
            <a:ext cx="7181850" cy="1200015"/>
          </a:xfrm>
        </p:spPr>
        <p:txBody>
          <a:bodyPr>
            <a:normAutofit/>
          </a:bodyPr>
          <a:lstStyle/>
          <a:p>
            <a:r>
              <a:rPr lang="en-US" sz="3600" dirty="0"/>
              <a:t>MPLS Data Plane Encapsulation for In-situ OAM Data</a:t>
            </a:r>
          </a:p>
        </p:txBody>
      </p:sp>
      <p:sp>
        <p:nvSpPr>
          <p:cNvPr id="2051" name="Rectangle 3"/>
          <p:cNvSpPr>
            <a:spLocks noGrp="1" noChangeArrowheads="1"/>
          </p:cNvSpPr>
          <p:nvPr>
            <p:ph type="subTitle" idx="1"/>
          </p:nvPr>
        </p:nvSpPr>
        <p:spPr>
          <a:xfrm>
            <a:off x="723900" y="2032880"/>
            <a:ext cx="7696200" cy="578643"/>
          </a:xfrm>
        </p:spPr>
        <p:txBody>
          <a:bodyPr/>
          <a:lstStyle/>
          <a:p>
            <a:r>
              <a:rPr lang="en-US" sz="2000" i="1" dirty="0"/>
              <a:t>draft-gandhi-mpls-ioam-sr-05</a:t>
            </a:r>
          </a:p>
        </p:txBody>
      </p:sp>
      <p:sp>
        <p:nvSpPr>
          <p:cNvPr id="2052" name="Rectangle 4"/>
          <p:cNvSpPr>
            <a:spLocks noChangeArrowheads="1"/>
          </p:cNvSpPr>
          <p:nvPr/>
        </p:nvSpPr>
        <p:spPr bwMode="auto">
          <a:xfrm>
            <a:off x="2286000" y="2729916"/>
            <a:ext cx="4876800" cy="1569242"/>
          </a:xfrm>
          <a:prstGeom prst="rect">
            <a:avLst/>
          </a:prstGeom>
          <a:noFill/>
          <a:ln w="9525">
            <a:noFill/>
            <a:miter lim="800000"/>
            <a:headEnd/>
            <a:tailEnd/>
          </a:ln>
        </p:spPr>
        <p:txBody>
          <a:bodyPr/>
          <a:lstStyle/>
          <a:p>
            <a:pPr>
              <a:lnSpc>
                <a:spcPts val="1880"/>
              </a:lnSpc>
              <a:spcBef>
                <a:spcPts val="0"/>
              </a:spcBef>
            </a:pPr>
            <a:r>
              <a:rPr lang="en-US" altLang="zh-CN" sz="1400" i="1" dirty="0">
                <a:latin typeface="Calibri" panose="020F0502020204030204" pitchFamily="34" charset="0"/>
                <a:ea typeface="Calibri" charset="0"/>
                <a:cs typeface="Calibri" panose="020F0502020204030204" pitchFamily="34" charset="0"/>
              </a:rPr>
              <a:t>Rakesh Gandhi - Cisco Systems (</a:t>
            </a:r>
            <a:r>
              <a:rPr lang="en-US" altLang="zh-CN" sz="1400" i="1" dirty="0">
                <a:latin typeface="Calibri" panose="020F0502020204030204" pitchFamily="34" charset="0"/>
                <a:ea typeface="Calibri" charset="0"/>
                <a:cs typeface="Calibri" panose="020F0502020204030204" pitchFamily="34" charset="0"/>
                <a:hlinkClick r:id="rId3"/>
              </a:rPr>
              <a:t>rgandhi@cisco.com</a:t>
            </a:r>
            <a:r>
              <a:rPr lang="en-US" altLang="zh-CN" sz="1400" i="1" dirty="0">
                <a:latin typeface="Calibri" panose="020F0502020204030204" pitchFamily="34" charset="0"/>
                <a:ea typeface="Calibri" charset="0"/>
                <a:cs typeface="Calibri" panose="020F0502020204030204" pitchFamily="34" charset="0"/>
              </a:rPr>
              <a:t>) - Presenter</a:t>
            </a:r>
          </a:p>
          <a:p>
            <a:pPr>
              <a:lnSpc>
                <a:spcPts val="1880"/>
              </a:lnSpc>
              <a:spcBef>
                <a:spcPts val="0"/>
              </a:spcBef>
            </a:pPr>
            <a:r>
              <a:rPr lang="en-US" altLang="zh-CN" sz="1400" i="1" dirty="0">
                <a:latin typeface="Calibri" panose="020F0502020204030204" pitchFamily="34" charset="0"/>
                <a:ea typeface="Calibri" charset="0"/>
                <a:cs typeface="Calibri" panose="020F0502020204030204" pitchFamily="34" charset="0"/>
              </a:rPr>
              <a:t>Zafar Ali - Cisco Systems (</a:t>
            </a:r>
            <a:r>
              <a:rPr lang="en-US" altLang="zh-CN" sz="1400" i="1" dirty="0">
                <a:latin typeface="Calibri" panose="020F0502020204030204" pitchFamily="34" charset="0"/>
                <a:ea typeface="Calibri" charset="0"/>
                <a:cs typeface="Calibri" panose="020F0502020204030204" pitchFamily="34" charset="0"/>
                <a:hlinkClick r:id="rId4"/>
              </a:rPr>
              <a:t>zali@cisco.com</a:t>
            </a:r>
            <a:r>
              <a:rPr lang="en-US" altLang="zh-CN" sz="1400" i="1" dirty="0">
                <a:latin typeface="Calibri" panose="020F0502020204030204" pitchFamily="34" charset="0"/>
                <a:ea typeface="Calibri" charset="0"/>
                <a:cs typeface="Calibri" panose="020F0502020204030204" pitchFamily="34" charset="0"/>
              </a:rPr>
              <a:t>) </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Clarence </a:t>
            </a:r>
            <a:r>
              <a:rPr lang="en-US" sz="1400" i="1" dirty="0" err="1">
                <a:latin typeface="Calibri" panose="020F0502020204030204" pitchFamily="34" charset="0"/>
                <a:ea typeface="Calibri" charset="0"/>
                <a:cs typeface="Calibri" panose="020F0502020204030204" pitchFamily="34" charset="0"/>
              </a:rPr>
              <a:t>Filsfils</a:t>
            </a:r>
            <a:r>
              <a:rPr lang="en-US" sz="1400" i="1" dirty="0">
                <a:latin typeface="Calibri" panose="020F0502020204030204" pitchFamily="34" charset="0"/>
                <a:ea typeface="Calibri" charset="0"/>
                <a:cs typeface="Calibri" panose="020F0502020204030204" pitchFamily="34" charset="0"/>
              </a:rPr>
              <a:t> - Cisco Systems (</a:t>
            </a:r>
            <a:r>
              <a:rPr lang="en-US" sz="1400" i="1" dirty="0">
                <a:latin typeface="Calibri" panose="020F0502020204030204" pitchFamily="34" charset="0"/>
                <a:ea typeface="Calibri" charset="0"/>
                <a:cs typeface="Calibri" panose="020F0502020204030204" pitchFamily="34" charset="0"/>
                <a:hlinkClick r:id="rId5"/>
              </a:rPr>
              <a:t>cfilsfil@cisco.com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Frank </a:t>
            </a:r>
            <a:r>
              <a:rPr lang="en-US" sz="1400" i="1" dirty="0" err="1">
                <a:latin typeface="Calibri" panose="020F0502020204030204" pitchFamily="34" charset="0"/>
                <a:ea typeface="Calibri" charset="0"/>
                <a:cs typeface="Calibri" panose="020F0502020204030204" pitchFamily="34" charset="0"/>
              </a:rPr>
              <a:t>Brockners</a:t>
            </a:r>
            <a:r>
              <a:rPr lang="en-US" sz="1400" i="1" dirty="0">
                <a:latin typeface="Calibri" panose="020F0502020204030204" pitchFamily="34" charset="0"/>
                <a:ea typeface="Calibri" charset="0"/>
                <a:cs typeface="Calibri" panose="020F0502020204030204" pitchFamily="34" charset="0"/>
              </a:rPr>
              <a:t> - Cisco Systems (</a:t>
            </a:r>
            <a:r>
              <a:rPr lang="en-US" sz="1400" i="1" dirty="0">
                <a:latin typeface="Calibri" panose="020F0502020204030204" pitchFamily="34" charset="0"/>
                <a:ea typeface="Calibri" charset="0"/>
                <a:cs typeface="Calibri" panose="020F0502020204030204" pitchFamily="34" charset="0"/>
                <a:hlinkClick r:id="rId6"/>
              </a:rPr>
              <a:t>fbrockne@cisco.com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Bin Wen - Comcast (</a:t>
            </a:r>
            <a:r>
              <a:rPr lang="en-US" sz="1400" i="1" dirty="0">
                <a:latin typeface="Calibri" panose="020F0502020204030204" pitchFamily="34" charset="0"/>
                <a:ea typeface="Calibri" charset="0"/>
                <a:cs typeface="Calibri" panose="020F0502020204030204" pitchFamily="34" charset="0"/>
                <a:hlinkClick r:id="rId7"/>
              </a:rPr>
              <a:t>Bin_Wen@cable.comcast.com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CA" sz="1400" i="1" dirty="0" err="1">
                <a:latin typeface="Calibri" panose="020F0502020204030204" pitchFamily="34" charset="0"/>
                <a:cs typeface="Calibri" panose="020F0502020204030204" pitchFamily="34" charset="0"/>
              </a:rPr>
              <a:t>Voitek</a:t>
            </a:r>
            <a:r>
              <a:rPr lang="en-CA" sz="1400" i="1" dirty="0">
                <a:latin typeface="Calibri" panose="020F0502020204030204" pitchFamily="34" charset="0"/>
                <a:cs typeface="Calibri" panose="020F0502020204030204" pitchFamily="34" charset="0"/>
              </a:rPr>
              <a:t> Kozak - Comcast (</a:t>
            </a:r>
            <a:r>
              <a:rPr lang="en-CA" sz="1400" i="1" dirty="0">
                <a:latin typeface="Calibri" panose="020F0502020204030204" pitchFamily="34" charset="0"/>
                <a:cs typeface="Calibri" panose="020F0502020204030204" pitchFamily="34" charset="0"/>
                <a:hlinkClick r:id="rId8"/>
              </a:rPr>
              <a:t>Voitek_Kozak@comcast.com</a:t>
            </a:r>
            <a:r>
              <a:rPr lang="en-CA" sz="1400" i="1" dirty="0">
                <a:latin typeface="Calibri" panose="020F0502020204030204" pitchFamily="34" charset="0"/>
                <a:cs typeface="Calibri" panose="020F0502020204030204" pitchFamily="34" charset="0"/>
              </a:rPr>
              <a:t>) </a:t>
            </a:r>
            <a:r>
              <a:rPr lang="en-US" sz="1400" i="1" dirty="0">
                <a:latin typeface="Calibri" panose="020F0502020204030204" pitchFamily="34" charset="0"/>
                <a:ea typeface="Calibri" charset="0"/>
                <a:cs typeface="Calibri" panose="020F0502020204030204" pitchFamily="34" charset="0"/>
              </a:rPr>
              <a:t>  </a:t>
            </a:r>
          </a:p>
        </p:txBody>
      </p:sp>
      <p:sp>
        <p:nvSpPr>
          <p:cNvPr id="6" name="Footer Placeholder 3"/>
          <p:cNvSpPr>
            <a:spLocks noGrp="1"/>
          </p:cNvSpPr>
          <p:nvPr>
            <p:ph type="ftr" sz="quarter" idx="11"/>
          </p:nvPr>
        </p:nvSpPr>
        <p:spPr>
          <a:xfrm>
            <a:off x="3009900" y="4803357"/>
            <a:ext cx="2895600" cy="357188"/>
          </a:xfrm>
        </p:spPr>
        <p:txBody>
          <a:bodyPr/>
          <a:lstStyle/>
          <a:p>
            <a:r>
              <a:rPr lang="en-CA" dirty="0"/>
              <a:t>110</a:t>
            </a:r>
            <a:r>
              <a:rPr lang="en-CA" baseline="30000" dirty="0"/>
              <a:t>th</a:t>
            </a:r>
            <a:r>
              <a:rPr lang="en-CA" dirty="0"/>
              <a:t> IETF Online</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26458"/>
            <a:ext cx="76962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E2E IOAM Indicator Label Allocation Methods</a:t>
            </a:r>
          </a:p>
        </p:txBody>
      </p:sp>
      <p:sp>
        <p:nvSpPr>
          <p:cNvPr id="3" name="Content Placeholder 2"/>
          <p:cNvSpPr>
            <a:spLocks noGrp="1"/>
          </p:cNvSpPr>
          <p:nvPr>
            <p:ph idx="1"/>
          </p:nvPr>
        </p:nvSpPr>
        <p:spPr>
          <a:xfrm>
            <a:off x="609600" y="1007445"/>
            <a:ext cx="7924800" cy="3429000"/>
          </a:xfrm>
        </p:spPr>
        <p:txBody>
          <a:bodyPr/>
          <a:lstStyle/>
          <a:p>
            <a:pPr marL="457200" lvl="0" indent="-457200">
              <a:buFont typeface="+mj-lt"/>
              <a:buAutoNum type="arabicPeriod"/>
            </a:pPr>
            <a:r>
              <a:rPr lang="en-CA" sz="1800" dirty="0"/>
              <a:t>Extension Label (15) and Label assigned by IANA with value </a:t>
            </a:r>
            <a:r>
              <a:rPr lang="en-CA" sz="1800" dirty="0">
                <a:solidFill>
                  <a:srgbClr val="0070C0"/>
                </a:solidFill>
              </a:rPr>
              <a:t>TBA1</a:t>
            </a:r>
          </a:p>
          <a:p>
            <a:pPr lvl="1" indent="-342900">
              <a:buFont typeface="Wingdings" pitchFamily="2" charset="2"/>
              <a:buChar char="§"/>
            </a:pPr>
            <a:r>
              <a:rPr lang="en-CA" sz="1800" dirty="0"/>
              <a:t>From Extended Special Purpose Labels (</a:t>
            </a:r>
            <a:r>
              <a:rPr lang="en-CA" sz="1800" dirty="0" err="1"/>
              <a:t>eSPL</a:t>
            </a:r>
            <a:r>
              <a:rPr lang="en-CA" sz="1800" dirty="0"/>
              <a:t>) range</a:t>
            </a:r>
          </a:p>
          <a:p>
            <a:pPr marL="457200" lvl="0" indent="-457200">
              <a:buFont typeface="+mj-lt"/>
              <a:buAutoNum type="arabicPeriod"/>
            </a:pPr>
            <a:r>
              <a:rPr lang="en-CA" sz="1800" dirty="0"/>
              <a:t>Global Label allocated by a controller</a:t>
            </a:r>
          </a:p>
          <a:p>
            <a:pPr lvl="1" indent="-342900">
              <a:buFont typeface="Wingdings" pitchFamily="2" charset="2"/>
              <a:buChar char="§"/>
            </a:pPr>
            <a:r>
              <a:rPr lang="en-CA" sz="1800" dirty="0"/>
              <a:t>The controller provisions the label on encapsulating and decapsulating nodes</a:t>
            </a:r>
          </a:p>
          <a:p>
            <a:pPr marL="457200" lvl="0" indent="-457200">
              <a:buFont typeface="+mj-lt"/>
              <a:buAutoNum type="arabicPeriod"/>
            </a:pPr>
            <a:r>
              <a:rPr lang="en-CA" sz="1800" dirty="0"/>
              <a:t>The IOAM Enabled Label allocated by the decapsulating node</a:t>
            </a:r>
          </a:p>
          <a:p>
            <a:pPr lvl="1" indent="-342900">
              <a:buFont typeface="Wingdings" pitchFamily="2" charset="2"/>
              <a:buChar char="§"/>
            </a:pPr>
            <a:r>
              <a:rPr lang="en-CA" sz="1800" dirty="0"/>
              <a:t>Signaling/advertisement extensions needed to convey the label to all encapsulating nodes (out of scope)</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10</a:t>
            </a:fld>
            <a:endParaRPr lang="en-US" altLang="zh-CN"/>
          </a:p>
        </p:txBody>
      </p:sp>
    </p:spTree>
    <p:extLst>
      <p:ext uri="{BB962C8B-B14F-4D97-AF65-F5344CB8AC3E}">
        <p14:creationId xmlns:p14="http://schemas.microsoft.com/office/powerpoint/2010/main" val="16194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8BF5-BF7D-EE4A-9EB2-E0C69A39C38C}"/>
              </a:ext>
            </a:extLst>
          </p:cNvPr>
          <p:cNvSpPr>
            <a:spLocks noGrp="1"/>
          </p:cNvSpPr>
          <p:nvPr>
            <p:ph type="title"/>
          </p:nvPr>
        </p:nvSpPr>
        <p:spPr>
          <a:xfrm>
            <a:off x="304800" y="10629"/>
            <a:ext cx="8610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E2E IOAM Indicator Label - Comparisons</a:t>
            </a:r>
          </a:p>
        </p:txBody>
      </p:sp>
      <p:graphicFrame>
        <p:nvGraphicFramePr>
          <p:cNvPr id="6" name="Table 6">
            <a:extLst>
              <a:ext uri="{FF2B5EF4-FFF2-40B4-BE49-F238E27FC236}">
                <a16:creationId xmlns:a16="http://schemas.microsoft.com/office/drawing/2014/main" id="{5E5C625D-83BF-2B41-93D2-28785FC4F582}"/>
              </a:ext>
            </a:extLst>
          </p:cNvPr>
          <p:cNvGraphicFramePr>
            <a:graphicFrameLocks noGrp="1"/>
          </p:cNvGraphicFramePr>
          <p:nvPr>
            <p:ph idx="1"/>
            <p:extLst>
              <p:ext uri="{D42A27DB-BD31-4B8C-83A1-F6EECF244321}">
                <p14:modId xmlns:p14="http://schemas.microsoft.com/office/powerpoint/2010/main" val="1093890630"/>
              </p:ext>
            </p:extLst>
          </p:nvPr>
        </p:nvGraphicFramePr>
        <p:xfrm>
          <a:off x="609600" y="914400"/>
          <a:ext cx="7848600" cy="2286000"/>
        </p:xfrm>
        <a:graphic>
          <a:graphicData uri="http://schemas.openxmlformats.org/drawingml/2006/table">
            <a:tbl>
              <a:tblPr firstRow="1" bandRow="1">
                <a:tableStyleId>{912C8C85-51F0-491E-9774-3900AFEF0FD7}</a:tableStyleId>
              </a:tblPr>
              <a:tblGrid>
                <a:gridCol w="457200">
                  <a:extLst>
                    <a:ext uri="{9D8B030D-6E8A-4147-A177-3AD203B41FA5}">
                      <a16:colId xmlns:a16="http://schemas.microsoft.com/office/drawing/2014/main" val="2665960960"/>
                    </a:ext>
                  </a:extLst>
                </a:gridCol>
                <a:gridCol w="2667000">
                  <a:extLst>
                    <a:ext uri="{9D8B030D-6E8A-4147-A177-3AD203B41FA5}">
                      <a16:colId xmlns:a16="http://schemas.microsoft.com/office/drawing/2014/main" val="1209939836"/>
                    </a:ext>
                  </a:extLst>
                </a:gridCol>
                <a:gridCol w="2667000">
                  <a:extLst>
                    <a:ext uri="{9D8B030D-6E8A-4147-A177-3AD203B41FA5}">
                      <a16:colId xmlns:a16="http://schemas.microsoft.com/office/drawing/2014/main" val="4011394575"/>
                    </a:ext>
                  </a:extLst>
                </a:gridCol>
                <a:gridCol w="2057400">
                  <a:extLst>
                    <a:ext uri="{9D8B030D-6E8A-4147-A177-3AD203B41FA5}">
                      <a16:colId xmlns:a16="http://schemas.microsoft.com/office/drawing/2014/main" val="1670730324"/>
                    </a:ext>
                  </a:extLst>
                </a:gridCol>
              </a:tblGrid>
              <a:tr h="571500">
                <a:tc>
                  <a:txBody>
                    <a:bodyPr/>
                    <a:lstStyle/>
                    <a:p>
                      <a:pPr algn="ctr"/>
                      <a:endParaRPr lang="en-US" sz="1400" b="0" i="0" dirty="0">
                        <a:latin typeface="Calibri" panose="020F0502020204030204" pitchFamily="34" charset="0"/>
                        <a:cs typeface="Calibri" panose="020F0502020204030204" pitchFamily="34" charset="0"/>
                      </a:endParaRPr>
                    </a:p>
                  </a:txBody>
                  <a:tcPr anchor="ctr"/>
                </a:tc>
                <a:tc>
                  <a:txBody>
                    <a:bodyPr/>
                    <a:lstStyle/>
                    <a:p>
                      <a:r>
                        <a:rPr lang="en-US" sz="1400" b="0" i="0" dirty="0">
                          <a:latin typeface="Calibri" panose="020F0502020204030204" pitchFamily="34" charset="0"/>
                          <a:cs typeface="Calibri" panose="020F0502020204030204" pitchFamily="34" charset="0"/>
                        </a:rPr>
                        <a:t>Method</a:t>
                      </a:r>
                    </a:p>
                  </a:txBody>
                  <a:tcPr anchor="ctr"/>
                </a:tc>
                <a:tc>
                  <a:txBody>
                    <a:bodyPr/>
                    <a:lstStyle/>
                    <a:p>
                      <a:r>
                        <a:rPr lang="en-US" sz="1400" b="0" i="0" dirty="0">
                          <a:latin typeface="Calibri" panose="020F0502020204030204" pitchFamily="34" charset="0"/>
                          <a:cs typeface="Calibri" panose="020F0502020204030204" pitchFamily="34" charset="0"/>
                        </a:rPr>
                        <a:t>Extra Label Stack Size (Note 2)</a:t>
                      </a:r>
                    </a:p>
                  </a:txBody>
                  <a:tcPr anchor="ctr"/>
                </a:tc>
                <a:tc>
                  <a:txBody>
                    <a:bodyPr/>
                    <a:lstStyle/>
                    <a:p>
                      <a:r>
                        <a:rPr lang="en-US" sz="1400" b="0" i="0" dirty="0">
                          <a:latin typeface="Calibri" panose="020F0502020204030204" pitchFamily="34" charset="0"/>
                          <a:cs typeface="Calibri" panose="020F0502020204030204" pitchFamily="34" charset="0"/>
                        </a:rPr>
                        <a:t>Location on Stack</a:t>
                      </a:r>
                    </a:p>
                  </a:txBody>
                  <a:tcPr anchor="ctr"/>
                </a:tc>
                <a:extLst>
                  <a:ext uri="{0D108BD9-81ED-4DB2-BD59-A6C34878D82A}">
                    <a16:rowId xmlns:a16="http://schemas.microsoft.com/office/drawing/2014/main" val="3325801765"/>
                  </a:ext>
                </a:extLst>
              </a:tr>
              <a:tr h="571500">
                <a:tc>
                  <a:txBody>
                    <a:bodyPr/>
                    <a:lstStyle/>
                    <a:p>
                      <a:pPr algn="ctr"/>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err="1">
                          <a:latin typeface="Calibri" panose="020F0502020204030204" pitchFamily="34" charset="0"/>
                          <a:cs typeface="Calibri" panose="020F0502020204030204" pitchFamily="34" charset="0"/>
                        </a:rPr>
                        <a:t>eSPL</a:t>
                      </a:r>
                      <a:r>
                        <a:rPr lang="en-US" sz="1400" b="0" i="0" dirty="0">
                          <a:latin typeface="Calibri" panose="020F0502020204030204" pitchFamily="34" charset="0"/>
                          <a:cs typeface="Calibri" panose="020F0502020204030204" pitchFamily="34" charset="0"/>
                        </a:rPr>
                        <a:t> Labels</a:t>
                      </a:r>
                    </a:p>
                  </a:txBody>
                  <a:tcPr anchor="ctr"/>
                </a:tc>
                <a:tc>
                  <a:txBody>
                    <a:bodyPr/>
                    <a:lstStyle/>
                    <a:p>
                      <a:r>
                        <a:rPr lang="en-US" sz="1400" b="0" i="0" dirty="0">
                          <a:latin typeface="Calibri" panose="020F0502020204030204" pitchFamily="34" charset="0"/>
                          <a:cs typeface="Calibri" panose="020F0502020204030204" pitchFamily="34" charset="0"/>
                        </a:rPr>
                        <a:t>+2 (Note 1)</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extLst>
                  <a:ext uri="{0D108BD9-81ED-4DB2-BD59-A6C34878D82A}">
                    <a16:rowId xmlns:a16="http://schemas.microsoft.com/office/drawing/2014/main" val="4249039908"/>
                  </a:ext>
                </a:extLst>
              </a:tr>
              <a:tr h="571500">
                <a:tc>
                  <a:txBody>
                    <a:bodyPr/>
                    <a:lstStyle/>
                    <a:p>
                      <a:pPr algn="ctr"/>
                      <a:r>
                        <a:rPr lang="en-US" sz="1400" b="0" i="0" dirty="0">
                          <a:latin typeface="Calibri" panose="020F0502020204030204" pitchFamily="34" charset="0"/>
                          <a:cs typeface="Calibri" panose="020F0502020204030204" pitchFamily="34" charset="0"/>
                        </a:rPr>
                        <a:t>2</a:t>
                      </a:r>
                    </a:p>
                  </a:txBody>
                  <a:tcPr anchor="ctr"/>
                </a:tc>
                <a:tc>
                  <a:txBody>
                    <a:bodyPr/>
                    <a:lstStyle/>
                    <a:p>
                      <a:r>
                        <a:rPr lang="en-US" sz="1400" b="0" i="0" dirty="0">
                          <a:latin typeface="Calibri" panose="020F0502020204030204" pitchFamily="34" charset="0"/>
                          <a:cs typeface="Calibri" panose="020F0502020204030204" pitchFamily="34" charset="0"/>
                        </a:rPr>
                        <a:t>Global Label</a:t>
                      </a:r>
                    </a:p>
                  </a:txBody>
                  <a:tcPr anchor="ctr"/>
                </a:tc>
                <a:tc>
                  <a:txBody>
                    <a:bodyPr/>
                    <a:lstStyle/>
                    <a:p>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extLst>
                  <a:ext uri="{0D108BD9-81ED-4DB2-BD59-A6C34878D82A}">
                    <a16:rowId xmlns:a16="http://schemas.microsoft.com/office/drawing/2014/main" val="2410171723"/>
                  </a:ext>
                </a:extLst>
              </a:tr>
              <a:tr h="571500">
                <a:tc>
                  <a:txBody>
                    <a:bodyPr/>
                    <a:lstStyle/>
                    <a:p>
                      <a:pPr algn="ctr"/>
                      <a:r>
                        <a:rPr lang="en-US" sz="1400" b="0" i="0" dirty="0">
                          <a:latin typeface="Calibri" panose="020F0502020204030204" pitchFamily="34" charset="0"/>
                          <a:cs typeface="Calibri" panose="020F0502020204030204" pitchFamily="34" charset="0"/>
                        </a:rPr>
                        <a:t>3</a:t>
                      </a:r>
                    </a:p>
                  </a:txBody>
                  <a:tcPr anchor="ctr"/>
                </a:tc>
                <a:tc>
                  <a:txBody>
                    <a:bodyPr/>
                    <a:lstStyle/>
                    <a:p>
                      <a:r>
                        <a:rPr lang="en-US" sz="1400" b="0" i="0" dirty="0">
                          <a:latin typeface="Calibri" panose="020F0502020204030204" pitchFamily="34" charset="0"/>
                          <a:cs typeface="Calibri" panose="020F0502020204030204" pitchFamily="34" charset="0"/>
                        </a:rPr>
                        <a:t>Signal/Advertise Label</a:t>
                      </a:r>
                    </a:p>
                  </a:txBody>
                  <a:tcPr anchor="ctr"/>
                </a:tc>
                <a:tc>
                  <a:txBody>
                    <a:bodyPr/>
                    <a:lstStyle/>
                    <a:p>
                      <a:r>
                        <a:rPr lang="en-US" sz="1400" b="0" i="0" dirty="0">
                          <a:latin typeface="Calibri" panose="020F0502020204030204" pitchFamily="34" charset="0"/>
                          <a:cs typeface="Calibri" panose="020F0502020204030204" pitchFamily="34" charset="0"/>
                        </a:rPr>
                        <a:t>+1 (compared to PHP)</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extLst>
                  <a:ext uri="{0D108BD9-81ED-4DB2-BD59-A6C34878D82A}">
                    <a16:rowId xmlns:a16="http://schemas.microsoft.com/office/drawing/2014/main" val="383069925"/>
                  </a:ext>
                </a:extLst>
              </a:tr>
            </a:tbl>
          </a:graphicData>
        </a:graphic>
      </p:graphicFrame>
      <p:sp>
        <p:nvSpPr>
          <p:cNvPr id="4" name="Footer Placeholder 3">
            <a:extLst>
              <a:ext uri="{FF2B5EF4-FFF2-40B4-BE49-F238E27FC236}">
                <a16:creationId xmlns:a16="http://schemas.microsoft.com/office/drawing/2014/main" id="{B77C0619-C85C-9C44-B6FF-9F5D419DD1D7}"/>
              </a:ext>
            </a:extLst>
          </p:cNvPr>
          <p:cNvSpPr>
            <a:spLocks noGrp="1"/>
          </p:cNvSpPr>
          <p:nvPr>
            <p:ph type="ftr" sz="quarter" idx="11"/>
          </p:nvPr>
        </p:nvSpPr>
        <p:spPr>
          <a:xfrm>
            <a:off x="3124200" y="4775683"/>
            <a:ext cx="2895600" cy="357188"/>
          </a:xfrm>
        </p:spPr>
        <p:txBody>
          <a:bodyPr/>
          <a:lstStyle/>
          <a:p>
            <a:pPr>
              <a:defRPr/>
            </a:pPr>
            <a:r>
              <a:rPr lang="en-US" altLang="zh-CN"/>
              <a:t>110</a:t>
            </a:r>
            <a:r>
              <a:rPr lang="en-US" altLang="zh-CN" baseline="30000"/>
              <a:t>th</a:t>
            </a:r>
            <a:r>
              <a:rPr lang="en-US" altLang="zh-CN"/>
              <a:t> IETF Online</a:t>
            </a:r>
            <a:endParaRPr lang="en-US" altLang="zh-CN" dirty="0"/>
          </a:p>
        </p:txBody>
      </p:sp>
      <p:sp>
        <p:nvSpPr>
          <p:cNvPr id="5" name="Slide Number Placeholder 4">
            <a:extLst>
              <a:ext uri="{FF2B5EF4-FFF2-40B4-BE49-F238E27FC236}">
                <a16:creationId xmlns:a16="http://schemas.microsoft.com/office/drawing/2014/main" id="{28F208BB-326D-8C4E-B674-366BB71CD494}"/>
              </a:ext>
            </a:extLst>
          </p:cNvPr>
          <p:cNvSpPr>
            <a:spLocks noGrp="1"/>
          </p:cNvSpPr>
          <p:nvPr>
            <p:ph type="sldNum" sz="quarter" idx="12"/>
          </p:nvPr>
        </p:nvSpPr>
        <p:spPr/>
        <p:txBody>
          <a:bodyPr/>
          <a:lstStyle/>
          <a:p>
            <a:pPr>
              <a:defRPr/>
            </a:pPr>
            <a:fld id="{BD6E0F59-1DD8-40FC-9C92-B6295CBA6CCA}" type="slidenum">
              <a:rPr lang="en-US" altLang="zh-CN" smtClean="0"/>
              <a:pPr>
                <a:defRPr/>
              </a:pPr>
              <a:t>11</a:t>
            </a:fld>
            <a:endParaRPr lang="en-US" altLang="zh-CN"/>
          </a:p>
        </p:txBody>
      </p:sp>
      <p:sp>
        <p:nvSpPr>
          <p:cNvPr id="7" name="Content Placeholder 2">
            <a:extLst>
              <a:ext uri="{FF2B5EF4-FFF2-40B4-BE49-F238E27FC236}">
                <a16:creationId xmlns:a16="http://schemas.microsoft.com/office/drawing/2014/main" id="{FFF00A95-F3B5-764C-8387-A924C41C81E1}"/>
              </a:ext>
            </a:extLst>
          </p:cNvPr>
          <p:cNvSpPr txBox="1">
            <a:spLocks/>
          </p:cNvSpPr>
          <p:nvPr/>
        </p:nvSpPr>
        <p:spPr bwMode="auto">
          <a:xfrm>
            <a:off x="533400" y="3392251"/>
            <a:ext cx="7848600" cy="12916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mj-lt"/>
              <a:buAutoNum type="arabicPeriod"/>
            </a:pPr>
            <a:r>
              <a:rPr lang="en-CA" sz="1400" dirty="0">
                <a:latin typeface="Calibri" panose="020F0502020204030204" pitchFamily="34" charset="0"/>
                <a:cs typeface="Calibri" panose="020F0502020204030204" pitchFamily="34" charset="0"/>
              </a:rPr>
              <a:t>This is true for any mechanism that we are defining using </a:t>
            </a:r>
            <a:r>
              <a:rPr lang="en-CA" sz="1400" dirty="0" err="1">
                <a:latin typeface="Calibri" panose="020F0502020204030204" pitchFamily="34" charset="0"/>
                <a:cs typeface="Calibri" panose="020F0502020204030204" pitchFamily="34" charset="0"/>
              </a:rPr>
              <a:t>eSPL</a:t>
            </a:r>
            <a:endParaRPr lang="en-CA" sz="1400" dirty="0">
              <a:latin typeface="Calibri" panose="020F0502020204030204" pitchFamily="34" charset="0"/>
              <a:cs typeface="Calibri" panose="020F0502020204030204" pitchFamily="34" charset="0"/>
            </a:endParaRPr>
          </a:p>
          <a:p>
            <a:pPr lvl="1">
              <a:spcBef>
                <a:spcPts val="600"/>
              </a:spcBef>
              <a:buFont typeface="Arial" panose="020B0604020202020204" pitchFamily="34" charset="0"/>
              <a:buChar char="•"/>
            </a:pPr>
            <a:r>
              <a:rPr lang="en-CA" sz="1400" dirty="0">
                <a:latin typeface="Calibri" panose="020F0502020204030204" pitchFamily="34" charset="0"/>
                <a:cs typeface="Calibri" panose="020F0502020204030204" pitchFamily="34" charset="0"/>
              </a:rPr>
              <a:t>SFC: https://</a:t>
            </a:r>
            <a:r>
              <a:rPr lang="en-CA" sz="1400" dirty="0" err="1">
                <a:latin typeface="Calibri" panose="020F0502020204030204" pitchFamily="34" charset="0"/>
                <a:cs typeface="Calibri" panose="020F0502020204030204" pitchFamily="34" charset="0"/>
              </a:rPr>
              <a:t>tools.ietf.org</a:t>
            </a:r>
            <a:r>
              <a:rPr lang="en-CA" sz="1400" dirty="0">
                <a:latin typeface="Calibri" panose="020F0502020204030204" pitchFamily="34" charset="0"/>
                <a:cs typeface="Calibri" panose="020F0502020204030204" pitchFamily="34" charset="0"/>
              </a:rPr>
              <a:t>/html/rfc8595 </a:t>
            </a:r>
          </a:p>
          <a:p>
            <a:pPr lvl="1">
              <a:spcBef>
                <a:spcPts val="600"/>
              </a:spcBef>
              <a:buFont typeface="Arial" panose="020B0604020202020204" pitchFamily="34" charset="0"/>
              <a:buChar char="•"/>
            </a:pPr>
            <a:r>
              <a:rPr lang="en-CA" sz="1400" dirty="0">
                <a:latin typeface="Calibri" panose="020F0502020204030204" pitchFamily="34" charset="0"/>
                <a:cs typeface="Calibri" panose="020F0502020204030204" pitchFamily="34" charset="0"/>
              </a:rPr>
              <a:t>E2E: draft-</a:t>
            </a:r>
            <a:r>
              <a:rPr lang="en-CA" sz="1400" dirty="0" err="1">
                <a:latin typeface="Calibri" panose="020F0502020204030204" pitchFamily="34" charset="0"/>
                <a:cs typeface="Calibri" panose="020F0502020204030204" pitchFamily="34" charset="0"/>
              </a:rPr>
              <a:t>cheng</a:t>
            </a:r>
            <a:r>
              <a:rPr lang="en-CA" sz="1400" dirty="0">
                <a:latin typeface="Calibri" panose="020F0502020204030204" pitchFamily="34" charset="0"/>
                <a:cs typeface="Calibri" panose="020F0502020204030204" pitchFamily="34" charset="0"/>
              </a:rPr>
              <a:t>-</a:t>
            </a:r>
            <a:r>
              <a:rPr lang="en-CA" sz="1400" dirty="0" err="1">
                <a:latin typeface="Calibri" panose="020F0502020204030204" pitchFamily="34" charset="0"/>
                <a:cs typeface="Calibri" panose="020F0502020204030204" pitchFamily="34" charset="0"/>
              </a:rPr>
              <a:t>mpls</a:t>
            </a:r>
            <a:r>
              <a:rPr lang="en-CA" sz="1400" dirty="0">
                <a:latin typeface="Calibri" panose="020F0502020204030204" pitchFamily="34" charset="0"/>
                <a:cs typeface="Calibri" panose="020F0502020204030204" pitchFamily="34" charset="0"/>
              </a:rPr>
              <a:t>-</a:t>
            </a:r>
            <a:r>
              <a:rPr lang="en-CA" sz="1400" dirty="0" err="1">
                <a:latin typeface="Calibri" panose="020F0502020204030204" pitchFamily="34" charset="0"/>
                <a:cs typeface="Calibri" panose="020F0502020204030204" pitchFamily="34" charset="0"/>
              </a:rPr>
              <a:t>inband</a:t>
            </a:r>
            <a:r>
              <a:rPr lang="en-CA" sz="1400" dirty="0">
                <a:latin typeface="Calibri" panose="020F0502020204030204" pitchFamily="34" charset="0"/>
                <a:cs typeface="Calibri" panose="020F0502020204030204" pitchFamily="34" charset="0"/>
              </a:rPr>
              <a:t>-pm-encapsulation</a:t>
            </a:r>
          </a:p>
          <a:p>
            <a:pPr>
              <a:spcBef>
                <a:spcPts val="600"/>
              </a:spcBef>
              <a:buFont typeface="+mj-lt"/>
              <a:buAutoNum type="arabicPeriod"/>
            </a:pPr>
            <a:r>
              <a:rPr lang="en-CA" sz="1400" dirty="0">
                <a:latin typeface="Calibri" panose="020F0502020204030204" pitchFamily="34" charset="0"/>
                <a:cs typeface="Calibri" panose="020F0502020204030204" pitchFamily="34" charset="0"/>
              </a:rPr>
              <a:t>IOAM data packets may require Entropy label for ECMP to work around hashing issue due to ACH</a:t>
            </a:r>
          </a:p>
          <a:p>
            <a:pPr marL="457200" lvl="1" indent="0">
              <a:buNone/>
            </a:pPr>
            <a:endParaRPr lang="en-CA"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3014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E2E IOAM Procedure</a:t>
            </a:r>
          </a:p>
        </p:txBody>
      </p:sp>
      <p:sp>
        <p:nvSpPr>
          <p:cNvPr id="3" name="Content Placeholder 2"/>
          <p:cNvSpPr>
            <a:spLocks noGrp="1"/>
          </p:cNvSpPr>
          <p:nvPr>
            <p:ph idx="1"/>
          </p:nvPr>
        </p:nvSpPr>
        <p:spPr>
          <a:xfrm>
            <a:off x="533399" y="857250"/>
            <a:ext cx="7982607" cy="3543300"/>
          </a:xfrm>
        </p:spPr>
        <p:txBody>
          <a:bodyPr/>
          <a:lstStyle/>
          <a:p>
            <a:pPr marL="457200" lvl="0" indent="-457200">
              <a:lnSpc>
                <a:spcPts val="2440"/>
              </a:lnSpc>
              <a:spcBef>
                <a:spcPts val="600"/>
              </a:spcBef>
              <a:buFont typeface="+mj-lt"/>
              <a:buAutoNum type="arabicPeriod"/>
            </a:pPr>
            <a:r>
              <a:rPr lang="en-CA" sz="1600" dirty="0"/>
              <a:t>The encapsulating node inserts an E2E Indicator Label and one or more IOAM data field(s) in the MPLS encapsulation.</a:t>
            </a:r>
          </a:p>
          <a:p>
            <a:pPr marL="457200" lvl="0" indent="-457200">
              <a:lnSpc>
                <a:spcPts val="2440"/>
              </a:lnSpc>
              <a:spcBef>
                <a:spcPts val="600"/>
              </a:spcBef>
              <a:buFont typeface="+mj-lt"/>
              <a:buAutoNum type="arabicPeriod"/>
            </a:pPr>
            <a:r>
              <a:rPr lang="en-CA" sz="1600" dirty="0"/>
              <a:t>The transit (intermediate) nodes do not process IOAM data.</a:t>
            </a:r>
          </a:p>
          <a:p>
            <a:pPr marL="457200" lvl="0" indent="-457200">
              <a:lnSpc>
                <a:spcPts val="2440"/>
              </a:lnSpc>
              <a:spcBef>
                <a:spcPts val="600"/>
              </a:spcBef>
              <a:buFont typeface="+mj-lt"/>
              <a:buAutoNum type="arabicPeriod"/>
            </a:pPr>
            <a:r>
              <a:rPr lang="en-CA" sz="1600" dirty="0"/>
              <a:t>The decapsulating node “punts the timestamped copy” of the data packet including IOAM data field(s). </a:t>
            </a:r>
          </a:p>
          <a:p>
            <a:pPr marL="857250" lvl="1" indent="-457200">
              <a:lnSpc>
                <a:spcPts val="2440"/>
              </a:lnSpc>
              <a:spcBef>
                <a:spcPts val="600"/>
              </a:spcBef>
              <a:buFont typeface="+mj-lt"/>
              <a:buAutoNum type="alphaLcPeriod"/>
            </a:pPr>
            <a:r>
              <a:rPr lang="en-CA" sz="1600" dirty="0"/>
              <a:t>The decapsulating node processes IOAM data field(s) from the punted packet.</a:t>
            </a:r>
          </a:p>
          <a:p>
            <a:pPr marL="457200" indent="-457200">
              <a:lnSpc>
                <a:spcPts val="2440"/>
              </a:lnSpc>
              <a:spcBef>
                <a:spcPts val="600"/>
              </a:spcBef>
              <a:buFont typeface="+mj-lt"/>
              <a:buAutoNum type="arabicPeriod"/>
            </a:pPr>
            <a:r>
              <a:rPr lang="en-CA" sz="1600" dirty="0"/>
              <a:t>The decapsulating node also pops the IOAM Indicator Label and the IOAM data field(s) from the MPLS encapsulation.</a:t>
            </a:r>
          </a:p>
          <a:p>
            <a:pPr marL="857250" lvl="1" indent="-457200">
              <a:lnSpc>
                <a:spcPts val="2440"/>
              </a:lnSpc>
              <a:spcBef>
                <a:spcPts val="600"/>
              </a:spcBef>
              <a:buFont typeface="+mj-lt"/>
              <a:buAutoNum type="alphaLcPeriod"/>
            </a:pPr>
            <a:r>
              <a:rPr lang="en-CA" sz="1600" dirty="0"/>
              <a:t>The decapsulating node forwards the data packet downstream.</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12</a:t>
            </a:fld>
            <a:endParaRPr lang="en-US" altLang="zh-CN"/>
          </a:p>
        </p:txBody>
      </p:sp>
    </p:spTree>
    <p:extLst>
      <p:ext uri="{BB962C8B-B14F-4D97-AF65-F5344CB8AC3E}">
        <p14:creationId xmlns:p14="http://schemas.microsoft.com/office/powerpoint/2010/main" val="754385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err="1">
                <a:effectLst>
                  <a:outerShdw blurRad="38100" dist="38100" dir="2700000" algn="tl">
                    <a:srgbClr val="C0C0C0"/>
                  </a:outerShdw>
                </a:effectLst>
                <a:latin typeface="Calibri" charset="0"/>
                <a:ea typeface="Calibri" charset="0"/>
                <a:cs typeface="Calibri" charset="0"/>
              </a:rPr>
              <a:t>HbH</a:t>
            </a:r>
            <a:r>
              <a:rPr lang="en-US" altLang="zh-CN" sz="4000" kern="0" dirty="0">
                <a:effectLst>
                  <a:outerShdw blurRad="38100" dist="38100" dir="2700000" algn="tl">
                    <a:srgbClr val="C0C0C0"/>
                  </a:outerShdw>
                </a:effectLst>
                <a:latin typeface="Calibri" charset="0"/>
                <a:ea typeface="Calibri" charset="0"/>
                <a:cs typeface="Calibri" charset="0"/>
              </a:rPr>
              <a:t> IOAM</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13</a:t>
            </a:fld>
            <a:endParaRPr lang="en-US" altLang="zh-CN"/>
          </a:p>
        </p:txBody>
      </p:sp>
    </p:spTree>
    <p:extLst>
      <p:ext uri="{BB962C8B-B14F-4D97-AF65-F5344CB8AC3E}">
        <p14:creationId xmlns:p14="http://schemas.microsoft.com/office/powerpoint/2010/main" val="3569701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152400" y="102393"/>
            <a:ext cx="8839200" cy="599270"/>
          </a:xfrm>
        </p:spPr>
        <p:txBody>
          <a:bodyPr/>
          <a:lstStyle/>
          <a:p>
            <a:r>
              <a:rPr lang="en-CA" sz="3200" dirty="0" err="1">
                <a:solidFill>
                  <a:srgbClr val="0070C0"/>
                </a:solidFill>
                <a:latin typeface="Calibri Light" panose="020F0302020204030204" pitchFamily="34" charset="0"/>
                <a:cs typeface="Calibri Light" panose="020F0302020204030204" pitchFamily="34" charset="0"/>
              </a:rPr>
              <a:t>HbH</a:t>
            </a:r>
            <a:r>
              <a:rPr lang="en-CA" sz="3200" dirty="0">
                <a:solidFill>
                  <a:srgbClr val="0070C0"/>
                </a:solidFill>
                <a:latin typeface="Calibri Light" panose="020F0302020204030204" pitchFamily="34" charset="0"/>
                <a:cs typeface="Calibri Light" panose="020F0302020204030204" pitchFamily="34" charset="0"/>
              </a:rPr>
              <a:t> IOAM Header with MPLS Encapsulation</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14</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600200" y="865388"/>
            <a:ext cx="5755640" cy="3631763"/>
          </a:xfrm>
          <a:prstGeom prst="rect">
            <a:avLst/>
          </a:prstGeom>
          <a:solidFill>
            <a:schemeClr val="accent6">
              <a:lumMod val="20000"/>
              <a:lumOff val="80000"/>
            </a:schemeClr>
          </a:solidFill>
        </p:spPr>
        <p:txBody>
          <a:bodyPr wrap="square">
            <a:spAutoFit/>
          </a:bodyPr>
          <a:lstStyle/>
          <a:p>
            <a:r>
              <a:rPr lang="en-CA" sz="1000" dirty="0">
                <a:latin typeface="Courier" pitchFamily="2" charset="0"/>
              </a:rPr>
              <a:t>   0                   1                   2                   3</a:t>
            </a:r>
          </a:p>
          <a:p>
            <a:r>
              <a:rPr lang="en-CA" sz="1000" dirty="0">
                <a:latin typeface="Courier" pitchFamily="2" charset="0"/>
              </a:rPr>
              <a:t>   0 1 2 3 4 5 6 7 8 9 0 1 2 3 4 5 6 7 8 9 0 1 2 3 4 5 6 7 8 9 0 1</a:t>
            </a:r>
          </a:p>
          <a:p>
            <a:r>
              <a:rPr lang="en-CA" sz="1000" dirty="0">
                <a:latin typeface="Courier" pitchFamily="2" charset="0"/>
              </a:rPr>
              <a:t>   +-+-+-+-+-+-+-+-+-+-+-+-+-+-+-+-+-+-+-+-+-+-+-+-+-+-+-+-+-+-+-+-+</a:t>
            </a:r>
          </a:p>
          <a:p>
            <a:r>
              <a:rPr lang="en-CA" sz="1000" dirty="0">
                <a:latin typeface="Courier" pitchFamily="2" charset="0"/>
              </a:rPr>
              <a:t>   |  </a:t>
            </a:r>
            <a:r>
              <a:rPr lang="en-CA" sz="1000" b="1" dirty="0" err="1">
                <a:latin typeface="Courier" pitchFamily="2" charset="0"/>
              </a:rPr>
              <a:t>HbH</a:t>
            </a:r>
            <a:r>
              <a:rPr lang="en-CA" sz="1000" b="1" dirty="0">
                <a:latin typeface="Courier" pitchFamily="2" charset="0"/>
              </a:rPr>
              <a:t> IOAM Indicator Label             </a:t>
            </a:r>
            <a:r>
              <a:rPr lang="en-CA" sz="1000" dirty="0">
                <a:latin typeface="Courier" pitchFamily="2" charset="0"/>
              </a:rPr>
              <a:t>| TC  |1|  TTL          |</a:t>
            </a:r>
          </a:p>
          <a:p>
            <a:r>
              <a:rPr lang="en-CA" sz="1000" dirty="0">
                <a:latin typeface="Courier" pitchFamily="2" charset="0"/>
              </a:rPr>
              <a:t>   +-+-+-+-+-+-+-+-+-+-+-+-+-+-+-+-+-+-+-+-+-+-+-+-+-+-+-+-+-+-+-+-+&lt;-+ </a:t>
            </a:r>
          </a:p>
          <a:p>
            <a:r>
              <a:rPr lang="en-CA" sz="1000" dirty="0">
                <a:latin typeface="Courier" pitchFamily="2" charset="0"/>
              </a:rPr>
              <a:t>   |0 0 0 1|Version| Reserved      | IOAM G-</a:t>
            </a:r>
            <a:r>
              <a:rPr lang="en-CA" sz="1000" dirty="0" err="1">
                <a:latin typeface="Courier" pitchFamily="2" charset="0"/>
              </a:rPr>
              <a:t>ACh</a:t>
            </a:r>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 Reserved      | Block Number  | IOAM-OPT-Type |IOAM HDR Length|  |</a:t>
            </a:r>
          </a:p>
          <a:p>
            <a:r>
              <a:rPr lang="en-CA" sz="1000" dirty="0">
                <a:latin typeface="Courier" pitchFamily="2" charset="0"/>
              </a:rPr>
              <a:t>   +-+-+-+-+-+-+-+-+-+-+-+-+-+-+-+-+-+-+-+-+-+-+-+-+-+-+-+-+-+-+-+-+  I</a:t>
            </a:r>
          </a:p>
          <a:p>
            <a:r>
              <a:rPr lang="en-CA" sz="1000" dirty="0">
                <a:latin typeface="Courier" pitchFamily="2" charset="0"/>
              </a:rPr>
              <a:t>   |                                                               |  O</a:t>
            </a:r>
          </a:p>
          <a:p>
            <a:r>
              <a:rPr lang="en-CA" sz="1000" dirty="0">
                <a:latin typeface="Courier" pitchFamily="2" charset="0"/>
              </a:rPr>
              <a:t>   |                                                               |  A</a:t>
            </a:r>
          </a:p>
          <a:p>
            <a:r>
              <a:rPr lang="en-CA" sz="1000" dirty="0">
                <a:latin typeface="Courier" pitchFamily="2" charset="0"/>
              </a:rPr>
              <a:t>   ~                 IOAM Option and Data Space                    ~  M</a:t>
            </a:r>
          </a:p>
          <a:p>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+-+-+-+-+-+-+-+-+-+-+-+-+-+-+-+-+-+-+-+-+-+-+-+-+-+-+-+-+-+-+-+-+&lt;-+</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                 Payload + Padding                             ~</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a:t>
            </a:r>
          </a:p>
          <a:p>
            <a:r>
              <a:rPr lang="en-CA" sz="1000" dirty="0">
                <a:latin typeface="Courier" pitchFamily="2" charset="0"/>
              </a:rPr>
              <a:t>             Figure: </a:t>
            </a:r>
            <a:r>
              <a:rPr lang="en-CA" sz="1000" dirty="0" err="1">
                <a:latin typeface="Courier" pitchFamily="2" charset="0"/>
              </a:rPr>
              <a:t>HbH</a:t>
            </a:r>
            <a:r>
              <a:rPr lang="en-CA" sz="1000" dirty="0">
                <a:latin typeface="Courier" pitchFamily="2" charset="0"/>
              </a:rPr>
              <a:t> IOAM Header with MPLS Encapsulation</a:t>
            </a:r>
            <a:endParaRPr lang="en-CA" sz="10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5390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HbH</a:t>
            </a:r>
            <a:r>
              <a:rPr lang="en-US" sz="3200" dirty="0">
                <a:solidFill>
                  <a:srgbClr val="0070C0"/>
                </a:solidFill>
                <a:latin typeface="Calibri Light" panose="020F0302020204030204" pitchFamily="34" charset="0"/>
                <a:cs typeface="Calibri Light" panose="020F0302020204030204" pitchFamily="34" charset="0"/>
              </a:rPr>
              <a:t> IOAM Indicator Label Allocation Methods</a:t>
            </a:r>
          </a:p>
        </p:txBody>
      </p:sp>
      <p:sp>
        <p:nvSpPr>
          <p:cNvPr id="3" name="Content Placeholder 2"/>
          <p:cNvSpPr>
            <a:spLocks noGrp="1"/>
          </p:cNvSpPr>
          <p:nvPr>
            <p:ph idx="1"/>
          </p:nvPr>
        </p:nvSpPr>
        <p:spPr>
          <a:xfrm>
            <a:off x="609600" y="1001685"/>
            <a:ext cx="7924800" cy="3140129"/>
          </a:xfrm>
        </p:spPr>
        <p:txBody>
          <a:bodyPr/>
          <a:lstStyle/>
          <a:p>
            <a:pPr marL="457200" lvl="0" indent="-457200">
              <a:buFont typeface="+mj-lt"/>
              <a:buAutoNum type="arabicPeriod"/>
            </a:pPr>
            <a:r>
              <a:rPr lang="en-CA" sz="1800" dirty="0"/>
              <a:t>Extension Label (15) and Label assigned by IANA with value </a:t>
            </a:r>
            <a:r>
              <a:rPr lang="en-CA" sz="1800" dirty="0">
                <a:solidFill>
                  <a:srgbClr val="0070C0"/>
                </a:solidFill>
              </a:rPr>
              <a:t>TBA2</a:t>
            </a:r>
          </a:p>
          <a:p>
            <a:pPr lvl="1" indent="-342900">
              <a:buFont typeface="Wingdings" pitchFamily="2" charset="2"/>
              <a:buChar char="§"/>
            </a:pPr>
            <a:r>
              <a:rPr lang="en-CA" sz="1800" dirty="0"/>
              <a:t>From Extended Special Purpose Labels (</a:t>
            </a:r>
            <a:r>
              <a:rPr lang="en-CA" sz="1800" dirty="0" err="1"/>
              <a:t>eSPL</a:t>
            </a:r>
            <a:r>
              <a:rPr lang="en-CA" sz="1800" dirty="0"/>
              <a:t>) range</a:t>
            </a:r>
          </a:p>
          <a:p>
            <a:pPr marL="457200" lvl="0" indent="-457200">
              <a:buFont typeface="+mj-lt"/>
              <a:buAutoNum type="arabicPeriod"/>
            </a:pPr>
            <a:r>
              <a:rPr lang="en-CA" sz="1800" dirty="0"/>
              <a:t>Global Label allocated by a controller</a:t>
            </a:r>
          </a:p>
          <a:p>
            <a:pPr lvl="1" indent="-342900">
              <a:buFont typeface="Wingdings" pitchFamily="2" charset="2"/>
              <a:buChar char="§"/>
            </a:pPr>
            <a:r>
              <a:rPr lang="en-CA" sz="1800" dirty="0"/>
              <a:t>The controller provisions the label on encapsulating, transit and decapsulating nodes</a:t>
            </a:r>
          </a:p>
          <a:p>
            <a:pPr marL="457200" lvl="0" indent="-457200">
              <a:buFont typeface="+mj-lt"/>
              <a:buAutoNum type="arabicPeriod"/>
            </a:pPr>
            <a:r>
              <a:rPr lang="en-CA" sz="1800" dirty="0"/>
              <a:t>The IOAM Enabled Label allocated by the transit and decapsulating nodes</a:t>
            </a:r>
          </a:p>
          <a:p>
            <a:pPr lvl="1" indent="-342900">
              <a:buFont typeface="Wingdings" pitchFamily="2" charset="2"/>
              <a:buChar char="§"/>
            </a:pPr>
            <a:r>
              <a:rPr lang="en-CA" sz="1800" dirty="0"/>
              <a:t>Signaling/advertisement extensions needed to convey the label to all encapsulating nodes (out of scope)</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15</a:t>
            </a:fld>
            <a:endParaRPr lang="en-US" altLang="zh-CN"/>
          </a:p>
        </p:txBody>
      </p:sp>
    </p:spTree>
    <p:extLst>
      <p:ext uri="{BB962C8B-B14F-4D97-AF65-F5344CB8AC3E}">
        <p14:creationId xmlns:p14="http://schemas.microsoft.com/office/powerpoint/2010/main" val="74835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8BF5-BF7D-EE4A-9EB2-E0C69A39C38C}"/>
              </a:ext>
            </a:extLst>
          </p:cNvPr>
          <p:cNvSpPr>
            <a:spLocks noGrp="1"/>
          </p:cNvSpPr>
          <p:nvPr>
            <p:ph type="title"/>
          </p:nvPr>
        </p:nvSpPr>
        <p:spPr>
          <a:xfrm>
            <a:off x="457200" y="2160"/>
            <a:ext cx="8229600" cy="757302"/>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HbH</a:t>
            </a:r>
            <a:r>
              <a:rPr lang="en-US" sz="3200" dirty="0">
                <a:solidFill>
                  <a:srgbClr val="0070C0"/>
                </a:solidFill>
                <a:latin typeface="Calibri Light" panose="020F0302020204030204" pitchFamily="34" charset="0"/>
                <a:cs typeface="Calibri Light" panose="020F0302020204030204" pitchFamily="34" charset="0"/>
              </a:rPr>
              <a:t> IOAM Indicator Label - Comparisons</a:t>
            </a:r>
          </a:p>
        </p:txBody>
      </p:sp>
      <p:graphicFrame>
        <p:nvGraphicFramePr>
          <p:cNvPr id="6" name="Table 6">
            <a:extLst>
              <a:ext uri="{FF2B5EF4-FFF2-40B4-BE49-F238E27FC236}">
                <a16:creationId xmlns:a16="http://schemas.microsoft.com/office/drawing/2014/main" id="{5E5C625D-83BF-2B41-93D2-28785FC4F582}"/>
              </a:ext>
            </a:extLst>
          </p:cNvPr>
          <p:cNvGraphicFramePr>
            <a:graphicFrameLocks noGrp="1"/>
          </p:cNvGraphicFramePr>
          <p:nvPr>
            <p:ph idx="1"/>
            <p:extLst>
              <p:ext uri="{D42A27DB-BD31-4B8C-83A1-F6EECF244321}">
                <p14:modId xmlns:p14="http://schemas.microsoft.com/office/powerpoint/2010/main" val="2693674311"/>
              </p:ext>
            </p:extLst>
          </p:nvPr>
        </p:nvGraphicFramePr>
        <p:xfrm>
          <a:off x="381002" y="759462"/>
          <a:ext cx="8458198" cy="2493355"/>
        </p:xfrm>
        <a:graphic>
          <a:graphicData uri="http://schemas.openxmlformats.org/drawingml/2006/table">
            <a:tbl>
              <a:tblPr firstRow="1" bandRow="1">
                <a:tableStyleId>{912C8C85-51F0-491E-9774-3900AFEF0FD7}</a:tableStyleId>
              </a:tblPr>
              <a:tblGrid>
                <a:gridCol w="381000">
                  <a:extLst>
                    <a:ext uri="{9D8B030D-6E8A-4147-A177-3AD203B41FA5}">
                      <a16:colId xmlns:a16="http://schemas.microsoft.com/office/drawing/2014/main" val="1188824465"/>
                    </a:ext>
                  </a:extLst>
                </a:gridCol>
                <a:gridCol w="1600200">
                  <a:extLst>
                    <a:ext uri="{9D8B030D-6E8A-4147-A177-3AD203B41FA5}">
                      <a16:colId xmlns:a16="http://schemas.microsoft.com/office/drawing/2014/main" val="1209939836"/>
                    </a:ext>
                  </a:extLst>
                </a:gridCol>
                <a:gridCol w="1676400">
                  <a:extLst>
                    <a:ext uri="{9D8B030D-6E8A-4147-A177-3AD203B41FA5}">
                      <a16:colId xmlns:a16="http://schemas.microsoft.com/office/drawing/2014/main" val="4011394575"/>
                    </a:ext>
                  </a:extLst>
                </a:gridCol>
                <a:gridCol w="1569819">
                  <a:extLst>
                    <a:ext uri="{9D8B030D-6E8A-4147-A177-3AD203B41FA5}">
                      <a16:colId xmlns:a16="http://schemas.microsoft.com/office/drawing/2014/main" val="1670730324"/>
                    </a:ext>
                  </a:extLst>
                </a:gridCol>
                <a:gridCol w="1543517">
                  <a:extLst>
                    <a:ext uri="{9D8B030D-6E8A-4147-A177-3AD203B41FA5}">
                      <a16:colId xmlns:a16="http://schemas.microsoft.com/office/drawing/2014/main" val="975737954"/>
                    </a:ext>
                  </a:extLst>
                </a:gridCol>
                <a:gridCol w="1687262">
                  <a:extLst>
                    <a:ext uri="{9D8B030D-6E8A-4147-A177-3AD203B41FA5}">
                      <a16:colId xmlns:a16="http://schemas.microsoft.com/office/drawing/2014/main" val="907496208"/>
                    </a:ext>
                  </a:extLst>
                </a:gridCol>
              </a:tblGrid>
              <a:tr h="669288">
                <a:tc>
                  <a:txBody>
                    <a:bodyPr/>
                    <a:lstStyle/>
                    <a:p>
                      <a:pPr algn="ctr"/>
                      <a:endParaRPr lang="en-US" sz="1400" b="0" i="0" dirty="0">
                        <a:latin typeface="Calibri" panose="020F0502020204030204" pitchFamily="34" charset="0"/>
                        <a:cs typeface="Calibri" panose="020F0502020204030204" pitchFamily="34" charset="0"/>
                      </a:endParaRPr>
                    </a:p>
                  </a:txBody>
                  <a:tcPr anchor="ctr"/>
                </a:tc>
                <a:tc>
                  <a:txBody>
                    <a:bodyPr/>
                    <a:lstStyle/>
                    <a:p>
                      <a:r>
                        <a:rPr lang="en-US" sz="1400" b="0" i="0" dirty="0">
                          <a:latin typeface="Calibri" panose="020F0502020204030204" pitchFamily="34" charset="0"/>
                          <a:cs typeface="Calibri" panose="020F0502020204030204" pitchFamily="34" charset="0"/>
                        </a:rPr>
                        <a:t>Method</a:t>
                      </a:r>
                    </a:p>
                  </a:txBody>
                  <a:tcPr anchor="ctr"/>
                </a:tc>
                <a:tc>
                  <a:txBody>
                    <a:bodyPr/>
                    <a:lstStyle/>
                    <a:p>
                      <a:r>
                        <a:rPr lang="en-US" sz="1400" b="0" i="0" dirty="0">
                          <a:latin typeface="Calibri" panose="020F0502020204030204" pitchFamily="34" charset="0"/>
                          <a:cs typeface="Calibri" panose="020F0502020204030204" pitchFamily="34" charset="0"/>
                        </a:rPr>
                        <a:t>Extra Label Stack Size (Note 4)</a:t>
                      </a:r>
                    </a:p>
                  </a:txBody>
                  <a:tcPr anchor="ctr"/>
                </a:tc>
                <a:tc>
                  <a:txBody>
                    <a:bodyPr/>
                    <a:lstStyle/>
                    <a:p>
                      <a:r>
                        <a:rPr lang="en-US" sz="1400" b="0" i="0" dirty="0">
                          <a:latin typeface="Calibri" panose="020F0502020204030204" pitchFamily="34" charset="0"/>
                          <a:cs typeface="Calibri" panose="020F0502020204030204" pitchFamily="34" charset="0"/>
                        </a:rPr>
                        <a:t>Location on Stack</a:t>
                      </a:r>
                    </a:p>
                  </a:txBody>
                  <a:tcPr anchor="ctr"/>
                </a:tc>
                <a:tc>
                  <a:txBody>
                    <a:bodyPr/>
                    <a:lstStyle/>
                    <a:p>
                      <a:r>
                        <a:rPr lang="en-US" sz="1400" b="0" i="0" dirty="0">
                          <a:latin typeface="Calibri" panose="020F0502020204030204" pitchFamily="34" charset="0"/>
                          <a:cs typeface="Calibri" panose="020F0502020204030204" pitchFamily="34" charset="0"/>
                        </a:rPr>
                        <a:t>Scan Label Stack</a:t>
                      </a:r>
                    </a:p>
                    <a:p>
                      <a:r>
                        <a:rPr lang="en-US" sz="1400" b="0" i="0" dirty="0">
                          <a:latin typeface="Calibri" panose="020F0502020204030204" pitchFamily="34" charset="0"/>
                          <a:cs typeface="Calibri" panose="020F0502020204030204" pitchFamily="34" charset="0"/>
                        </a:rPr>
                        <a:t>(Notes 3)</a:t>
                      </a:r>
                    </a:p>
                  </a:txBody>
                  <a:tcPr anchor="ctr"/>
                </a:tc>
                <a:tc>
                  <a:txBody>
                    <a:bodyPr/>
                    <a:lstStyle/>
                    <a:p>
                      <a:r>
                        <a:rPr lang="en-US" sz="1400" b="0" i="0" dirty="0">
                          <a:latin typeface="Calibri" panose="020F0502020204030204" pitchFamily="34" charset="0"/>
                          <a:cs typeface="Calibri" panose="020F0502020204030204" pitchFamily="34" charset="0"/>
                        </a:rPr>
                        <a:t>Different FIB Entry for Local Label</a:t>
                      </a:r>
                    </a:p>
                  </a:txBody>
                  <a:tcPr anchor="ctr"/>
                </a:tc>
                <a:extLst>
                  <a:ext uri="{0D108BD9-81ED-4DB2-BD59-A6C34878D82A}">
                    <a16:rowId xmlns:a16="http://schemas.microsoft.com/office/drawing/2014/main" val="3325801765"/>
                  </a:ext>
                </a:extLst>
              </a:tr>
              <a:tr h="536923">
                <a:tc>
                  <a:txBody>
                    <a:bodyPr/>
                    <a:lstStyle/>
                    <a:p>
                      <a:pPr algn="ctr"/>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err="1">
                          <a:solidFill>
                            <a:schemeClr val="tx1"/>
                          </a:solidFill>
                          <a:latin typeface="Calibri" panose="020F0502020204030204" pitchFamily="34" charset="0"/>
                          <a:cs typeface="Calibri" panose="020F0502020204030204" pitchFamily="34" charset="0"/>
                        </a:rPr>
                        <a:t>eSPL</a:t>
                      </a:r>
                      <a:r>
                        <a:rPr lang="en-US" sz="1400" b="0" i="0" dirty="0">
                          <a:solidFill>
                            <a:schemeClr val="tx1"/>
                          </a:solidFill>
                          <a:latin typeface="Calibri" panose="020F0502020204030204" pitchFamily="34" charset="0"/>
                          <a:cs typeface="Calibri" panose="020F0502020204030204" pitchFamily="34" charset="0"/>
                        </a:rPr>
                        <a:t> Labels</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+2</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Bottom (Note 1)</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Yes (Note 2)</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No</a:t>
                      </a:r>
                    </a:p>
                  </a:txBody>
                  <a:tcPr anchor="ctr"/>
                </a:tc>
                <a:extLst>
                  <a:ext uri="{0D108BD9-81ED-4DB2-BD59-A6C34878D82A}">
                    <a16:rowId xmlns:a16="http://schemas.microsoft.com/office/drawing/2014/main" val="4249039908"/>
                  </a:ext>
                </a:extLst>
              </a:tr>
              <a:tr h="536923">
                <a:tc>
                  <a:txBody>
                    <a:bodyPr/>
                    <a:lstStyle/>
                    <a:p>
                      <a:pPr algn="ctr"/>
                      <a:r>
                        <a:rPr lang="en-US" sz="1400" b="0" i="0" dirty="0">
                          <a:latin typeface="Calibri" panose="020F0502020204030204" pitchFamily="34" charset="0"/>
                          <a:cs typeface="Calibri" panose="020F0502020204030204" pitchFamily="34" charset="0"/>
                        </a:rPr>
                        <a:t>2</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Global Label</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+1</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Bottom</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Yes (Note 2)</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No</a:t>
                      </a:r>
                    </a:p>
                  </a:txBody>
                  <a:tcPr anchor="ctr"/>
                </a:tc>
                <a:extLst>
                  <a:ext uri="{0D108BD9-81ED-4DB2-BD59-A6C34878D82A}">
                    <a16:rowId xmlns:a16="http://schemas.microsoft.com/office/drawing/2014/main" val="2410171723"/>
                  </a:ext>
                </a:extLst>
              </a:tr>
              <a:tr h="750221">
                <a:tc>
                  <a:txBody>
                    <a:bodyPr/>
                    <a:lstStyle/>
                    <a:p>
                      <a:pPr algn="ctr"/>
                      <a:r>
                        <a:rPr lang="en-US" sz="1400" b="0" i="0" dirty="0">
                          <a:latin typeface="Calibri" panose="020F0502020204030204" pitchFamily="34" charset="0"/>
                          <a:cs typeface="Calibri" panose="020F0502020204030204" pitchFamily="34" charset="0"/>
                        </a:rPr>
                        <a:t>3</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Signal/Advertise Label (like SFL)</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+0</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Incoming Packet with Top Label</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No</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Yes</a:t>
                      </a:r>
                    </a:p>
                  </a:txBody>
                  <a:tcPr anchor="ctr"/>
                </a:tc>
                <a:extLst>
                  <a:ext uri="{0D108BD9-81ED-4DB2-BD59-A6C34878D82A}">
                    <a16:rowId xmlns:a16="http://schemas.microsoft.com/office/drawing/2014/main" val="383069925"/>
                  </a:ext>
                </a:extLst>
              </a:tr>
            </a:tbl>
          </a:graphicData>
        </a:graphic>
      </p:graphicFrame>
      <p:sp>
        <p:nvSpPr>
          <p:cNvPr id="4" name="Footer Placeholder 3">
            <a:extLst>
              <a:ext uri="{FF2B5EF4-FFF2-40B4-BE49-F238E27FC236}">
                <a16:creationId xmlns:a16="http://schemas.microsoft.com/office/drawing/2014/main" id="{B77C0619-C85C-9C44-B6FF-9F5D419DD1D7}"/>
              </a:ext>
            </a:extLst>
          </p:cNvPr>
          <p:cNvSpPr>
            <a:spLocks noGrp="1"/>
          </p:cNvSpPr>
          <p:nvPr>
            <p:ph type="ftr" sz="quarter" idx="11"/>
          </p:nvPr>
        </p:nvSpPr>
        <p:spPr>
          <a:xfrm>
            <a:off x="3124200" y="4803963"/>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28F208BB-326D-8C4E-B674-366BB71CD494}"/>
              </a:ext>
            </a:extLst>
          </p:cNvPr>
          <p:cNvSpPr>
            <a:spLocks noGrp="1"/>
          </p:cNvSpPr>
          <p:nvPr>
            <p:ph type="sldNum" sz="quarter" idx="12"/>
          </p:nvPr>
        </p:nvSpPr>
        <p:spPr/>
        <p:txBody>
          <a:bodyPr/>
          <a:lstStyle/>
          <a:p>
            <a:pPr>
              <a:defRPr/>
            </a:pPr>
            <a:fld id="{BD6E0F59-1DD8-40FC-9C92-B6295CBA6CCA}" type="slidenum">
              <a:rPr lang="en-US" altLang="zh-CN" smtClean="0"/>
              <a:pPr>
                <a:defRPr/>
              </a:pPr>
              <a:t>16</a:t>
            </a:fld>
            <a:endParaRPr lang="en-US" altLang="zh-CN"/>
          </a:p>
        </p:txBody>
      </p:sp>
      <p:sp>
        <p:nvSpPr>
          <p:cNvPr id="7" name="Content Placeholder 2">
            <a:extLst>
              <a:ext uri="{FF2B5EF4-FFF2-40B4-BE49-F238E27FC236}">
                <a16:creationId xmlns:a16="http://schemas.microsoft.com/office/drawing/2014/main" id="{D18E1905-622E-3C47-B502-B0B087F33B26}"/>
              </a:ext>
            </a:extLst>
          </p:cNvPr>
          <p:cNvSpPr txBox="1">
            <a:spLocks/>
          </p:cNvSpPr>
          <p:nvPr/>
        </p:nvSpPr>
        <p:spPr bwMode="auto">
          <a:xfrm>
            <a:off x="212102" y="3306969"/>
            <a:ext cx="8458197" cy="14969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mj-lt"/>
              <a:buAutoNum type="arabicPeriod"/>
            </a:pPr>
            <a:r>
              <a:rPr lang="en-CA" sz="1200" kern="0" dirty="0" err="1"/>
              <a:t>eSPL</a:t>
            </a:r>
            <a:r>
              <a:rPr lang="en-CA" sz="1200" kern="0" dirty="0"/>
              <a:t> at top of the label stack breaks MPLS forwarding in heterogenous network environment with and without IOAM capable nodes</a:t>
            </a:r>
          </a:p>
          <a:p>
            <a:pPr>
              <a:buFont typeface="+mj-lt"/>
              <a:buAutoNum type="arabicPeriod"/>
            </a:pPr>
            <a:r>
              <a:rPr lang="en-CA" sz="1200" kern="0" dirty="0"/>
              <a:t>Entropy Label similarly also requires transit nodes to scan label stack, however, entropy label processing is optional whereas IOAM processing is not optional</a:t>
            </a:r>
          </a:p>
          <a:p>
            <a:pPr>
              <a:buFont typeface="+mj-lt"/>
              <a:buAutoNum type="arabicPeriod"/>
            </a:pPr>
            <a:r>
              <a:rPr lang="en-CA" sz="1200" kern="0" dirty="0"/>
              <a:t>A transit node may have a limit on how many labels it can scan. </a:t>
            </a:r>
            <a:r>
              <a:rPr lang="en-CA" sz="1200" dirty="0">
                <a:latin typeface="Calibri" panose="020F0502020204030204" pitchFamily="34" charset="0"/>
                <a:cs typeface="Calibri" panose="020F0502020204030204" pitchFamily="34" charset="0"/>
              </a:rPr>
              <a:t>With any indicator scheme, the node will have to look past EOS into the packet to find the IOAM data that needs to be processed</a:t>
            </a:r>
          </a:p>
          <a:p>
            <a:pPr>
              <a:spcBef>
                <a:spcPts val="600"/>
              </a:spcBef>
              <a:buFont typeface="+mj-lt"/>
              <a:buAutoNum type="arabicPeriod"/>
            </a:pPr>
            <a:r>
              <a:rPr lang="en-CA" sz="1200" dirty="0">
                <a:latin typeface="Calibri" panose="020F0502020204030204" pitchFamily="34" charset="0"/>
                <a:cs typeface="Calibri" panose="020F0502020204030204" pitchFamily="34" charset="0"/>
              </a:rPr>
              <a:t>IOAM data packets may require Entropy label for ECMP to work around hashing issue due to ACH</a:t>
            </a:r>
          </a:p>
        </p:txBody>
      </p:sp>
    </p:spTree>
    <p:extLst>
      <p:ext uri="{BB962C8B-B14F-4D97-AF65-F5344CB8AC3E}">
        <p14:creationId xmlns:p14="http://schemas.microsoft.com/office/powerpoint/2010/main" val="1819153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857250"/>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HbH</a:t>
            </a:r>
            <a:r>
              <a:rPr lang="en-US" sz="3200" dirty="0">
                <a:solidFill>
                  <a:srgbClr val="0070C0"/>
                </a:solidFill>
                <a:latin typeface="Calibri Light" panose="020F0302020204030204" pitchFamily="34" charset="0"/>
                <a:cs typeface="Calibri Light" panose="020F0302020204030204" pitchFamily="34" charset="0"/>
              </a:rPr>
              <a:t> IOAM Procedure</a:t>
            </a:r>
          </a:p>
        </p:txBody>
      </p:sp>
      <p:sp>
        <p:nvSpPr>
          <p:cNvPr id="3" name="Content Placeholder 2"/>
          <p:cNvSpPr>
            <a:spLocks noGrp="1"/>
          </p:cNvSpPr>
          <p:nvPr>
            <p:ph idx="1"/>
          </p:nvPr>
        </p:nvSpPr>
        <p:spPr>
          <a:xfrm>
            <a:off x="457200" y="843138"/>
            <a:ext cx="8229600" cy="3695700"/>
          </a:xfrm>
        </p:spPr>
        <p:txBody>
          <a:bodyPr/>
          <a:lstStyle/>
          <a:p>
            <a:pPr marL="457200" lvl="0" indent="-457200">
              <a:lnSpc>
                <a:spcPts val="1920"/>
              </a:lnSpc>
              <a:spcBef>
                <a:spcPts val="600"/>
              </a:spcBef>
              <a:buFont typeface="+mj-lt"/>
              <a:buAutoNum type="arabicPeriod"/>
            </a:pPr>
            <a:r>
              <a:rPr lang="en-CA" sz="1600" dirty="0"/>
              <a:t>The encapsulating node inserts a </a:t>
            </a:r>
            <a:r>
              <a:rPr lang="en-CA" sz="1600" dirty="0" err="1"/>
              <a:t>HbH</a:t>
            </a:r>
            <a:r>
              <a:rPr lang="en-CA" sz="1600" dirty="0"/>
              <a:t> Indicator Label and one or more IOAM data field(s) in the MPLS encapsulation.</a:t>
            </a:r>
          </a:p>
          <a:p>
            <a:pPr marL="457200" indent="-457200">
              <a:lnSpc>
                <a:spcPts val="1920"/>
              </a:lnSpc>
              <a:spcBef>
                <a:spcPts val="600"/>
              </a:spcBef>
              <a:buFont typeface="+mj-lt"/>
              <a:buAutoNum type="arabicPeriod"/>
            </a:pPr>
            <a:r>
              <a:rPr lang="en-CA" sz="1600" dirty="0">
                <a:solidFill>
                  <a:srgbClr val="0070C0"/>
                </a:solidFill>
              </a:rPr>
              <a:t>The transit (intermediate) node processes </a:t>
            </a:r>
            <a:r>
              <a:rPr lang="en-CA" sz="1600" dirty="0" err="1">
                <a:solidFill>
                  <a:srgbClr val="0070C0"/>
                </a:solidFill>
              </a:rPr>
              <a:t>HbH</a:t>
            </a:r>
            <a:r>
              <a:rPr lang="en-CA" sz="1600" dirty="0">
                <a:solidFill>
                  <a:srgbClr val="0070C0"/>
                </a:solidFill>
              </a:rPr>
              <a:t> IOAM data field(s) and forwards the data packet including updated IOAM data field(s). </a:t>
            </a:r>
          </a:p>
          <a:p>
            <a:pPr marL="857250" lvl="1" indent="-457200">
              <a:lnSpc>
                <a:spcPts val="1920"/>
              </a:lnSpc>
              <a:spcBef>
                <a:spcPts val="600"/>
              </a:spcBef>
              <a:buFont typeface="+mj-lt"/>
              <a:buAutoNum type="alphaLcPeriod"/>
            </a:pPr>
            <a:r>
              <a:rPr lang="en-CA" sz="1600" dirty="0">
                <a:solidFill>
                  <a:srgbClr val="0070C0"/>
                </a:solidFill>
              </a:rPr>
              <a:t>Transit node (intermediate) may punt the timestamped copy of the data packet for further IOAM processing</a:t>
            </a:r>
          </a:p>
          <a:p>
            <a:pPr marL="457200" lvl="0" indent="-457200">
              <a:lnSpc>
                <a:spcPts val="1920"/>
              </a:lnSpc>
              <a:spcBef>
                <a:spcPts val="600"/>
              </a:spcBef>
              <a:buFont typeface="+mj-lt"/>
              <a:buAutoNum type="arabicPeriod"/>
            </a:pPr>
            <a:r>
              <a:rPr lang="en-CA" sz="1600" dirty="0"/>
              <a:t>The decapsulating node "punts the timestamped copy" of the data packet including IOAM data field(s). </a:t>
            </a:r>
          </a:p>
          <a:p>
            <a:pPr marL="857250" lvl="1" indent="-457200">
              <a:lnSpc>
                <a:spcPts val="1920"/>
              </a:lnSpc>
              <a:spcBef>
                <a:spcPts val="600"/>
              </a:spcBef>
              <a:buFont typeface="+mj-lt"/>
              <a:buAutoNum type="alphaLcPeriod"/>
            </a:pPr>
            <a:r>
              <a:rPr lang="en-CA" sz="1600" dirty="0"/>
              <a:t>The decapsulating node processes IOAM data field(s) from the punted packet.</a:t>
            </a:r>
          </a:p>
          <a:p>
            <a:pPr marL="457200" indent="-457200">
              <a:lnSpc>
                <a:spcPts val="1920"/>
              </a:lnSpc>
              <a:spcBef>
                <a:spcPts val="600"/>
              </a:spcBef>
              <a:buFont typeface="+mj-lt"/>
              <a:buAutoNum type="arabicPeriod"/>
            </a:pPr>
            <a:r>
              <a:rPr lang="en-CA" sz="1600" dirty="0"/>
              <a:t>The decapsulating node also pops the IOAM Indicator Label and the IOAM data field(s) from the MPLS encapsulation.</a:t>
            </a:r>
          </a:p>
          <a:p>
            <a:pPr marL="857250" lvl="1" indent="-457200">
              <a:lnSpc>
                <a:spcPts val="1920"/>
              </a:lnSpc>
              <a:spcBef>
                <a:spcPts val="600"/>
              </a:spcBef>
              <a:buFont typeface="+mj-lt"/>
              <a:buAutoNum type="alphaLcPeriod"/>
            </a:pPr>
            <a:r>
              <a:rPr lang="en-CA" sz="1600" dirty="0"/>
              <a:t>The decapsulating node forwards the data packet downstream.</a:t>
            </a:r>
          </a:p>
        </p:txBody>
      </p:sp>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17</a:t>
            </a:fld>
            <a:endParaRPr lang="en-US" altLang="zh-CN"/>
          </a:p>
        </p:txBody>
      </p:sp>
    </p:spTree>
    <p:extLst>
      <p:ext uri="{BB962C8B-B14F-4D97-AF65-F5344CB8AC3E}">
        <p14:creationId xmlns:p14="http://schemas.microsoft.com/office/powerpoint/2010/main" val="3153413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76200" y="102393"/>
            <a:ext cx="8991600" cy="599270"/>
          </a:xfrm>
        </p:spPr>
        <p:txBody>
          <a:bodyPr/>
          <a:lstStyle/>
          <a:p>
            <a:r>
              <a:rPr lang="en-CA" sz="3200" dirty="0" err="1">
                <a:solidFill>
                  <a:srgbClr val="0070C0"/>
                </a:solidFill>
                <a:latin typeface="Calibri Light" panose="020F0302020204030204" pitchFamily="34" charset="0"/>
                <a:cs typeface="Calibri Light" panose="020F0302020204030204" pitchFamily="34" charset="0"/>
              </a:rPr>
              <a:t>HbH</a:t>
            </a:r>
            <a:r>
              <a:rPr lang="en-CA" sz="3200" dirty="0">
                <a:solidFill>
                  <a:srgbClr val="0070C0"/>
                </a:solidFill>
                <a:latin typeface="Calibri Light" panose="020F0302020204030204" pitchFamily="34" charset="0"/>
                <a:cs typeface="Calibri Light" panose="020F0302020204030204" pitchFamily="34" charset="0"/>
              </a:rPr>
              <a:t> IOAM Header with MPLS Encapsulation</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18</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676400" y="908659"/>
            <a:ext cx="5791200" cy="3631763"/>
          </a:xfrm>
          <a:prstGeom prst="rect">
            <a:avLst/>
          </a:prstGeom>
          <a:solidFill>
            <a:schemeClr val="accent6">
              <a:lumMod val="20000"/>
              <a:lumOff val="80000"/>
            </a:schemeClr>
          </a:solidFill>
        </p:spPr>
        <p:txBody>
          <a:bodyPr wrap="square">
            <a:spAutoFit/>
          </a:bodyPr>
          <a:lstStyle/>
          <a:p>
            <a:r>
              <a:rPr lang="en-CA" sz="1000" dirty="0">
                <a:latin typeface="Courier" pitchFamily="2" charset="0"/>
              </a:rPr>
              <a:t>   0                   1                   2                   3</a:t>
            </a:r>
          </a:p>
          <a:p>
            <a:r>
              <a:rPr lang="en-CA" sz="1000" dirty="0">
                <a:latin typeface="Courier" pitchFamily="2" charset="0"/>
              </a:rPr>
              <a:t>   0 1 2 3 4 5 6 7 8 9 0 1 2 3 4 5 6 7 8 9 0 1 2 3 4 5 6 7 8 9 0 1</a:t>
            </a:r>
          </a:p>
          <a:p>
            <a:r>
              <a:rPr lang="en-CA" sz="1000" dirty="0">
                <a:latin typeface="Courier" pitchFamily="2" charset="0"/>
              </a:rPr>
              <a:t>   +-+-+-+-+-+-+-+-+-+-+-+-+-+-+-+-+-+-+-+-+-+-+-+-+-+-+-+-+-+-+-+-+</a:t>
            </a:r>
          </a:p>
          <a:p>
            <a:r>
              <a:rPr lang="en-CA" sz="1000" dirty="0">
                <a:latin typeface="Courier" pitchFamily="2" charset="0"/>
              </a:rPr>
              <a:t>   |  </a:t>
            </a:r>
            <a:r>
              <a:rPr lang="en-CA" sz="1000" b="1" dirty="0" err="1">
                <a:latin typeface="Courier" pitchFamily="2" charset="0"/>
              </a:rPr>
              <a:t>HbH</a:t>
            </a:r>
            <a:r>
              <a:rPr lang="en-CA" sz="1000" b="1" dirty="0">
                <a:latin typeface="Courier" pitchFamily="2" charset="0"/>
              </a:rPr>
              <a:t> IOAM Indicator Label             </a:t>
            </a:r>
            <a:r>
              <a:rPr lang="en-CA" sz="1000" dirty="0">
                <a:latin typeface="Courier" pitchFamily="2" charset="0"/>
              </a:rPr>
              <a:t>| TC  |1|  TTL          |</a:t>
            </a:r>
          </a:p>
          <a:p>
            <a:r>
              <a:rPr lang="en-CA" sz="1000" dirty="0">
                <a:latin typeface="Courier" pitchFamily="2" charset="0"/>
              </a:rPr>
              <a:t>   +-+-+-+-+-+-+-+-+-+-+-+-+-+-+-+-+-+-+-+-+-+-+-+-+-+-+-+-+-+-+-+-+&lt;-+ </a:t>
            </a:r>
          </a:p>
          <a:p>
            <a:r>
              <a:rPr lang="en-CA" sz="1000" dirty="0">
                <a:latin typeface="Courier" pitchFamily="2" charset="0"/>
              </a:rPr>
              <a:t>   |0 0 0 1|Version| Reserved      | IOAM G-</a:t>
            </a:r>
            <a:r>
              <a:rPr lang="en-CA" sz="1000" dirty="0" err="1">
                <a:latin typeface="Courier" pitchFamily="2" charset="0"/>
              </a:rPr>
              <a:t>ACh</a:t>
            </a:r>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 Reserved      | Block Number  | IOAM-OPT-Type |IOAM HDR Length|  |</a:t>
            </a:r>
          </a:p>
          <a:p>
            <a:r>
              <a:rPr lang="en-CA" sz="1000" dirty="0">
                <a:latin typeface="Courier" pitchFamily="2" charset="0"/>
              </a:rPr>
              <a:t>   +-+-+-+-+-+-+-+-+-+-+-+-+-+-+-+-+-+-+-+-+-+-+-+-+-+-+-+-+-+-+-+-+  I</a:t>
            </a:r>
          </a:p>
          <a:p>
            <a:r>
              <a:rPr lang="en-CA" sz="1000" dirty="0">
                <a:latin typeface="Courier" pitchFamily="2" charset="0"/>
              </a:rPr>
              <a:t>   |                                                               |  O</a:t>
            </a:r>
          </a:p>
          <a:p>
            <a:r>
              <a:rPr lang="en-CA" sz="1000" dirty="0">
                <a:latin typeface="Courier" pitchFamily="2" charset="0"/>
              </a:rPr>
              <a:t>   |                                                               |  A</a:t>
            </a:r>
          </a:p>
          <a:p>
            <a:r>
              <a:rPr lang="en-CA" sz="1000" dirty="0">
                <a:latin typeface="Courier" pitchFamily="2" charset="0"/>
              </a:rPr>
              <a:t>   ~                 IOAM Option and Data Space                    ~  M</a:t>
            </a:r>
          </a:p>
          <a:p>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+-+-+-+-+-+-+-+-+-+-+-+-+-+-+-+-+-+-+-+-+-+-+-+-+-+-+-+-+-+-+-+-+&lt;-+</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                 Payload + Padding                             ~</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a:t>
            </a:r>
          </a:p>
          <a:p>
            <a:r>
              <a:rPr lang="en-CA" sz="1000" dirty="0">
                <a:latin typeface="Courier" pitchFamily="2" charset="0"/>
              </a:rPr>
              <a:t>              Figure: </a:t>
            </a:r>
            <a:r>
              <a:rPr lang="en-CA" sz="1000" dirty="0" err="1">
                <a:latin typeface="Courier" pitchFamily="2" charset="0"/>
              </a:rPr>
              <a:t>HbH</a:t>
            </a:r>
            <a:r>
              <a:rPr lang="en-CA" sz="1000" dirty="0">
                <a:latin typeface="Courier" pitchFamily="2" charset="0"/>
              </a:rPr>
              <a:t> IOAM Header with MPLS Encapsulation</a:t>
            </a:r>
            <a:endParaRPr lang="en-CA" sz="10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9530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419100" y="9427"/>
            <a:ext cx="8305800" cy="599270"/>
          </a:xfrm>
        </p:spPr>
        <p:txBody>
          <a:bodyPr/>
          <a:lstStyle/>
          <a:p>
            <a:r>
              <a:rPr lang="en-CA" sz="2800" dirty="0">
                <a:solidFill>
                  <a:srgbClr val="0070C0"/>
                </a:solidFill>
                <a:latin typeface="Calibri Light" panose="020F0302020204030204" pitchFamily="34" charset="0"/>
                <a:cs typeface="Calibri Light" panose="020F0302020204030204" pitchFamily="34" charset="0"/>
              </a:rPr>
              <a:t>Example IOAM Header with SR-MPLS Encapsulation</a:t>
            </a:r>
            <a:endParaRPr lang="en-US" sz="28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19</a:t>
            </a:fld>
            <a:endParaRPr lang="en-US" altLang="zh-CN" dirty="0"/>
          </a:p>
        </p:txBody>
      </p:sp>
      <p:sp>
        <p:nvSpPr>
          <p:cNvPr id="6" name="Rectangle 5">
            <a:extLst>
              <a:ext uri="{FF2B5EF4-FFF2-40B4-BE49-F238E27FC236}">
                <a16:creationId xmlns:a16="http://schemas.microsoft.com/office/drawing/2014/main" id="{1EED4007-3A19-0E4E-8496-6CECEEA363EB}"/>
              </a:ext>
            </a:extLst>
          </p:cNvPr>
          <p:cNvSpPr/>
          <p:nvPr/>
        </p:nvSpPr>
        <p:spPr>
          <a:xfrm>
            <a:off x="2305050" y="641003"/>
            <a:ext cx="4533900" cy="4154984"/>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                Label(1)               | TC  |S|      TTL      |</a:t>
            </a:r>
          </a:p>
          <a:p>
            <a:r>
              <a:rPr lang="en-CA" sz="800" dirty="0">
                <a:latin typeface="Courier" pitchFamily="2" charset="0"/>
              </a:rPr>
              <a:t>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                Label(n)               | TC  |S|      TTL      |</a:t>
            </a:r>
          </a:p>
          <a:p>
            <a:r>
              <a:rPr lang="en-CA" sz="800" dirty="0">
                <a:latin typeface="Courier" pitchFamily="2" charset="0"/>
              </a:rPr>
              <a:t>   +-+-+-+-+-+-+-+-+-+-+-+-+-+-+-+-+-+-+-+-+-+-+-+-+-+-+-+-+-+-+-+-+</a:t>
            </a:r>
          </a:p>
          <a:p>
            <a:r>
              <a:rPr lang="en-CA" sz="800" b="1" dirty="0">
                <a:latin typeface="Courier" pitchFamily="2" charset="0"/>
              </a:rPr>
              <a:t>   |                PSID                   | TC  |S|      TTL      | </a:t>
            </a:r>
          </a:p>
          <a:p>
            <a:r>
              <a:rPr lang="en-CA" sz="800" dirty="0">
                <a:latin typeface="Courier" pitchFamily="2" charset="0"/>
              </a:rPr>
              <a:t>   +-+-+-+-+-+-+-+-+-+-+-+-+-+-+-+-+-+-+-+-+-+-+-+-+-+-+-+-+-+-+-+-+</a:t>
            </a:r>
          </a:p>
          <a:p>
            <a:r>
              <a:rPr lang="en-CA" sz="800" dirty="0">
                <a:latin typeface="Courier" pitchFamily="2" charset="0"/>
              </a:rPr>
              <a:t>   | </a:t>
            </a:r>
            <a:r>
              <a:rPr lang="en-CA" sz="800" b="1" dirty="0" err="1">
                <a:latin typeface="Courier" pitchFamily="2" charset="0"/>
              </a:rPr>
              <a:t>HbH</a:t>
            </a:r>
            <a:r>
              <a:rPr lang="en-CA" sz="800" b="1" dirty="0">
                <a:latin typeface="Courier" pitchFamily="2" charset="0"/>
              </a:rPr>
              <a:t> IOAM Indicator Label              </a:t>
            </a:r>
            <a:r>
              <a:rPr lang="en-CA" sz="800" dirty="0">
                <a:latin typeface="Courier" pitchFamily="2" charset="0"/>
              </a:rPr>
              <a:t>| TC  |1|      TTL      |</a:t>
            </a:r>
          </a:p>
          <a:p>
            <a:r>
              <a:rPr lang="en-CA" sz="800" dirty="0">
                <a:latin typeface="Courier" pitchFamily="2" charset="0"/>
              </a:rPr>
              <a:t>   +-+-+-+-+-+-+-+-+-+-+-+-+-+-+-+-+-+-+-+-+-+-+-+-+-+-+-+-+-+-+-+-+&lt;-+ </a:t>
            </a:r>
          </a:p>
          <a:p>
            <a:r>
              <a:rPr lang="en-CA" sz="800" dirty="0">
                <a:latin typeface="Courier" pitchFamily="2" charset="0"/>
              </a:rPr>
              <a:t>   |0 0 0 1|Version|  Reserved     | IOAM G-</a:t>
            </a:r>
            <a:r>
              <a:rPr lang="en-CA" sz="800" dirty="0" err="1">
                <a:latin typeface="Courier" pitchFamily="2" charset="0"/>
              </a:rPr>
              <a:t>ACh</a:t>
            </a:r>
            <a:r>
              <a:rPr lang="en-CA" sz="800" dirty="0">
                <a:latin typeface="Courier" pitchFamily="2" charset="0"/>
              </a:rPr>
              <a:t>                    |  | </a:t>
            </a:r>
          </a:p>
          <a:p>
            <a:r>
              <a:rPr lang="en-CA" sz="800" dirty="0">
                <a:latin typeface="Courier" pitchFamily="2" charset="0"/>
              </a:rPr>
              <a:t>   +-+-+-+-+-+-+-+-+-+-+-+-+-+-+-+-+-+-+-+-+-+-+-+-+-+-+-+-+-+-+-+-+  | </a:t>
            </a:r>
          </a:p>
          <a:p>
            <a:r>
              <a:rPr lang="en-CA" sz="800" dirty="0">
                <a:latin typeface="Courier" pitchFamily="2" charset="0"/>
              </a:rPr>
              <a:t>   | Reserved      | Block Number  | IOAM-OPT-Type |IOAM HDR Length|  |</a:t>
            </a:r>
          </a:p>
          <a:p>
            <a:r>
              <a:rPr lang="en-CA" sz="800" dirty="0">
                <a:latin typeface="Courier" pitchFamily="2" charset="0"/>
              </a:rPr>
              <a:t>   +-+-+-+-+-+-+-+-+-+-+-+-+-+-+-+-+-+-+-+-+-+-+-+-+-+-+-+-+-+-+-+-+  I</a:t>
            </a:r>
          </a:p>
          <a:p>
            <a:r>
              <a:rPr lang="en-CA" sz="800" dirty="0">
                <a:latin typeface="Courier" pitchFamily="2" charset="0"/>
              </a:rPr>
              <a:t>   |                                                               |  O</a:t>
            </a:r>
          </a:p>
          <a:p>
            <a:r>
              <a:rPr lang="en-CA" sz="800" dirty="0">
                <a:latin typeface="Courier" pitchFamily="2" charset="0"/>
              </a:rPr>
              <a:t>   |                                                               |  A</a:t>
            </a:r>
          </a:p>
          <a:p>
            <a:r>
              <a:rPr lang="en-CA" sz="800" dirty="0">
                <a:latin typeface="Courier" pitchFamily="2" charset="0"/>
              </a:rPr>
              <a:t>   ~                 IOAM Option and Data Space                    ~  M</a:t>
            </a:r>
          </a:p>
          <a:p>
            <a:r>
              <a:rPr lang="en-CA" sz="800" dirty="0">
                <a:latin typeface="Courier" pitchFamily="2" charset="0"/>
              </a:rPr>
              <a:t>   |                                                               |  |</a:t>
            </a:r>
          </a:p>
          <a:p>
            <a:r>
              <a:rPr lang="en-CA" sz="800" dirty="0">
                <a:latin typeface="Courier" pitchFamily="2" charset="0"/>
              </a:rPr>
              <a:t>   |                                                               |  |</a:t>
            </a:r>
          </a:p>
          <a:p>
            <a:r>
              <a:rPr lang="en-CA" sz="800" dirty="0">
                <a:latin typeface="Courier" pitchFamily="2" charset="0"/>
              </a:rPr>
              <a:t>   +-+-+-+-+-+-+-+-+-+-+-+-+-+-+-+-+-+-+-+-+-+-+-+-+-+-+-+-+-+-+-+-+&lt;-+</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Payload + Padding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Figure: IOAM Header with SR-MPLS Encapsulation</a:t>
            </a:r>
            <a:endParaRPr lang="en-CA" sz="8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03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Agenda</a:t>
            </a:r>
          </a:p>
        </p:txBody>
      </p:sp>
      <p:sp>
        <p:nvSpPr>
          <p:cNvPr id="3" name="Content Placeholder 2"/>
          <p:cNvSpPr>
            <a:spLocks noGrp="1"/>
          </p:cNvSpPr>
          <p:nvPr>
            <p:ph idx="1"/>
          </p:nvPr>
        </p:nvSpPr>
        <p:spPr>
          <a:xfrm>
            <a:off x="685799" y="1009650"/>
            <a:ext cx="7772401" cy="3124200"/>
          </a:xfrm>
        </p:spPr>
        <p:txBody>
          <a:bodyPr/>
          <a:lstStyle/>
          <a:p>
            <a:r>
              <a:rPr lang="en-US" sz="2400" dirty="0"/>
              <a:t>Requirements and Scope</a:t>
            </a:r>
          </a:p>
          <a:p>
            <a:r>
              <a:rPr lang="en-US" sz="2400" dirty="0"/>
              <a:t>Summary</a:t>
            </a:r>
          </a:p>
          <a:p>
            <a:r>
              <a:rPr lang="en-US" sz="2400" dirty="0"/>
              <a:t>Next Steps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a:t>
            </a:fld>
            <a:endParaRPr lang="en-US" altLang="zh-CN"/>
          </a:p>
        </p:txBody>
      </p:sp>
    </p:spTree>
    <p:extLst>
      <p:ext uri="{BB962C8B-B14F-4D97-AF65-F5344CB8AC3E}">
        <p14:creationId xmlns:p14="http://schemas.microsoft.com/office/powerpoint/2010/main" val="1157046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Next Steps</a:t>
            </a:r>
          </a:p>
        </p:txBody>
      </p:sp>
      <p:sp>
        <p:nvSpPr>
          <p:cNvPr id="3" name="Content Placeholder 2"/>
          <p:cNvSpPr>
            <a:spLocks noGrp="1"/>
          </p:cNvSpPr>
          <p:nvPr>
            <p:ph idx="1"/>
          </p:nvPr>
        </p:nvSpPr>
        <p:spPr>
          <a:xfrm>
            <a:off x="762000" y="1200150"/>
            <a:ext cx="7772400" cy="2743200"/>
          </a:xfrm>
        </p:spPr>
        <p:txBody>
          <a:bodyPr/>
          <a:lstStyle/>
          <a:p>
            <a:pPr lvl="0"/>
            <a:r>
              <a:rPr lang="en-US" sz="2400" dirty="0">
                <a:latin typeface="Calibri" charset="0"/>
                <a:ea typeface="Calibri" charset="0"/>
                <a:cs typeface="Calibri" charset="0"/>
              </a:rPr>
              <a:t>Welcome your comments and suggestions</a:t>
            </a:r>
          </a:p>
          <a:p>
            <a:r>
              <a:rPr lang="en-US" sz="2400" dirty="0"/>
              <a:t>Requesting MPLS WG adoption</a:t>
            </a:r>
          </a:p>
          <a:p>
            <a:pPr lvl="0"/>
            <a:endParaRPr lang="en-US" sz="2400" dirty="0">
              <a:latin typeface="Calibri" charset="0"/>
              <a:ea typeface="Calibri" charset="0"/>
              <a:cs typeface="Calibri" charset="0"/>
            </a:endParaRPr>
          </a:p>
        </p:txBody>
      </p:sp>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20</a:t>
            </a:fld>
            <a:endParaRPr lang="en-US" altLang="zh-CN"/>
          </a:p>
        </p:txBody>
      </p:sp>
    </p:spTree>
    <p:extLst>
      <p:ext uri="{BB962C8B-B14F-4D97-AF65-F5344CB8AC3E}">
        <p14:creationId xmlns:p14="http://schemas.microsoft.com/office/powerpoint/2010/main" val="2437508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21</a:t>
            </a:fld>
            <a:endParaRPr lang="en-US" altLang="zh-CN"/>
          </a:p>
        </p:txBody>
      </p:sp>
    </p:spTree>
    <p:extLst>
      <p:ext uri="{BB962C8B-B14F-4D97-AF65-F5344CB8AC3E}">
        <p14:creationId xmlns:p14="http://schemas.microsoft.com/office/powerpoint/2010/main" val="15840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2669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Review Comments</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22</a:t>
            </a:fld>
            <a:endParaRPr lang="en-US" altLang="zh-CN"/>
          </a:p>
        </p:txBody>
      </p:sp>
    </p:spTree>
    <p:extLst>
      <p:ext uri="{BB962C8B-B14F-4D97-AF65-F5344CB8AC3E}">
        <p14:creationId xmlns:p14="http://schemas.microsoft.com/office/powerpoint/2010/main" val="1208650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304800" y="0"/>
            <a:ext cx="85344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IOAM Header and Another Control Word</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533400" y="971550"/>
            <a:ext cx="8153400" cy="3505199"/>
          </a:xfrm>
        </p:spPr>
        <p:txBody>
          <a:bodyPr/>
          <a:lstStyle/>
          <a:p>
            <a:pPr>
              <a:lnSpc>
                <a:spcPts val="2120"/>
              </a:lnSpc>
              <a:spcBef>
                <a:spcPts val="600"/>
              </a:spcBef>
            </a:pPr>
            <a:r>
              <a:rPr lang="en-CA" sz="2000" dirty="0">
                <a:latin typeface="Calibri" panose="020F0502020204030204" pitchFamily="34" charset="0"/>
                <a:cs typeface="Calibri" panose="020F0502020204030204" pitchFamily="34" charset="0"/>
              </a:rPr>
              <a:t>IOAM header is considered part of the MPLS </a:t>
            </a:r>
            <a:r>
              <a:rPr lang="en-CA" sz="2000" dirty="0"/>
              <a:t>encapsulation</a:t>
            </a:r>
            <a:r>
              <a:rPr lang="en-CA" sz="2000" dirty="0">
                <a:latin typeface="Calibri" panose="020F0502020204030204" pitchFamily="34" charset="0"/>
                <a:cs typeface="Calibri" panose="020F0502020204030204" pitchFamily="34" charset="0"/>
              </a:rPr>
              <a:t>, any other control word is added after the IOAM Header with the packet.</a:t>
            </a:r>
          </a:p>
          <a:p>
            <a:pPr>
              <a:lnSpc>
                <a:spcPts val="2120"/>
              </a:lnSpc>
              <a:spcBef>
                <a:spcPts val="600"/>
              </a:spcBef>
            </a:pPr>
            <a:r>
              <a:rPr lang="en-CA" sz="2000" dirty="0">
                <a:latin typeface="Calibri" panose="020F0502020204030204" pitchFamily="34" charset="0"/>
                <a:cs typeface="Calibri" panose="020F0502020204030204" pitchFamily="34" charset="0"/>
              </a:rPr>
              <a:t>The transit nodes process the IOAM data field(s) after the EOS.</a:t>
            </a:r>
          </a:p>
          <a:p>
            <a:pPr>
              <a:lnSpc>
                <a:spcPts val="2120"/>
              </a:lnSpc>
              <a:spcBef>
                <a:spcPts val="600"/>
              </a:spcBef>
            </a:pPr>
            <a:r>
              <a:rPr lang="en-CA" sz="2000" dirty="0">
                <a:latin typeface="Calibri" panose="020F0502020204030204" pitchFamily="34" charset="0"/>
                <a:cs typeface="Calibri" panose="020F0502020204030204" pitchFamily="34" charset="0"/>
              </a:rPr>
              <a:t>The decapsulating node removes the MPLS </a:t>
            </a:r>
            <a:r>
              <a:rPr lang="en-CA" sz="2000" dirty="0"/>
              <a:t>encapsulation</a:t>
            </a:r>
            <a:r>
              <a:rPr lang="en-CA" sz="2000" dirty="0">
                <a:latin typeface="Calibri" panose="020F0502020204030204" pitchFamily="34" charset="0"/>
                <a:cs typeface="Calibri" panose="020F0502020204030204" pitchFamily="34" charset="0"/>
              </a:rPr>
              <a:t> including the IOAM header and then processes the other control word following it.</a:t>
            </a:r>
          </a:p>
          <a:p>
            <a:pPr>
              <a:lnSpc>
                <a:spcPts val="2120"/>
              </a:lnSpc>
              <a:spcBef>
                <a:spcPts val="600"/>
              </a:spcBef>
            </a:pPr>
            <a:r>
              <a:rPr lang="en-CA" sz="2000" dirty="0">
                <a:latin typeface="Calibri" panose="020F0502020204030204" pitchFamily="34" charset="0"/>
                <a:cs typeface="Calibri" panose="020F0502020204030204" pitchFamily="34" charset="0"/>
              </a:rPr>
              <a:t>IOAM HDR Length allows to find the Control word after the IOAM header.</a:t>
            </a:r>
          </a:p>
          <a:p>
            <a:pPr marL="0" indent="0">
              <a:lnSpc>
                <a:spcPts val="2120"/>
              </a:lnSpc>
              <a:spcBef>
                <a:spcPts val="600"/>
              </a:spcBef>
              <a:buNone/>
            </a:pPr>
            <a:endParaRPr lang="en-CA" sz="20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23</a:t>
            </a:fld>
            <a:endParaRPr lang="en-US" altLang="zh-CN" dirty="0"/>
          </a:p>
        </p:txBody>
      </p:sp>
    </p:spTree>
    <p:extLst>
      <p:ext uri="{BB962C8B-B14F-4D97-AF65-F5344CB8AC3E}">
        <p14:creationId xmlns:p14="http://schemas.microsoft.com/office/powerpoint/2010/main" val="3990542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0" y="42880"/>
            <a:ext cx="9144000" cy="599270"/>
          </a:xfrm>
        </p:spPr>
        <p:txBody>
          <a:bodyPr/>
          <a:lstStyle/>
          <a:p>
            <a:r>
              <a:rPr lang="en-CA" sz="3200" dirty="0">
                <a:solidFill>
                  <a:srgbClr val="0070C0"/>
                </a:solidFill>
                <a:latin typeface="Calibri Light" panose="020F0302020204030204" pitchFamily="34" charset="0"/>
                <a:cs typeface="Calibri Light" panose="020F0302020204030204" pitchFamily="34" charset="0"/>
              </a:rPr>
              <a:t>Example IOAM Header with Control Word [RFC4385]</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24</a:t>
            </a:fld>
            <a:endParaRPr lang="en-US" altLang="zh-CN" dirty="0"/>
          </a:p>
        </p:txBody>
      </p:sp>
      <p:sp>
        <p:nvSpPr>
          <p:cNvPr id="6" name="Rectangle 5">
            <a:extLst>
              <a:ext uri="{FF2B5EF4-FFF2-40B4-BE49-F238E27FC236}">
                <a16:creationId xmlns:a16="http://schemas.microsoft.com/office/drawing/2014/main" id="{1EED4007-3A19-0E4E-8496-6CECEEA363EB}"/>
              </a:ext>
            </a:extLst>
          </p:cNvPr>
          <p:cNvSpPr/>
          <p:nvPr/>
        </p:nvSpPr>
        <p:spPr>
          <a:xfrm>
            <a:off x="1905000" y="816375"/>
            <a:ext cx="5105400" cy="3693319"/>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IOAM Indicator Label                  | TC  |1|  TTL          |</a:t>
            </a:r>
          </a:p>
          <a:p>
            <a:r>
              <a:rPr lang="en-CA" sz="900" dirty="0">
                <a:latin typeface="Courier" pitchFamily="2" charset="0"/>
              </a:rPr>
              <a:t>   +-+-+-+-+-+-+-+-+-+-+-+-+-+-+-+-+-+-+-+-+-+-+-+-+-+-+-+-+-+-+-+-+&lt;-+</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Reserved      | Block Number  | IOAM-OPT-Type |</a:t>
            </a:r>
            <a:r>
              <a:rPr lang="en-CA" sz="900" dirty="0">
                <a:solidFill>
                  <a:srgbClr val="C00000"/>
                </a:solidFill>
                <a:latin typeface="Courier" pitchFamily="2" charset="0"/>
              </a:rPr>
              <a:t>IOAM HDR Length</a:t>
            </a:r>
            <a:r>
              <a:rPr lang="en-CA" sz="900" dirty="0">
                <a:latin typeface="Courier" pitchFamily="2" charset="0"/>
              </a:rPr>
              <a:t>|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solidFill>
                  <a:srgbClr val="C00000"/>
                </a:solidFill>
                <a:latin typeface="Courier" pitchFamily="2" charset="0"/>
              </a:rPr>
              <a:t>   |0 0 0 0| Specified by PW Encapsulation                         |   </a:t>
            </a:r>
          </a:p>
          <a:p>
            <a:r>
              <a:rPr lang="en-CA" sz="900" dirty="0">
                <a:solidFill>
                  <a:srgbClr val="C00000"/>
                </a:solidFill>
                <a:latin typeface="Courier" pitchFamily="2" charset="0"/>
              </a:rPr>
              <a: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IOAM Header with MPLS encapsulation and Control Word</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8656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304800" y="0"/>
            <a:ext cx="8534400" cy="717589"/>
          </a:xfrm>
        </p:spPr>
        <p:txBody>
          <a:bodyPr/>
          <a:lstStyle/>
          <a:p>
            <a:r>
              <a:rPr lang="en-US" sz="3200" dirty="0">
                <a:solidFill>
                  <a:srgbClr val="0070C0"/>
                </a:solidFill>
                <a:latin typeface="Calibri Light" panose="020F0302020204030204" pitchFamily="34" charset="0"/>
                <a:cs typeface="Calibri Light" panose="020F0302020204030204" pitchFamily="34" charset="0"/>
              </a:rPr>
              <a:t>Example IOAM Header with </a:t>
            </a:r>
            <a:r>
              <a:rPr lang="en-US" sz="3200" dirty="0" err="1">
                <a:solidFill>
                  <a:srgbClr val="0070C0"/>
                </a:solidFill>
                <a:latin typeface="Calibri Light" panose="020F0302020204030204" pitchFamily="34" charset="0"/>
                <a:cs typeface="Calibri Light" panose="020F0302020204030204" pitchFamily="34" charset="0"/>
              </a:rPr>
              <a:t>DetNet</a:t>
            </a:r>
            <a:r>
              <a:rPr lang="en-US" sz="3200" dirty="0">
                <a:solidFill>
                  <a:srgbClr val="0070C0"/>
                </a:solidFill>
                <a:latin typeface="Calibri Light" panose="020F0302020204030204" pitchFamily="34" charset="0"/>
                <a:cs typeface="Calibri Light" panose="020F0302020204030204" pitchFamily="34" charset="0"/>
              </a:rPr>
              <a:t> Control Word</a:t>
            </a: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25</a:t>
            </a:fld>
            <a:endParaRPr lang="en-US" altLang="zh-CN" dirty="0"/>
          </a:p>
        </p:txBody>
      </p:sp>
      <p:sp>
        <p:nvSpPr>
          <p:cNvPr id="6" name="Rectangle 5">
            <a:extLst>
              <a:ext uri="{FF2B5EF4-FFF2-40B4-BE49-F238E27FC236}">
                <a16:creationId xmlns:a16="http://schemas.microsoft.com/office/drawing/2014/main" id="{E614F343-6DC2-A943-8496-BE1E2B6072CE}"/>
              </a:ext>
            </a:extLst>
          </p:cNvPr>
          <p:cNvSpPr/>
          <p:nvPr/>
        </p:nvSpPr>
        <p:spPr>
          <a:xfrm>
            <a:off x="2057400" y="717589"/>
            <a:ext cx="5257800" cy="4247317"/>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[F-Label(s)]                          | TC  |S|  TTL          |</a:t>
            </a:r>
          </a:p>
          <a:p>
            <a:r>
              <a:rPr lang="en-CA" sz="900" dirty="0">
                <a:latin typeface="Courier" pitchFamily="2" charset="0"/>
              </a:rPr>
              <a:t>   +-+-+-+-+-+-+-+-+-+-+-+-+-+-+-+-+-+-+-+-+-+-+-+-+-+-+-+-+-+-+-+-+</a:t>
            </a:r>
          </a:p>
          <a:p>
            <a:r>
              <a:rPr lang="en-CA" sz="900" dirty="0">
                <a:latin typeface="Courier" pitchFamily="2" charset="0"/>
              </a:rPr>
              <a:t>   | S-Label                               | TC  |S|  TTL          |</a:t>
            </a:r>
          </a:p>
          <a:p>
            <a:r>
              <a:rPr lang="en-CA" sz="900" dirty="0">
                <a:latin typeface="Courier" pitchFamily="2" charset="0"/>
              </a:rPr>
              <a:t>   +-+-+-+-+-+-+-+-+-+-+-+-+-+-+-+-+-+-+-+-+-+-+-+-+-+-+-+-+-+-+-+-+</a:t>
            </a:r>
          </a:p>
          <a:p>
            <a:r>
              <a:rPr lang="en-CA" sz="900" dirty="0">
                <a:latin typeface="Courier" pitchFamily="2" charset="0"/>
              </a:rPr>
              <a:t>   | IOAM Indicator Label                  | TC  |1|  TTL          |</a:t>
            </a:r>
          </a:p>
          <a:p>
            <a:r>
              <a:rPr lang="en-CA" sz="900" dirty="0">
                <a:latin typeface="Courier" pitchFamily="2" charset="0"/>
              </a:rPr>
              <a:t>   +-+-+-+-+-+-+-+-+-+-+-+-+-+-+-+-+-+-+-+-+-+-+-+-+-+-+-+-+-+-+-+-+&lt;-+</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Reserved      | Block Number  | IOAM-OPT-Type |</a:t>
            </a:r>
            <a:r>
              <a:rPr lang="en-CA" sz="900" dirty="0">
                <a:solidFill>
                  <a:srgbClr val="C00000"/>
                </a:solidFill>
                <a:latin typeface="Courier" pitchFamily="2" charset="0"/>
              </a:rPr>
              <a:t>IOAM HDR Length</a:t>
            </a:r>
            <a:r>
              <a:rPr lang="en-CA" sz="900" dirty="0">
                <a:latin typeface="Courier" pitchFamily="2" charset="0"/>
              </a:rPr>
              <a:t>|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solidFill>
                  <a:srgbClr val="C00000"/>
                </a:solidFill>
                <a:latin typeface="Courier" pitchFamily="2" charset="0"/>
              </a:rPr>
              <a:t>   |0 0 0 0| Sequence Number (</a:t>
            </a:r>
            <a:r>
              <a:rPr lang="en-CA" sz="900" dirty="0" err="1">
                <a:solidFill>
                  <a:srgbClr val="C00000"/>
                </a:solidFill>
                <a:latin typeface="Courier" pitchFamily="2" charset="0"/>
              </a:rPr>
              <a:t>DetNet</a:t>
            </a:r>
            <a:r>
              <a:rPr lang="en-CA" sz="900" dirty="0">
                <a:solidFill>
                  <a:srgbClr val="C00000"/>
                </a:solidFill>
                <a:latin typeface="Courier" pitchFamily="2" charset="0"/>
              </a:rPr>
              <a:t> Control Word)                 |</a:t>
            </a:r>
          </a:p>
          <a:p>
            <a:r>
              <a:rPr lang="en-CA" sz="900" dirty="0">
                <a:solidFill>
                  <a:srgbClr val="C00000"/>
                </a:solidFill>
                <a:latin typeface="Courier" pitchFamily="2" charset="0"/>
              </a:rPr>
              <a: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a:t>
            </a:r>
            <a:r>
              <a:rPr lang="en-CA" sz="900" dirty="0" err="1">
                <a:latin typeface="Courier" pitchFamily="2" charset="0"/>
              </a:rPr>
              <a:t>DetNet</a:t>
            </a:r>
            <a:r>
              <a:rPr lang="en-CA" sz="900" dirty="0">
                <a:latin typeface="Courier" pitchFamily="2" charset="0"/>
              </a:rPr>
              <a:t> Flow                                   ~</a:t>
            </a:r>
          </a:p>
          <a:p>
            <a:r>
              <a:rPr lang="en-CA" sz="900" dirty="0">
                <a:latin typeface="Courier" pitchFamily="2" charset="0"/>
              </a:rPr>
              <a:t>   ~                 Payload Packet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IOAM Header with MPLS Encapsulation with </a:t>
            </a:r>
            <a:r>
              <a:rPr lang="en-CA" sz="900" dirty="0" err="1">
                <a:latin typeface="Courier" pitchFamily="2" charset="0"/>
              </a:rPr>
              <a:t>DetNet</a:t>
            </a:r>
            <a:endParaRPr lang="en-CA" sz="900" dirty="0">
              <a:latin typeface="Courier" pitchFamily="2"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C1B6980D-C5FD-DD49-B23C-35E646344467}"/>
              </a:ext>
            </a:extLst>
          </p:cNvPr>
          <p:cNvSpPr/>
          <p:nvPr/>
        </p:nvSpPr>
        <p:spPr>
          <a:xfrm>
            <a:off x="168504" y="4386202"/>
            <a:ext cx="1736496" cy="430887"/>
          </a:xfrm>
          <a:prstGeom prst="rect">
            <a:avLst/>
          </a:prstGeom>
        </p:spPr>
        <p:txBody>
          <a:bodyPr wrap="square">
            <a:spAutoFit/>
          </a:bodyPr>
          <a:lstStyle/>
          <a:p>
            <a:r>
              <a:rPr lang="en-CA" sz="11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https://tools.ietf.org/html/draft-ietf-detnet-mpls-13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0119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907F7-DB3A-6445-92A9-566917C37FB4}"/>
              </a:ext>
            </a:extLst>
          </p:cNvPr>
          <p:cNvSpPr>
            <a:spLocks noGrp="1"/>
          </p:cNvSpPr>
          <p:nvPr>
            <p:ph type="title"/>
          </p:nvPr>
        </p:nvSpPr>
        <p:spPr>
          <a:xfrm>
            <a:off x="457200" y="0"/>
            <a:ext cx="8229600" cy="857250"/>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DetNet</a:t>
            </a:r>
            <a:r>
              <a:rPr lang="en-US" sz="3200" dirty="0">
                <a:solidFill>
                  <a:srgbClr val="0070C0"/>
                </a:solidFill>
                <a:latin typeface="Calibri Light" panose="020F0302020204030204" pitchFamily="34" charset="0"/>
                <a:cs typeface="Calibri Light" panose="020F0302020204030204" pitchFamily="34" charset="0"/>
              </a:rPr>
              <a:t> Draft Examples</a:t>
            </a:r>
            <a:endParaRPr lang="en-US" sz="3200" dirty="0"/>
          </a:p>
        </p:txBody>
      </p:sp>
      <p:sp>
        <p:nvSpPr>
          <p:cNvPr id="4" name="Footer Placeholder 3">
            <a:extLst>
              <a:ext uri="{FF2B5EF4-FFF2-40B4-BE49-F238E27FC236}">
                <a16:creationId xmlns:a16="http://schemas.microsoft.com/office/drawing/2014/main" id="{E6C86001-8481-C84B-A042-A7318C5B04A6}"/>
              </a:ext>
            </a:extLst>
          </p:cNvPr>
          <p:cNvSpPr>
            <a:spLocks noGrp="1"/>
          </p:cNvSpPr>
          <p:nvPr>
            <p:ph type="ftr" sz="quarter" idx="11"/>
          </p:nvPr>
        </p:nvSpPr>
        <p:spPr/>
        <p:txBody>
          <a:bodyPr/>
          <a:lstStyle/>
          <a:p>
            <a:pPr>
              <a:defRPr/>
            </a:pPr>
            <a:r>
              <a:rPr lang="en-US" altLang="zh-CN"/>
              <a:t>110</a:t>
            </a:r>
            <a:r>
              <a:rPr lang="en-US" altLang="zh-CN" baseline="30000"/>
              <a:t>th</a:t>
            </a:r>
            <a:r>
              <a:rPr lang="en-US" altLang="zh-CN"/>
              <a:t> IETF Online</a:t>
            </a:r>
            <a:endParaRPr lang="en-US" altLang="zh-CN" dirty="0"/>
          </a:p>
        </p:txBody>
      </p:sp>
      <p:sp>
        <p:nvSpPr>
          <p:cNvPr id="5" name="Slide Number Placeholder 4">
            <a:extLst>
              <a:ext uri="{FF2B5EF4-FFF2-40B4-BE49-F238E27FC236}">
                <a16:creationId xmlns:a16="http://schemas.microsoft.com/office/drawing/2014/main" id="{671D8CF7-36B2-D945-91DA-240461A3D530}"/>
              </a:ext>
            </a:extLst>
          </p:cNvPr>
          <p:cNvSpPr>
            <a:spLocks noGrp="1"/>
          </p:cNvSpPr>
          <p:nvPr>
            <p:ph type="sldNum" sz="quarter" idx="12"/>
          </p:nvPr>
        </p:nvSpPr>
        <p:spPr/>
        <p:txBody>
          <a:bodyPr/>
          <a:lstStyle/>
          <a:p>
            <a:pPr>
              <a:defRPr/>
            </a:pPr>
            <a:fld id="{BD6E0F59-1DD8-40FC-9C92-B6295CBA6CCA}" type="slidenum">
              <a:rPr lang="en-US" altLang="zh-CN" smtClean="0"/>
              <a:pPr>
                <a:defRPr/>
              </a:pPr>
              <a:t>26</a:t>
            </a:fld>
            <a:endParaRPr lang="en-US" altLang="zh-CN"/>
          </a:p>
        </p:txBody>
      </p:sp>
      <p:sp>
        <p:nvSpPr>
          <p:cNvPr id="6" name="Rectangle 5">
            <a:extLst>
              <a:ext uri="{FF2B5EF4-FFF2-40B4-BE49-F238E27FC236}">
                <a16:creationId xmlns:a16="http://schemas.microsoft.com/office/drawing/2014/main" id="{C20967AB-2779-D848-8775-51D4A949B4D7}"/>
              </a:ext>
            </a:extLst>
          </p:cNvPr>
          <p:cNvSpPr/>
          <p:nvPr/>
        </p:nvSpPr>
        <p:spPr>
          <a:xfrm>
            <a:off x="266307" y="857250"/>
            <a:ext cx="4534293" cy="2585323"/>
          </a:xfrm>
          <a:prstGeom prst="rect">
            <a:avLst/>
          </a:prstGeom>
          <a:solidFill>
            <a:schemeClr val="accent6">
              <a:lumMod val="20000"/>
              <a:lumOff val="80000"/>
            </a:schemeClr>
          </a:solidFill>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&lt;--\</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F-Label(s)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A-Label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r>
              <a:rPr lang="en-CA" sz="900" dirty="0" err="1">
                <a:latin typeface="Courier" pitchFamily="2" charset="0"/>
                <a:ea typeface="Times New Roman" panose="02020603050405020304" pitchFamily="18" charset="0"/>
                <a:cs typeface="Times New Roman" panose="02020603050405020304" pitchFamily="18" charset="0"/>
              </a:rPr>
              <a:t>DetNet</a:t>
            </a:r>
            <a:r>
              <a:rPr lang="en-CA" sz="900" dirty="0">
                <a:latin typeface="Courier" pitchFamily="2" charset="0"/>
                <a:ea typeface="Times New Roman" panose="02020603050405020304" pitchFamily="18" charset="0"/>
                <a:cs typeface="Times New Roman" panose="02020603050405020304" pitchFamily="18" charset="0"/>
              </a:rPr>
              <a:t> Control Word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 F-Label(s) ]          |    +--</a:t>
            </a:r>
            <a:r>
              <a:rPr lang="en-CA" sz="900" dirty="0" err="1">
                <a:latin typeface="Courier" pitchFamily="2" charset="0"/>
                <a:ea typeface="Times New Roman" panose="02020603050405020304" pitchFamily="18" charset="0"/>
                <a:cs typeface="Times New Roman" panose="02020603050405020304" pitchFamily="18" charset="0"/>
              </a:rPr>
              <a:t>DetNet</a:t>
            </a:r>
            <a:r>
              <a:rPr lang="en-CA" sz="900" dirty="0">
                <a:latin typeface="Courier" pitchFamily="2" charset="0"/>
                <a:ea typeface="Times New Roman" panose="02020603050405020304" pitchFamily="18" charset="0"/>
                <a:cs typeface="Times New Roman" panose="02020603050405020304" pitchFamily="18" charset="0"/>
              </a:rPr>
              <a:t> data plane</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  MPLS Encapsulation</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S-Label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r>
              <a:rPr lang="en-CA" sz="900" dirty="0" err="1">
                <a:latin typeface="Courier" pitchFamily="2" charset="0"/>
                <a:ea typeface="Times New Roman" panose="02020603050405020304" pitchFamily="18" charset="0"/>
                <a:cs typeface="Times New Roman" panose="02020603050405020304" pitchFamily="18" charset="0"/>
              </a:rPr>
              <a:t>DetNet</a:t>
            </a:r>
            <a:r>
              <a:rPr lang="en-CA" sz="900" dirty="0">
                <a:latin typeface="Courier" pitchFamily="2" charset="0"/>
                <a:ea typeface="Times New Roman" panose="02020603050405020304" pitchFamily="18" charset="0"/>
                <a:cs typeface="Times New Roman" panose="02020603050405020304" pitchFamily="18" charset="0"/>
              </a:rPr>
              <a:t> Control Word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&lt;--/</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r>
              <a:rPr lang="en-CA" sz="900" dirty="0" err="1">
                <a:latin typeface="Courier" pitchFamily="2" charset="0"/>
                <a:ea typeface="Times New Roman" panose="02020603050405020304" pitchFamily="18" charset="0"/>
                <a:cs typeface="Times New Roman" panose="02020603050405020304" pitchFamily="18" charset="0"/>
              </a:rPr>
              <a:t>DetNet</a:t>
            </a:r>
            <a:r>
              <a:rPr lang="en-CA" sz="900" dirty="0">
                <a:latin typeface="Courier" pitchFamily="2" charset="0"/>
                <a:ea typeface="Times New Roman" panose="02020603050405020304" pitchFamily="18" charset="0"/>
                <a:cs typeface="Times New Roman" panose="02020603050405020304" pitchFamily="18" charset="0"/>
              </a:rPr>
              <a:t> Flow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Payload  Packet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US" sz="900" dirty="0">
              <a:latin typeface="Courier" pitchFamily="2" charset="0"/>
            </a:endParaRPr>
          </a:p>
        </p:txBody>
      </p:sp>
      <p:sp>
        <p:nvSpPr>
          <p:cNvPr id="7" name="Rectangle 6">
            <a:extLst>
              <a:ext uri="{FF2B5EF4-FFF2-40B4-BE49-F238E27FC236}">
                <a16:creationId xmlns:a16="http://schemas.microsoft.com/office/drawing/2014/main" id="{7F774C87-9477-FB46-8442-69F405517AAC}"/>
              </a:ext>
            </a:extLst>
          </p:cNvPr>
          <p:cNvSpPr/>
          <p:nvPr/>
        </p:nvSpPr>
        <p:spPr>
          <a:xfrm>
            <a:off x="4267200" y="2736330"/>
            <a:ext cx="4610493" cy="1754326"/>
          </a:xfrm>
          <a:prstGeom prst="rect">
            <a:avLst/>
          </a:prstGeom>
          <a:solidFill>
            <a:schemeClr val="accent6">
              <a:lumMod val="20000"/>
              <a:lumOff val="80000"/>
            </a:schemeClr>
          </a:solidFill>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&lt;--\</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 F-Label(s) ]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r>
              <a:rPr lang="en-CA" sz="900" dirty="0" err="1">
                <a:latin typeface="Courier" pitchFamily="2" charset="0"/>
                <a:ea typeface="Times New Roman" panose="02020603050405020304" pitchFamily="18" charset="0"/>
                <a:cs typeface="Times New Roman" panose="02020603050405020304" pitchFamily="18" charset="0"/>
              </a:rPr>
              <a:t>DetNet</a:t>
            </a:r>
            <a:r>
              <a:rPr lang="en-CA" sz="900" dirty="0">
                <a:latin typeface="Courier" pitchFamily="2" charset="0"/>
                <a:ea typeface="Times New Roman" panose="02020603050405020304" pitchFamily="18" charset="0"/>
                <a:cs typeface="Times New Roman" panose="02020603050405020304" pitchFamily="18" charset="0"/>
              </a:rPr>
              <a:t> data plane</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S-Label              |    |  MPLS encapsulation</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r>
              <a:rPr lang="en-CA" sz="900" dirty="0" err="1">
                <a:latin typeface="Courier" pitchFamily="2" charset="0"/>
                <a:ea typeface="Times New Roman" panose="02020603050405020304" pitchFamily="18" charset="0"/>
                <a:cs typeface="Times New Roman" panose="02020603050405020304" pitchFamily="18" charset="0"/>
              </a:rPr>
              <a:t>DetNet</a:t>
            </a:r>
            <a:r>
              <a:rPr lang="en-CA" sz="900" dirty="0">
                <a:latin typeface="Courier" pitchFamily="2" charset="0"/>
                <a:ea typeface="Times New Roman" panose="02020603050405020304" pitchFamily="18" charset="0"/>
                <a:cs typeface="Times New Roman" panose="02020603050405020304" pitchFamily="18" charset="0"/>
              </a:rPr>
              <a:t> Control Word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&lt;--/</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r>
              <a:rPr lang="en-CA" sz="900" dirty="0" err="1">
                <a:latin typeface="Courier" pitchFamily="2" charset="0"/>
                <a:ea typeface="Times New Roman" panose="02020603050405020304" pitchFamily="18" charset="0"/>
                <a:cs typeface="Times New Roman" panose="02020603050405020304" pitchFamily="18" charset="0"/>
              </a:rPr>
              <a:t>DetNet</a:t>
            </a:r>
            <a:r>
              <a:rPr lang="en-CA" sz="900" dirty="0">
                <a:latin typeface="Courier" pitchFamily="2" charset="0"/>
                <a:ea typeface="Times New Roman" panose="02020603050405020304" pitchFamily="18" charset="0"/>
                <a:cs typeface="Times New Roman" panose="02020603050405020304" pitchFamily="18" charset="0"/>
              </a:rPr>
              <a:t> Flow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Payload  Packet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US" sz="900" dirty="0">
              <a:latin typeface="Courier" pitchFamily="2" charset="0"/>
            </a:endParaRPr>
          </a:p>
        </p:txBody>
      </p:sp>
      <p:sp>
        <p:nvSpPr>
          <p:cNvPr id="8" name="Rectangle 7">
            <a:extLst>
              <a:ext uri="{FF2B5EF4-FFF2-40B4-BE49-F238E27FC236}">
                <a16:creationId xmlns:a16="http://schemas.microsoft.com/office/drawing/2014/main" id="{1794C68A-6915-4143-B1AA-507639CEF4CA}"/>
              </a:ext>
            </a:extLst>
          </p:cNvPr>
          <p:cNvSpPr/>
          <p:nvPr/>
        </p:nvSpPr>
        <p:spPr>
          <a:xfrm>
            <a:off x="263165" y="4373821"/>
            <a:ext cx="3336696" cy="261610"/>
          </a:xfrm>
          <a:prstGeom prst="rect">
            <a:avLst/>
          </a:prstGeom>
        </p:spPr>
        <p:txBody>
          <a:bodyPr wrap="square">
            <a:spAutoFit/>
          </a:bodyPr>
          <a:lstStyle/>
          <a:p>
            <a:r>
              <a:rPr lang="en-CA" sz="11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https://tools.ietf.org/html/draft-ietf-detnet-mpls-13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099E41CA-21E8-664A-A8B2-DFA7AD69A38A}"/>
              </a:ext>
            </a:extLst>
          </p:cNvPr>
          <p:cNvSpPr/>
          <p:nvPr/>
        </p:nvSpPr>
        <p:spPr>
          <a:xfrm>
            <a:off x="4755273" y="1083816"/>
            <a:ext cx="4152900" cy="707886"/>
          </a:xfrm>
          <a:prstGeom prst="rect">
            <a:avLst/>
          </a:prstGeom>
          <a:solidFill>
            <a:schemeClr val="accent6">
              <a:lumMod val="20000"/>
              <a:lumOff val="80000"/>
            </a:schemeClr>
          </a:solidFill>
        </p:spPr>
        <p:txBody>
          <a:bodyPr wrap="square">
            <a:spAutoFit/>
          </a:bodyPr>
          <a:lstStyle/>
          <a:p>
            <a:r>
              <a:rPr lang="en-CA" sz="800" dirty="0">
                <a:latin typeface="Courier" pitchFamily="2" charset="0"/>
              </a:rPr>
              <a:t>0                   1                   2                   3</a:t>
            </a:r>
          </a:p>
          <a:p>
            <a:r>
              <a:rPr lang="en-CA" sz="800" dirty="0">
                <a:latin typeface="Courier" pitchFamily="2" charset="0"/>
              </a:rPr>
              <a:t>0 1 2 3 4 5 6 7 8 9 0 1 2 3 4 5 6 7 8 9 0 1 2 3 4 5 6 7 8 9 0 1</a:t>
            </a:r>
          </a:p>
          <a:p>
            <a:r>
              <a:rPr lang="en-CA" sz="800" dirty="0">
                <a:latin typeface="Courier" pitchFamily="2" charset="0"/>
              </a:rPr>
              <a:t>+-+-+-+-+-+-+-+-+-+-+-+-+-+-+-+-+-+-+-+-+-+-+-+-+-+-+-+-+-+-+-+-+</a:t>
            </a:r>
          </a:p>
          <a:p>
            <a:r>
              <a:rPr lang="en-CA" sz="800" dirty="0">
                <a:latin typeface="Courier" pitchFamily="2" charset="0"/>
              </a:rPr>
              <a:t>|0 0 0 0|                Sequence Number                        |</a:t>
            </a:r>
          </a:p>
          <a:p>
            <a:r>
              <a:rPr lang="en-CA" sz="800" dirty="0">
                <a:latin typeface="Courier" pitchFamily="2" charset="0"/>
              </a:rPr>
              <a:t>+-+-+-+-+-+-+-+-+-+-+-+-+-+-+-+-+-+-+-+-+-+-+-+-+-+-+-+-+-+-+-+-+</a:t>
            </a:r>
          </a:p>
        </p:txBody>
      </p:sp>
    </p:spTree>
    <p:extLst>
      <p:ext uri="{BB962C8B-B14F-4D97-AF65-F5344CB8AC3E}">
        <p14:creationId xmlns:p14="http://schemas.microsoft.com/office/powerpoint/2010/main" val="3027622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304800" y="0"/>
            <a:ext cx="85344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IOAM Header and Another ACH</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533400" y="857250"/>
            <a:ext cx="8001000" cy="3619499"/>
          </a:xfrm>
        </p:spPr>
        <p:txBody>
          <a:bodyPr/>
          <a:lstStyle/>
          <a:p>
            <a:pPr>
              <a:lnSpc>
                <a:spcPts val="2280"/>
              </a:lnSpc>
              <a:spcBef>
                <a:spcPts val="600"/>
              </a:spcBef>
            </a:pPr>
            <a:r>
              <a:rPr lang="en-CA" sz="2000" dirty="0">
                <a:latin typeface="Calibri" panose="020F0502020204030204" pitchFamily="34" charset="0"/>
                <a:cs typeface="Calibri" panose="020F0502020204030204" pitchFamily="34" charset="0"/>
              </a:rPr>
              <a:t>IOAM header is considered part of the MPLS Encapsulation, any other ACH is added after the IOAM Header with the packet.</a:t>
            </a:r>
          </a:p>
          <a:p>
            <a:pPr>
              <a:lnSpc>
                <a:spcPts val="2280"/>
              </a:lnSpc>
              <a:spcBef>
                <a:spcPts val="600"/>
              </a:spcBef>
            </a:pPr>
            <a:r>
              <a:rPr lang="en-CA" sz="2000" dirty="0">
                <a:latin typeface="Calibri" panose="020F0502020204030204" pitchFamily="34" charset="0"/>
                <a:cs typeface="Calibri" panose="020F0502020204030204" pitchFamily="34" charset="0"/>
              </a:rPr>
              <a:t>The transit nodes process the IOAM data field(s) after the EOS.</a:t>
            </a:r>
          </a:p>
          <a:p>
            <a:pPr>
              <a:lnSpc>
                <a:spcPts val="2280"/>
              </a:lnSpc>
              <a:spcBef>
                <a:spcPts val="600"/>
              </a:spcBef>
            </a:pPr>
            <a:r>
              <a:rPr lang="en-CA" sz="2000" dirty="0">
                <a:latin typeface="Calibri" panose="020F0502020204030204" pitchFamily="34" charset="0"/>
                <a:cs typeface="Calibri" panose="020F0502020204030204" pitchFamily="34" charset="0"/>
              </a:rPr>
              <a:t>The decapsulating node removes the MPLS Encapsulation including the IOAM header and then processes the next ACH following it.</a:t>
            </a:r>
          </a:p>
          <a:p>
            <a:pPr>
              <a:lnSpc>
                <a:spcPts val="2280"/>
              </a:lnSpc>
              <a:spcBef>
                <a:spcPts val="600"/>
              </a:spcBef>
            </a:pPr>
            <a:r>
              <a:rPr lang="en-CA" sz="2000" dirty="0">
                <a:latin typeface="Calibri" panose="020F0502020204030204" pitchFamily="34" charset="0"/>
                <a:cs typeface="Calibri" panose="020F0502020204030204" pitchFamily="34" charset="0"/>
              </a:rPr>
              <a:t>IOAM HDR Length allows to find the next ACH after the IOAM header.</a:t>
            </a:r>
          </a:p>
          <a:p>
            <a:pPr>
              <a:lnSpc>
                <a:spcPts val="2280"/>
              </a:lnSpc>
              <a:spcBef>
                <a:spcPts val="600"/>
              </a:spcBef>
            </a:pPr>
            <a:endParaRPr lang="en-CA" sz="20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27</a:t>
            </a:fld>
            <a:endParaRPr lang="en-US" altLang="zh-CN" dirty="0"/>
          </a:p>
        </p:txBody>
      </p:sp>
    </p:spTree>
    <p:extLst>
      <p:ext uri="{BB962C8B-B14F-4D97-AF65-F5344CB8AC3E}">
        <p14:creationId xmlns:p14="http://schemas.microsoft.com/office/powerpoint/2010/main" val="2353107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0" y="96999"/>
            <a:ext cx="9144000" cy="599270"/>
          </a:xfrm>
        </p:spPr>
        <p:txBody>
          <a:bodyPr/>
          <a:lstStyle/>
          <a:p>
            <a:r>
              <a:rPr lang="en-CA" sz="3200" dirty="0">
                <a:solidFill>
                  <a:srgbClr val="0070C0"/>
                </a:solidFill>
                <a:latin typeface="Calibri Light" panose="020F0302020204030204" pitchFamily="34" charset="0"/>
                <a:cs typeface="Calibri Light" panose="020F0302020204030204" pitchFamily="34" charset="0"/>
              </a:rPr>
              <a:t>IOAM Header with Another ACH</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28</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2019300" y="843434"/>
            <a:ext cx="5105400" cy="3693319"/>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IOAM Indicator Label                  | TC  |1|  TTL          |</a:t>
            </a:r>
          </a:p>
          <a:p>
            <a:r>
              <a:rPr lang="en-CA" sz="900" dirty="0">
                <a:latin typeface="Courier" pitchFamily="2" charset="0"/>
              </a:rPr>
              <a:t>   +-+-+-+-+-+-+-+-+-+-+-+-+-+-+-+-+-+-+-+-+-+-+-+-+-+-+-+-+-+-+-+-+&lt;-+</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Reserved      | Block Number  | IOAM-OPT-Type |</a:t>
            </a:r>
            <a:r>
              <a:rPr lang="en-CA" sz="900" dirty="0">
                <a:solidFill>
                  <a:srgbClr val="C00000"/>
                </a:solidFill>
                <a:latin typeface="Courier" pitchFamily="2" charset="0"/>
              </a:rPr>
              <a:t>IOAM HDR Length</a:t>
            </a:r>
            <a:r>
              <a:rPr lang="en-CA" sz="900" dirty="0">
                <a:latin typeface="Courier" pitchFamily="2" charset="0"/>
              </a:rPr>
              <a:t>|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solidFill>
                  <a:srgbClr val="C00000"/>
                </a:solidFill>
                <a:latin typeface="Courier" pitchFamily="2" charset="0"/>
              </a:rPr>
              <a:t>   |0 0 0 1|Version| Reserved      | Channel Type                  |</a:t>
            </a:r>
          </a:p>
          <a:p>
            <a:r>
              <a:rPr lang="en-CA" sz="900" dirty="0">
                <a:solidFill>
                  <a:srgbClr val="C00000"/>
                </a:solidFill>
                <a:latin typeface="Courier" pitchFamily="2" charset="0"/>
              </a:rPr>
              <a: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IOAM Header with MPLS Encapsulation with Another ACH</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1924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304800" y="0"/>
            <a:ext cx="85344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IOAM Data and Fragmentation after EOS</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533400" y="971550"/>
            <a:ext cx="8153400" cy="3505199"/>
          </a:xfrm>
        </p:spPr>
        <p:txBody>
          <a:bodyPr/>
          <a:lstStyle/>
          <a:p>
            <a:pPr marL="0" indent="0">
              <a:spcBef>
                <a:spcPts val="600"/>
              </a:spcBef>
              <a:buNone/>
            </a:pPr>
            <a:r>
              <a:rPr lang="en-CA" sz="1600" dirty="0">
                <a:latin typeface="Calibri" panose="020F0502020204030204" pitchFamily="34" charset="0"/>
                <a:cs typeface="Calibri" panose="020F0502020204030204" pitchFamily="34" charset="0"/>
              </a:rPr>
              <a:t>TBA</a:t>
            </a:r>
          </a:p>
          <a:p>
            <a:pPr>
              <a:spcBef>
                <a:spcPts val="600"/>
              </a:spcBef>
            </a:pPr>
            <a:endParaRPr lang="en-CA" sz="16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29</a:t>
            </a:fld>
            <a:endParaRPr lang="en-US" altLang="zh-CN" dirty="0"/>
          </a:p>
        </p:txBody>
      </p:sp>
    </p:spTree>
    <p:extLst>
      <p:ext uri="{BB962C8B-B14F-4D97-AF65-F5344CB8AC3E}">
        <p14:creationId xmlns:p14="http://schemas.microsoft.com/office/powerpoint/2010/main" val="3790289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Requirements and Scope</a:t>
            </a:r>
          </a:p>
        </p:txBody>
      </p:sp>
      <p:sp>
        <p:nvSpPr>
          <p:cNvPr id="3" name="Content Placeholder 2"/>
          <p:cNvSpPr>
            <a:spLocks noGrp="1"/>
          </p:cNvSpPr>
          <p:nvPr>
            <p:ph idx="1"/>
          </p:nvPr>
        </p:nvSpPr>
        <p:spPr>
          <a:xfrm>
            <a:off x="457200" y="895350"/>
            <a:ext cx="8229600" cy="3543300"/>
          </a:xfrm>
        </p:spPr>
        <p:txBody>
          <a:bodyPr/>
          <a:lstStyle/>
          <a:p>
            <a:pPr marL="0" indent="0">
              <a:buNone/>
            </a:pPr>
            <a:r>
              <a:rPr lang="en-US" sz="1800" dirty="0"/>
              <a:t>Requirements:</a:t>
            </a:r>
          </a:p>
          <a:p>
            <a:pPr lvl="1">
              <a:buFont typeface="Wingdings" charset="2"/>
              <a:buChar char="§"/>
            </a:pPr>
            <a:r>
              <a:rPr lang="en-US" sz="1800" dirty="0"/>
              <a:t>Transport In-situ OAM (IOAM) data fields with MPLS Encapsulation</a:t>
            </a:r>
          </a:p>
          <a:p>
            <a:pPr marL="0" lvl="1" indent="0">
              <a:buNone/>
            </a:pPr>
            <a:r>
              <a:rPr lang="en-US" sz="1800" dirty="0"/>
              <a:t>Scope:</a:t>
            </a:r>
          </a:p>
          <a:p>
            <a:pPr lvl="1">
              <a:buFont typeface="Wingdings" charset="2"/>
              <a:buChar char="§"/>
            </a:pPr>
            <a:r>
              <a:rPr lang="en-US" sz="1800" dirty="0"/>
              <a:t>Using data fields defined in:</a:t>
            </a:r>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-data</a:t>
            </a:r>
            <a:endParaRPr lang="en-CA" sz="1800" dirty="0"/>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-direct-export</a:t>
            </a:r>
            <a:endParaRPr lang="en-CA" sz="1800" dirty="0"/>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-flags</a:t>
            </a:r>
          </a:p>
          <a:p>
            <a:pPr lvl="1">
              <a:buFont typeface="Wingdings" charset="2"/>
              <a:buChar char="§"/>
            </a:pPr>
            <a:r>
              <a:rPr lang="en-CA" sz="1800" dirty="0"/>
              <a:t>Edge-to-edge (E2E) IOAM</a:t>
            </a:r>
          </a:p>
          <a:p>
            <a:pPr lvl="1">
              <a:buFont typeface="Wingdings" charset="2"/>
              <a:buChar char="§"/>
            </a:pPr>
            <a:r>
              <a:rPr lang="en-CA" sz="1800" dirty="0"/>
              <a:t>Hop-by-hop (</a:t>
            </a:r>
            <a:r>
              <a:rPr lang="en-CA" sz="1800" dirty="0" err="1"/>
              <a:t>HbH</a:t>
            </a:r>
            <a:r>
              <a:rPr lang="en-CA" sz="1800" dirty="0"/>
              <a:t>) IOAM</a:t>
            </a:r>
          </a:p>
          <a:p>
            <a:pPr lvl="1">
              <a:buFont typeface="Wingdings" charset="2"/>
              <a:buChar char="§"/>
            </a:pPr>
            <a:endParaRPr lang="en-US" sz="1800"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3</a:t>
            </a:fld>
            <a:endParaRPr lang="en-US" altLang="zh-CN"/>
          </a:p>
        </p:txBody>
      </p:sp>
    </p:spTree>
    <p:extLst>
      <p:ext uri="{BB962C8B-B14F-4D97-AF65-F5344CB8AC3E}">
        <p14:creationId xmlns:p14="http://schemas.microsoft.com/office/powerpoint/2010/main" val="2099784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30</a:t>
            </a:fld>
            <a:endParaRPr lang="en-US" altLang="zh-CN"/>
          </a:p>
        </p:txBody>
      </p:sp>
    </p:spTree>
    <p:extLst>
      <p:ext uri="{BB962C8B-B14F-4D97-AF65-F5344CB8AC3E}">
        <p14:creationId xmlns:p14="http://schemas.microsoft.com/office/powerpoint/2010/main" val="2276685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IOAM Header</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4</a:t>
            </a:fld>
            <a:endParaRPr lang="en-US" altLang="zh-CN"/>
          </a:p>
        </p:txBody>
      </p:sp>
    </p:spTree>
    <p:extLst>
      <p:ext uri="{BB962C8B-B14F-4D97-AF65-F5344CB8AC3E}">
        <p14:creationId xmlns:p14="http://schemas.microsoft.com/office/powerpoint/2010/main" val="1551564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571500" y="130865"/>
            <a:ext cx="8001000" cy="599270"/>
          </a:xfrm>
        </p:spPr>
        <p:txBody>
          <a:bodyPr/>
          <a:lstStyle/>
          <a:p>
            <a:r>
              <a:rPr lang="en-CA" sz="3200" dirty="0">
                <a:solidFill>
                  <a:srgbClr val="0070C0"/>
                </a:solidFill>
                <a:latin typeface="Calibri Light" panose="020F0302020204030204" pitchFamily="34" charset="0"/>
                <a:cs typeface="Calibri Light" panose="020F0302020204030204" pitchFamily="34" charset="0"/>
              </a:rPr>
              <a:t>IOAM Header with MPLS Encapsulation</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5</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600200" y="1031216"/>
            <a:ext cx="5791200" cy="3323987"/>
          </a:xfrm>
          <a:prstGeom prst="rect">
            <a:avLst/>
          </a:prstGeom>
          <a:solidFill>
            <a:schemeClr val="accent6">
              <a:lumMod val="20000"/>
              <a:lumOff val="80000"/>
            </a:schemeClr>
          </a:solidFill>
        </p:spPr>
        <p:txBody>
          <a:bodyPr wrap="square">
            <a:spAutoFit/>
          </a:bodyPr>
          <a:lstStyle/>
          <a:p>
            <a:r>
              <a:rPr lang="en-CA" sz="1000" dirty="0">
                <a:latin typeface="Courier" pitchFamily="2" charset="0"/>
              </a:rPr>
              <a:t>   0                   1                   2                   3</a:t>
            </a:r>
          </a:p>
          <a:p>
            <a:r>
              <a:rPr lang="en-CA" sz="1000" dirty="0">
                <a:latin typeface="Courier" pitchFamily="2" charset="0"/>
              </a:rPr>
              <a:t>   0 1 2 3 4 5 6 7 8 9 0 1 2 3 4 5 6 7 8 9 0 1 2 3 4 5 6 7 8 9 0 1</a:t>
            </a:r>
          </a:p>
          <a:p>
            <a:r>
              <a:rPr lang="en-CA" sz="1000" dirty="0">
                <a:latin typeface="Courier" pitchFamily="2" charset="0"/>
              </a:rPr>
              <a:t>   +-+-+-+-+-+-+-+-+-+-+-+-+-+-+-+-+-+-+-+-+-+-+-+-+-+-+-+-+-+-+-+-+&lt;-+ </a:t>
            </a:r>
          </a:p>
          <a:p>
            <a:r>
              <a:rPr lang="en-CA" sz="1000" dirty="0">
                <a:latin typeface="Courier" pitchFamily="2" charset="0"/>
              </a:rPr>
              <a:t>   |0 0 0 1|Version|  Reserved     | IOAM G-</a:t>
            </a:r>
            <a:r>
              <a:rPr lang="en-CA" sz="1000" dirty="0" err="1">
                <a:latin typeface="Courier" pitchFamily="2" charset="0"/>
              </a:rPr>
              <a:t>ACh</a:t>
            </a:r>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 Reserved      | Block Number  | IOAM-OPT-Type |IOAM HDR Length|  |</a:t>
            </a:r>
          </a:p>
          <a:p>
            <a:r>
              <a:rPr lang="en-CA" sz="1000" dirty="0">
                <a:latin typeface="Courier" pitchFamily="2" charset="0"/>
              </a:rPr>
              <a:t>   +-+-+-+-+-+-+-+-+-+-+-+-+-+-+-+-+-+-+-+-+-+-+-+-+-+-+-+-+-+-+-+-+  I</a:t>
            </a:r>
          </a:p>
          <a:p>
            <a:r>
              <a:rPr lang="en-CA" sz="1000" dirty="0">
                <a:latin typeface="Courier" pitchFamily="2" charset="0"/>
              </a:rPr>
              <a:t>   |                                                               |  O</a:t>
            </a:r>
          </a:p>
          <a:p>
            <a:r>
              <a:rPr lang="en-CA" sz="1000" dirty="0">
                <a:latin typeface="Courier" pitchFamily="2" charset="0"/>
              </a:rPr>
              <a:t>   |                                                               |  A</a:t>
            </a:r>
          </a:p>
          <a:p>
            <a:r>
              <a:rPr lang="en-CA" sz="1000" dirty="0">
                <a:latin typeface="Courier" pitchFamily="2" charset="0"/>
              </a:rPr>
              <a:t>   ~                 IOAM Option and Data Space                    ~  M</a:t>
            </a:r>
          </a:p>
          <a:p>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+-+-+-+-+-+-+-+-+-+-+-+-+-+-+-+-+-+-+-+-+-+-+-+-+-+-+-+-+-+-+-+-+&lt;-+</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                 Payload + Padding                             ~</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a:t>
            </a:r>
          </a:p>
          <a:p>
            <a:r>
              <a:rPr lang="en-CA" sz="1000" dirty="0">
                <a:latin typeface="Courier" pitchFamily="2" charset="0"/>
              </a:rPr>
              <a:t>               Figure: IOAM Header with MPLS Encapsulation</a:t>
            </a:r>
            <a:endParaRPr lang="en-CA" sz="10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8080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IOAM G-</a:t>
            </a:r>
            <a:r>
              <a:rPr lang="en-US" sz="3600" dirty="0" err="1">
                <a:solidFill>
                  <a:srgbClr val="0070C0"/>
                </a:solidFill>
                <a:latin typeface="Calibri Light" panose="020F0302020204030204" pitchFamily="34" charset="0"/>
                <a:cs typeface="Calibri Light" panose="020F0302020204030204" pitchFamily="34" charset="0"/>
              </a:rPr>
              <a:t>ACh</a:t>
            </a:r>
            <a:r>
              <a:rPr lang="en-US" sz="3600" dirty="0">
                <a:solidFill>
                  <a:srgbClr val="0070C0"/>
                </a:solidFill>
                <a:latin typeface="Calibri Light" panose="020F0302020204030204" pitchFamily="34" charset="0"/>
                <a:cs typeface="Calibri Light" panose="020F0302020204030204" pitchFamily="34" charset="0"/>
              </a:rPr>
              <a:t> Header</a:t>
            </a:r>
          </a:p>
        </p:txBody>
      </p:sp>
      <p:sp>
        <p:nvSpPr>
          <p:cNvPr id="3" name="Content Placeholder 2"/>
          <p:cNvSpPr>
            <a:spLocks noGrp="1"/>
          </p:cNvSpPr>
          <p:nvPr>
            <p:ph idx="1"/>
          </p:nvPr>
        </p:nvSpPr>
        <p:spPr>
          <a:xfrm>
            <a:off x="495300" y="971550"/>
            <a:ext cx="8153400" cy="3238501"/>
          </a:xfrm>
        </p:spPr>
        <p:txBody>
          <a:bodyPr/>
          <a:lstStyle/>
          <a:p>
            <a:pPr>
              <a:lnSpc>
                <a:spcPts val="2020"/>
              </a:lnSpc>
              <a:spcBef>
                <a:spcPts val="600"/>
              </a:spcBef>
            </a:pPr>
            <a:r>
              <a:rPr lang="en-CA" sz="1800" dirty="0"/>
              <a:t>New Generic Associated Channel (G-</a:t>
            </a:r>
            <a:r>
              <a:rPr lang="en-CA" sz="1800" dirty="0" err="1"/>
              <a:t>ACh</a:t>
            </a:r>
            <a:r>
              <a:rPr lang="en-CA" sz="1800" dirty="0"/>
              <a:t>) Type (value </a:t>
            </a:r>
            <a:r>
              <a:rPr lang="en-CA" sz="1800" dirty="0">
                <a:solidFill>
                  <a:srgbClr val="0070C0"/>
                </a:solidFill>
              </a:rPr>
              <a:t>TBA3</a:t>
            </a:r>
            <a:r>
              <a:rPr lang="en-CA" sz="1800" dirty="0"/>
              <a:t>) defined for IOAM</a:t>
            </a:r>
          </a:p>
          <a:p>
            <a:pPr>
              <a:lnSpc>
                <a:spcPts val="2020"/>
              </a:lnSpc>
              <a:spcBef>
                <a:spcPts val="600"/>
              </a:spcBef>
            </a:pPr>
            <a:r>
              <a:rPr lang="en-CA" sz="1800" dirty="0"/>
              <a:t>Protocol value </a:t>
            </a:r>
            <a:r>
              <a:rPr lang="en-CA" sz="1800" i="1" dirty="0"/>
              <a:t>0001b</a:t>
            </a:r>
            <a:r>
              <a:rPr lang="en-CA" sz="1800" dirty="0"/>
              <a:t> allows to avoid incorrect IP header based hashing over ECMP paths</a:t>
            </a:r>
          </a:p>
          <a:p>
            <a:pPr>
              <a:lnSpc>
                <a:spcPts val="2020"/>
              </a:lnSpc>
              <a:spcBef>
                <a:spcPts val="600"/>
              </a:spcBef>
            </a:pPr>
            <a:r>
              <a:rPr lang="en-CA" sz="1800" dirty="0"/>
              <a:t>Block Number can be used to: </a:t>
            </a:r>
          </a:p>
          <a:p>
            <a:pPr lvl="1">
              <a:lnSpc>
                <a:spcPts val="2020"/>
              </a:lnSpc>
              <a:spcBef>
                <a:spcPts val="600"/>
              </a:spcBef>
            </a:pPr>
            <a:r>
              <a:rPr lang="en-CA" sz="1800" dirty="0"/>
              <a:t>Aggregate IOAM data collected in data plane, e.g. compute measurement metrics for each block of a flow</a:t>
            </a:r>
          </a:p>
          <a:p>
            <a:pPr lvl="1">
              <a:lnSpc>
                <a:spcPts val="2020"/>
              </a:lnSpc>
              <a:spcBef>
                <a:spcPts val="600"/>
              </a:spcBef>
            </a:pPr>
            <a:r>
              <a:rPr lang="en-CA" sz="1800" dirty="0"/>
              <a:t>Correlate IOAM data from different nodes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6</a:t>
            </a:fld>
            <a:endParaRPr lang="en-US" altLang="zh-CN"/>
          </a:p>
        </p:txBody>
      </p:sp>
      <p:sp>
        <p:nvSpPr>
          <p:cNvPr id="6" name="Rectangle 5">
            <a:extLst>
              <a:ext uri="{FF2B5EF4-FFF2-40B4-BE49-F238E27FC236}">
                <a16:creationId xmlns:a16="http://schemas.microsoft.com/office/drawing/2014/main" id="{633B0DEE-E361-1046-85F0-03B8346DB4B8}"/>
              </a:ext>
            </a:extLst>
          </p:cNvPr>
          <p:cNvSpPr/>
          <p:nvPr/>
        </p:nvSpPr>
        <p:spPr>
          <a:xfrm>
            <a:off x="571500" y="4278775"/>
            <a:ext cx="8000999" cy="307777"/>
          </a:xfrm>
          <a:prstGeom prst="rect">
            <a:avLst/>
          </a:prstGeom>
        </p:spPr>
        <p:txBody>
          <a:bodyPr wrap="square">
            <a:spAutoFit/>
          </a:bodyPr>
          <a:lstStyle/>
          <a:p>
            <a:r>
              <a:rPr lang="en-US" sz="1400" dirty="0"/>
              <a:t>https://</a:t>
            </a:r>
            <a:r>
              <a:rPr lang="en-US" sz="1400" dirty="0" err="1"/>
              <a:t>www.iana.org</a:t>
            </a:r>
            <a:r>
              <a:rPr lang="en-US" sz="1400" dirty="0"/>
              <a:t>/assignments/g-ach-parameters/</a:t>
            </a:r>
            <a:r>
              <a:rPr lang="en-US" sz="1400" dirty="0" err="1"/>
              <a:t>g-ach-parameters.xhtml#mpls-g-ach-types</a:t>
            </a:r>
            <a:endParaRPr lang="en-US" sz="1400" dirty="0"/>
          </a:p>
        </p:txBody>
      </p:sp>
    </p:spTree>
    <p:extLst>
      <p:ext uri="{BB962C8B-B14F-4D97-AF65-F5344CB8AC3E}">
        <p14:creationId xmlns:p14="http://schemas.microsoft.com/office/powerpoint/2010/main" val="3591665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IOAM Indicator Label</a:t>
            </a:r>
          </a:p>
        </p:txBody>
      </p:sp>
      <p:sp>
        <p:nvSpPr>
          <p:cNvPr id="3" name="Content Placeholder 2"/>
          <p:cNvSpPr>
            <a:spLocks noGrp="1"/>
          </p:cNvSpPr>
          <p:nvPr>
            <p:ph idx="1"/>
          </p:nvPr>
        </p:nvSpPr>
        <p:spPr>
          <a:xfrm>
            <a:off x="533400" y="971550"/>
            <a:ext cx="8077200" cy="3257550"/>
          </a:xfrm>
        </p:spPr>
        <p:txBody>
          <a:bodyPr/>
          <a:lstStyle/>
          <a:p>
            <a:pPr>
              <a:lnSpc>
                <a:spcPts val="2320"/>
              </a:lnSpc>
              <a:spcBef>
                <a:spcPts val="600"/>
              </a:spcBef>
            </a:pPr>
            <a:r>
              <a:rPr lang="en-CA" sz="1600" dirty="0"/>
              <a:t>“IOAM Indicator Label” is used to indicate the presence of the IOAM data fields after EOS in the MPLS Encapsulation. How to process the IOAM data field(s) depends on the IOAM Option-Type. </a:t>
            </a:r>
          </a:p>
          <a:p>
            <a:pPr>
              <a:lnSpc>
                <a:spcPts val="2320"/>
              </a:lnSpc>
              <a:spcBef>
                <a:spcPts val="600"/>
              </a:spcBef>
            </a:pPr>
            <a:r>
              <a:rPr lang="en-CA" sz="1600" dirty="0"/>
              <a:t>Separate Indicator Labels are used for E2E IOAM (for edge nodes) and </a:t>
            </a:r>
            <a:r>
              <a:rPr lang="en-CA" sz="1600" dirty="0" err="1"/>
              <a:t>HbH</a:t>
            </a:r>
            <a:r>
              <a:rPr lang="en-CA" sz="1600" dirty="0"/>
              <a:t> IOAM (</a:t>
            </a:r>
            <a:r>
              <a:rPr lang="en-CA" sz="1600" i="1" dirty="0"/>
              <a:t>for edge and transit nodes</a:t>
            </a:r>
            <a:r>
              <a:rPr lang="en-CA" sz="1600" dirty="0"/>
              <a:t>) to optimize the IOAM processing on transit nodes when not needed.</a:t>
            </a:r>
          </a:p>
          <a:p>
            <a:pPr>
              <a:lnSpc>
                <a:spcPts val="2320"/>
              </a:lnSpc>
              <a:spcBef>
                <a:spcPts val="600"/>
              </a:spcBef>
            </a:pPr>
            <a:r>
              <a:rPr lang="en-CA" sz="1600" dirty="0"/>
              <a:t>In case of E2E IOAM, the IOAM Option-Type(s) in the data packets are processed on edge nodes only. The transit nodes ignore the IOAM Option-Type(s) carried by the data packets. </a:t>
            </a:r>
          </a:p>
          <a:p>
            <a:pPr>
              <a:lnSpc>
                <a:spcPts val="2320"/>
              </a:lnSpc>
              <a:spcBef>
                <a:spcPts val="600"/>
              </a:spcBef>
            </a:pPr>
            <a:r>
              <a:rPr lang="en-CA" sz="1600" dirty="0"/>
              <a:t>In case of </a:t>
            </a:r>
            <a:r>
              <a:rPr lang="en-CA" sz="1600" dirty="0" err="1"/>
              <a:t>HbH</a:t>
            </a:r>
            <a:r>
              <a:rPr lang="en-CA" sz="1600" dirty="0"/>
              <a:t> IOAM, the IOAM Option-Type(s) in the data packets are processed on transit and edge nodes. </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7</a:t>
            </a:fld>
            <a:endParaRPr lang="en-US" altLang="zh-CN"/>
          </a:p>
        </p:txBody>
      </p:sp>
    </p:spTree>
    <p:extLst>
      <p:ext uri="{BB962C8B-B14F-4D97-AF65-F5344CB8AC3E}">
        <p14:creationId xmlns:p14="http://schemas.microsoft.com/office/powerpoint/2010/main" val="2338934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E2E IOAM</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8</a:t>
            </a:fld>
            <a:endParaRPr lang="en-US" altLang="zh-CN"/>
          </a:p>
        </p:txBody>
      </p:sp>
    </p:spTree>
    <p:extLst>
      <p:ext uri="{BB962C8B-B14F-4D97-AF65-F5344CB8AC3E}">
        <p14:creationId xmlns:p14="http://schemas.microsoft.com/office/powerpoint/2010/main" val="3576489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76200" y="129372"/>
            <a:ext cx="8915400" cy="599270"/>
          </a:xfrm>
        </p:spPr>
        <p:txBody>
          <a:bodyPr/>
          <a:lstStyle/>
          <a:p>
            <a:r>
              <a:rPr lang="en-CA" sz="3200" dirty="0">
                <a:solidFill>
                  <a:srgbClr val="0070C0"/>
                </a:solidFill>
                <a:latin typeface="Calibri Light" panose="020F0302020204030204" pitchFamily="34" charset="0"/>
                <a:cs typeface="Calibri Light" panose="020F0302020204030204" pitchFamily="34" charset="0"/>
              </a:rPr>
              <a:t>E2E IOAM Header with MPLS Encapsulation</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9</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695450" y="841584"/>
            <a:ext cx="5753100" cy="3631763"/>
          </a:xfrm>
          <a:prstGeom prst="rect">
            <a:avLst/>
          </a:prstGeom>
          <a:solidFill>
            <a:schemeClr val="accent6">
              <a:lumMod val="20000"/>
              <a:lumOff val="80000"/>
            </a:schemeClr>
          </a:solidFill>
        </p:spPr>
        <p:txBody>
          <a:bodyPr wrap="square">
            <a:spAutoFit/>
          </a:bodyPr>
          <a:lstStyle/>
          <a:p>
            <a:r>
              <a:rPr lang="en-CA" sz="1000" dirty="0">
                <a:latin typeface="Courier" pitchFamily="2" charset="0"/>
              </a:rPr>
              <a:t>   0                   1                   2                   3</a:t>
            </a:r>
          </a:p>
          <a:p>
            <a:r>
              <a:rPr lang="en-CA" sz="1000" dirty="0">
                <a:latin typeface="Courier" pitchFamily="2" charset="0"/>
              </a:rPr>
              <a:t>   0 1 2 3 4 5 6 7 8 9 0 1 2 3 4 5 6 7 8 9 0 1 2 3 4 5 6 7 8 9 0 1</a:t>
            </a:r>
          </a:p>
          <a:p>
            <a:r>
              <a:rPr lang="en-CA" sz="1000" dirty="0">
                <a:latin typeface="Courier" pitchFamily="2" charset="0"/>
              </a:rPr>
              <a:t>   +-+-+-+-+-+-+-+-+-+-+-+-+-+-+-+-+-+-+-+-+-+-+-+-+-+-+-+-+-+-+-+-+</a:t>
            </a:r>
          </a:p>
          <a:p>
            <a:r>
              <a:rPr lang="en-CA" sz="1000" dirty="0">
                <a:latin typeface="Courier" pitchFamily="2" charset="0"/>
              </a:rPr>
              <a:t>   |  </a:t>
            </a:r>
            <a:r>
              <a:rPr lang="en-CA" sz="1000" b="1" dirty="0">
                <a:latin typeface="Courier" pitchFamily="2" charset="0"/>
              </a:rPr>
              <a:t>E2E IOAM Indicator Label             </a:t>
            </a:r>
            <a:r>
              <a:rPr lang="en-CA" sz="1000" dirty="0">
                <a:latin typeface="Courier" pitchFamily="2" charset="0"/>
              </a:rPr>
              <a:t>| TC  |1|  TTL          |</a:t>
            </a:r>
          </a:p>
          <a:p>
            <a:r>
              <a:rPr lang="en-CA" sz="1000" dirty="0">
                <a:latin typeface="Courier" pitchFamily="2" charset="0"/>
              </a:rPr>
              <a:t>   +-+-+-+-+-+-+-+-+-+-+-+-+-+-+-+-+-+-+-+-+-+-+-+-+-+-+-+-+-+-+-+-+&lt;-+ </a:t>
            </a:r>
          </a:p>
          <a:p>
            <a:r>
              <a:rPr lang="en-CA" sz="1000" dirty="0">
                <a:latin typeface="Courier" pitchFamily="2" charset="0"/>
              </a:rPr>
              <a:t>   |0 0 0 1|Version| Reserved      | IOAM G-</a:t>
            </a:r>
            <a:r>
              <a:rPr lang="en-CA" sz="1000" dirty="0" err="1">
                <a:latin typeface="Courier" pitchFamily="2" charset="0"/>
              </a:rPr>
              <a:t>ACh</a:t>
            </a:r>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 Reserved      | Block Number  | IOAM-OPT-Type |IOAM HDR Length|  |</a:t>
            </a:r>
          </a:p>
          <a:p>
            <a:r>
              <a:rPr lang="en-CA" sz="1000" dirty="0">
                <a:latin typeface="Courier" pitchFamily="2" charset="0"/>
              </a:rPr>
              <a:t>   +-+-+-+-+-+-+-+-+-+-+-+-+-+-+-+-+-+-+-+-+-+-+-+-+-+-+-+-+-+-+-+-+  I</a:t>
            </a:r>
          </a:p>
          <a:p>
            <a:r>
              <a:rPr lang="en-CA" sz="1000" dirty="0">
                <a:latin typeface="Courier" pitchFamily="2" charset="0"/>
              </a:rPr>
              <a:t>   |                                                               |  O</a:t>
            </a:r>
          </a:p>
          <a:p>
            <a:r>
              <a:rPr lang="en-CA" sz="1000" dirty="0">
                <a:latin typeface="Courier" pitchFamily="2" charset="0"/>
              </a:rPr>
              <a:t>   |                                                               |  A</a:t>
            </a:r>
          </a:p>
          <a:p>
            <a:r>
              <a:rPr lang="en-CA" sz="1000" dirty="0">
                <a:latin typeface="Courier" pitchFamily="2" charset="0"/>
              </a:rPr>
              <a:t>   ~                 IOAM Option and Data Space                    ~  M</a:t>
            </a:r>
          </a:p>
          <a:p>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+-+-+-+-+-+-+-+-+-+-+-+-+-+-+-+-+-+-+-+-+-+-+-+-+-+-+-+-+-+-+-+-+&lt;-+</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                 Payload + Padding                             ~</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a:t>
            </a:r>
          </a:p>
          <a:p>
            <a:r>
              <a:rPr lang="en-CA" sz="1000" dirty="0">
                <a:latin typeface="Courier" pitchFamily="2" charset="0"/>
              </a:rPr>
              <a:t>              Figure: E2E IOAM Header with MPLS Encapsulation</a:t>
            </a:r>
            <a:endParaRPr lang="en-CA" sz="10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4950222"/>
      </p:ext>
    </p:extLst>
  </p:cSld>
  <p:clrMapOvr>
    <a:masterClrMapping/>
  </p:clrMapOvr>
</p:sld>
</file>

<file path=ppt/theme/theme1.xml><?xml version="1.0" encoding="utf-8"?>
<a:theme xmlns:a="http://schemas.openxmlformats.org/drawingml/2006/main" name="Default Desig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ustom 1">
      <a:majorFont>
        <a:latin typeface="Candara"/>
        <a:ea typeface="华文细黑"/>
        <a:cs typeface="SimSun"/>
      </a:majorFont>
      <a:minorFont>
        <a:latin typeface="Candara"/>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7397</TotalTime>
  <Words>2894</Words>
  <Application>Microsoft Macintosh PowerPoint</Application>
  <PresentationFormat>On-screen Show (16:9)</PresentationFormat>
  <Paragraphs>458</Paragraphs>
  <Slides>30</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Courier</vt:lpstr>
      <vt:lpstr>Wingdings</vt:lpstr>
      <vt:lpstr>Default Design</vt:lpstr>
      <vt:lpstr>MPLS Data Plane Encapsulation for In-situ OAM Data</vt:lpstr>
      <vt:lpstr>Agenda</vt:lpstr>
      <vt:lpstr>Requirements and Scope</vt:lpstr>
      <vt:lpstr>PowerPoint Presentation</vt:lpstr>
      <vt:lpstr>IOAM Header with MPLS Encapsulation</vt:lpstr>
      <vt:lpstr>IOAM G-ACh Header</vt:lpstr>
      <vt:lpstr>IOAM Indicator Label</vt:lpstr>
      <vt:lpstr>PowerPoint Presentation</vt:lpstr>
      <vt:lpstr>E2E IOAM Header with MPLS Encapsulation</vt:lpstr>
      <vt:lpstr>E2E IOAM Indicator Label Allocation Methods</vt:lpstr>
      <vt:lpstr>E2E IOAM Indicator Label - Comparisons</vt:lpstr>
      <vt:lpstr>E2E IOAM Procedure</vt:lpstr>
      <vt:lpstr>PowerPoint Presentation</vt:lpstr>
      <vt:lpstr>HbH IOAM Header with MPLS Encapsulation</vt:lpstr>
      <vt:lpstr>HbH IOAM Indicator Label Allocation Methods</vt:lpstr>
      <vt:lpstr>HbH IOAM Indicator Label - Comparisons</vt:lpstr>
      <vt:lpstr>HbH IOAM Procedure</vt:lpstr>
      <vt:lpstr>HbH IOAM Header with MPLS Encapsulation</vt:lpstr>
      <vt:lpstr>Example IOAM Header with SR-MPLS Encapsulation</vt:lpstr>
      <vt:lpstr>Next Steps</vt:lpstr>
      <vt:lpstr>PowerPoint Presentation</vt:lpstr>
      <vt:lpstr>PowerPoint Presentation</vt:lpstr>
      <vt:lpstr>IOAM Header and Another Control Word</vt:lpstr>
      <vt:lpstr>Example IOAM Header with Control Word [RFC4385]</vt:lpstr>
      <vt:lpstr>Example IOAM Header with DetNet Control Word</vt:lpstr>
      <vt:lpstr>DetNet Draft Examples</vt:lpstr>
      <vt:lpstr>IOAM Header and Another ACH</vt:lpstr>
      <vt:lpstr>IOAM Header with Another ACH</vt:lpstr>
      <vt:lpstr>IOAM Data and Fragmentation after EOS</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PCEP-P2MP-MIB</dc:title>
  <dc:creator>d70584</dc:creator>
  <cp:lastModifiedBy>Rakesh Gandhi (rgandhi)</cp:lastModifiedBy>
  <cp:revision>1641</cp:revision>
  <dcterms:created xsi:type="dcterms:W3CDTF">2010-06-30T04:12:48Z</dcterms:created>
  <dcterms:modified xsi:type="dcterms:W3CDTF">2021-01-19T17:12:19Z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(6)D1ir8ERAy/CUg8oCLR9WSYrjo0k0KJYWIoD5xpyUin4mBtr0PPIodXNOtN4e1IZ94uMDDoAyrst3lPeddOdcwf7/7+PA6voBRYe1LYP4ZSZYFlnCxeMRo6n/UgoXCix8zii4J3kxUYVqL71ElOnJJvxINiopqspF+vhieK+/NtZqktPVdiw4uURrLBwHPr5wNfe/8O1259kvg0/17Du4Jo1NGvUiSrRwHllGfrdvguJP+CUq</vt:lpwstr>
  </property>
  <property fmtid="{D5CDD505-2E9C-101B-9397-08002B2CF9AE}" pid="3" name="_ms_pID_7253431">
    <vt:lpwstr>AktPVG+7fLSB4PzSs1rFnw9vwZczSdh5fZbEZ5YOdez/K4MmkI4AllXbK78Ao9ael4ZS9NNuCms3Y2GOojt60qLCBByhgA67xZdBCUNfCdy/c4/SAXWxturyDDm4XDQBo+EycexDPJZFokxQt4dTscgS9WT+xi9Btn1heIMCyFpLmoww28oZ5KQ9xluQlF/ipXMROb1MykTAQzFEEY+jojgJI5jcWsUBGlI48s3G6sipq9qa</vt:lpwstr>
  </property>
  <property fmtid="{D5CDD505-2E9C-101B-9397-08002B2CF9AE}" pid="4" name="_ms_pID_7253432">
    <vt:lpwstr>J8RTcmZFXiCMD1IF+uQ3mijX6a2z4YXzSgBf/4Tx+/eZAsI9JbakPO8+m/W7u9j4ECHK5i3sc57BLcwa5LOk3ItNcKo6uRcFIpiP5cgLDnrofhgD4LqPpV8PgqZejgHHJ5SGbP8ZJ/GRhrTE5MN4HPGyz3HlebHR5h1sRaBDluEXaLCOSLuG3nceTEdj9xEuBmXv4ub0JbUjldgEvPW7lD2VJnTFsf14JtJJJnXFsben91lM</vt:lpwstr>
  </property>
  <property fmtid="{D5CDD505-2E9C-101B-9397-08002B2CF9AE}" pid="5" name="_ms_pID_7253433">
    <vt:lpwstr>XaWNQIU180QbE+iYOLn5OB2nrCK5sP5Xv1Ngiv7Z6JV+DzA1i89cj928HHNgpuGTi7JMxW7mLncTUPAehJH4GJf6jCy/GQJbmde9l+ynMPQW83pSXMarFUCxspCQ6VBvtLpmsB1GfFvqchHven0zfhlO5Zf3G7WU1F2nWR93ZTwoq6UnRkPVYhIgTgn2r1ZW37zrYXM8Knnuuq+SzLacvInWIakJl5s9jFe5aQ9+h2pLDqyM</vt:lpwstr>
  </property>
  <property fmtid="{D5CDD505-2E9C-101B-9397-08002B2CF9AE}" pid="6" name="_ms_pID_7253434">
    <vt:lpwstr>4pIzCo38+f/fZsxlEVXtj3C54zTCW7w2KIFFi7RZaXrvtlEoqsGtqAOOfwHLO3D9UVG+k7r5WXJG6EOZ3LpG36CoU8xrNuldTuti818dXyp2EXbovZD8NDCuHHifgc8L1NklKzy+T932flMVt+xGEQHUgphJAyu/rJQNLzqi7JqueWY72NdQPhie/zgACxfp+/MGArCTqDhR28lj+eSgifb4SUpFth1hJq+grMfJEUcjia1G</vt:lpwstr>
  </property>
  <property fmtid="{D5CDD505-2E9C-101B-9397-08002B2CF9AE}" pid="7" name="_ms_pID_7253435">
    <vt:lpwstr>pIODpVBBmIVNTgLnmhNt+4TnyQOPqWMk0OJubrw+Gb2VzduHaSQBopCqrY/4dGGT2eEQuRt7GTmNqV2nG6dcwW71kUud9uwsls1vVA==</vt:lpwstr>
  </property>
  <property fmtid="{D5CDD505-2E9C-101B-9397-08002B2CF9AE}" pid="8" name="sflag">
    <vt:lpwstr>1437027015</vt:lpwstr>
  </property>
</Properties>
</file>