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9" r:id="rId3"/>
    <p:sldId id="317" r:id="rId4"/>
    <p:sldId id="318" r:id="rId5"/>
    <p:sldId id="315" r:id="rId6"/>
    <p:sldId id="310" r:id="rId7"/>
    <p:sldId id="303" r:id="rId8"/>
    <p:sldId id="316" r:id="rId9"/>
    <p:sldId id="321" r:id="rId10"/>
    <p:sldId id="322" r:id="rId11"/>
    <p:sldId id="326" r:id="rId12"/>
    <p:sldId id="324" r:id="rId13"/>
    <p:sldId id="330" r:id="rId14"/>
    <p:sldId id="325" r:id="rId15"/>
    <p:sldId id="327" r:id="rId16"/>
    <p:sldId id="328" r:id="rId17"/>
    <p:sldId id="331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1"/>
    <p:restoredTop sz="93905" autoAdjust="0"/>
  </p:normalViewPr>
  <p:slideViewPr>
    <p:cSldViewPr>
      <p:cViewPr varScale="1">
        <p:scale>
          <a:sx n="162" d="100"/>
          <a:sy n="162" d="100"/>
        </p:scale>
        <p:origin x="200" y="4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117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86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693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RFC 6374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447800" y="2571750"/>
            <a:ext cx="7086600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3961411"/>
            <a:ext cx="7620002" cy="778651"/>
          </a:xfrm>
        </p:spPr>
        <p:txBody>
          <a:bodyPr/>
          <a:lstStyle/>
          <a:p>
            <a:pPr lvl="0"/>
            <a:r>
              <a:rPr lang="en-US" sz="1400" dirty="0"/>
              <a:t>For end-to-end measurement of SR Policy, the PM probe query messages for delay and loss measurements are sent on the congruent path with data traffic using MPLS GAL/</a:t>
            </a:r>
            <a:r>
              <a:rPr lang="en-US" sz="1400" dirty="0" err="1"/>
              <a:t>GAch</a:t>
            </a:r>
            <a:r>
              <a:rPr lang="en-US" sz="1400" dirty="0"/>
              <a:t> header as defined in [RFC6374] and SR-MPLS label stack of the SR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Figure: Example Probe Message Header for an End-to-end SR-MPLS Policy</a:t>
            </a:r>
            <a:endParaRPr lang="en-CA" sz="11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7D1E127-E8AA-D646-B679-5809D9B5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Return Path TLV can be used from the probe query message for SR Paths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message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CD4F1F-1220-7F40-AEBD-526C7B92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180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SR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TLV is mandatory when carried in a probe query message and if responder does not support, it MUST return Error 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4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can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217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82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958004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Type = TBA2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9" y="29902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609600" y="2803062"/>
            <a:ext cx="8229600" cy="181588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(e.g. counters) from both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collected in data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when carried in a probe query message and if responder does not support, it MUST return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1181100" y="857876"/>
            <a:ext cx="681990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 Replication SID          | TC  |S|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Figure: Example Probe Query with Replication Segment for P2MP SR Policy</a:t>
            </a:r>
            <a:endParaRPr lang="en-CA" sz="12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 Query for P2MP SR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495300" y="3159740"/>
            <a:ext cx="8229600" cy="146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Applicable to one-way mode for delay and loss measurement for P2MP SR Policy.</a:t>
            </a:r>
          </a:p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querier root node sends probe query messages using the Replication Segment for the P2MP SR Policy</a:t>
            </a:r>
          </a:p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</a:t>
            </a:r>
          </a:p>
          <a:p>
            <a:pPr marL="628650" lvl="1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querier root node to identify the responder leaf nodes of the P2MP SR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8001000" cy="29718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IANA code-points to be allocated by MPLS WG</a:t>
            </a:r>
          </a:p>
          <a:p>
            <a:r>
              <a:rPr lang="en-US" sz="2400" dirty="0">
                <a:solidFill>
                  <a:schemeClr val="tx2"/>
                </a:solidFill>
              </a:rPr>
              <a:t>Draft to progress in MPLS WG</a:t>
            </a:r>
            <a:endParaRPr lang="en-CA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Bruno:</a:t>
            </a:r>
            <a:endParaRPr lang="en-CA" sz="2400" dirty="0">
              <a:solidFill>
                <a:schemeClr val="tx2"/>
              </a:solidFill>
            </a:endParaRPr>
          </a:p>
          <a:p>
            <a:pPr lvl="1"/>
            <a:r>
              <a:rPr lang="en-CA" sz="2400" dirty="0">
                <a:solidFill>
                  <a:schemeClr val="tx2"/>
                </a:solidFill>
              </a:rPr>
              <a:t>Please keep SPRING in the loop for the SPRING specific content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22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IETF-107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SR Links and end-to-end P2P/ P2MP SR Paths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One-way, two-way and loopback measurement modes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(SR) with MPLS data plane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250"/>
            <a:ext cx="6934200" cy="3657600"/>
          </a:xfrm>
        </p:spPr>
        <p:txBody>
          <a:bodyPr/>
          <a:lstStyle/>
          <a:p>
            <a:r>
              <a:rPr lang="en-US" sz="1100" dirty="0"/>
              <a:t>Feb 14, 2018</a:t>
            </a:r>
          </a:p>
          <a:p>
            <a:pPr lvl="1"/>
            <a:r>
              <a:rPr lang="en-US" sz="1100" dirty="0"/>
              <a:t>Draft was published </a:t>
            </a:r>
            <a:r>
              <a:rPr lang="en-CA" sz="1100" i="1" dirty="0"/>
              <a:t>draft-gandhi-spring-sr-mpls-pm-00</a:t>
            </a:r>
            <a:endParaRPr lang="en-US" sz="1100" i="1" dirty="0"/>
          </a:p>
          <a:p>
            <a:r>
              <a:rPr lang="en-US" sz="1100" dirty="0"/>
              <a:t>July 2018</a:t>
            </a:r>
          </a:p>
          <a:p>
            <a:pPr lvl="1"/>
            <a:r>
              <a:rPr lang="en-US" sz="1100" dirty="0"/>
              <a:t>Draft </a:t>
            </a:r>
            <a:r>
              <a:rPr lang="en-CA" sz="1100" i="1" dirty="0"/>
              <a:t>draft-gandhi-spring-sr-mpls-pm-02 </a:t>
            </a:r>
            <a:r>
              <a:rPr lang="en-US" sz="1100" dirty="0"/>
              <a:t>was introduced at IETF 102 Montreal in SPRING WG</a:t>
            </a:r>
          </a:p>
          <a:p>
            <a:r>
              <a:rPr lang="en-US" sz="1100" dirty="0"/>
              <a:t>Nov 2018</a:t>
            </a:r>
          </a:p>
          <a:p>
            <a:pPr lvl="1"/>
            <a:r>
              <a:rPr lang="en-US" sz="1100" dirty="0"/>
              <a:t>Presented </a:t>
            </a:r>
            <a:r>
              <a:rPr lang="en-CA" sz="1100" i="1" dirty="0"/>
              <a:t>draft-gandhi-spring-sr-mpls-pm-03</a:t>
            </a:r>
            <a:r>
              <a:rPr lang="en-US" sz="1100" dirty="0"/>
              <a:t> at IETF 103 Bangkok in SPRING and IPPM WGs</a:t>
            </a:r>
          </a:p>
          <a:p>
            <a:r>
              <a:rPr lang="en-US" sz="1100" dirty="0"/>
              <a:t>Feb 14, 2019</a:t>
            </a:r>
          </a:p>
          <a:p>
            <a:pPr lvl="1"/>
            <a:r>
              <a:rPr lang="en-US" sz="1100" dirty="0"/>
              <a:t>Draft was renamed to </a:t>
            </a:r>
            <a:r>
              <a:rPr lang="en-CA" sz="1100" i="1" dirty="0"/>
              <a:t>draft-gandhi-spring-rfc6374-srpm-mpls-00</a:t>
            </a:r>
            <a:endParaRPr lang="en-US" sz="1100" i="1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CA" sz="1100" i="1" dirty="0"/>
              <a:t>draft-gandhi-spring-rfc6374-srpm-mpls-00 </a:t>
            </a:r>
            <a:r>
              <a:rPr lang="en-US" sz="1100" dirty="0"/>
              <a:t>at IETF 104 Prague in SPRING WG</a:t>
            </a:r>
          </a:p>
          <a:p>
            <a:r>
              <a:rPr lang="en-US" sz="1100" dirty="0"/>
              <a:t>Oct 2019</a:t>
            </a:r>
          </a:p>
          <a:p>
            <a:pPr lvl="1"/>
            <a:r>
              <a:rPr lang="en-US" sz="1100" b="1" dirty="0"/>
              <a:t>Chairs agreed to progress the work in MPLS WG</a:t>
            </a:r>
          </a:p>
          <a:p>
            <a:pPr lvl="1"/>
            <a:r>
              <a:rPr lang="en-US" sz="1100" dirty="0"/>
              <a:t>Draft renamed to </a:t>
            </a:r>
            <a:r>
              <a:rPr lang="en-US" sz="1100" i="1" dirty="0"/>
              <a:t>draft-gandhi-mpls-rfc6374-sr-00</a:t>
            </a:r>
            <a:endParaRPr lang="en-US" sz="1100" dirty="0"/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draft-gandhi-mpls-rfc6374-sr-00 </a:t>
            </a:r>
            <a:r>
              <a:rPr lang="en-US" sz="1100" dirty="0"/>
              <a:t>at IETF 106 Singapore in MPLS WG</a:t>
            </a:r>
          </a:p>
          <a:p>
            <a:r>
              <a:rPr lang="en-CA" sz="1100" dirty="0"/>
              <a:t>Apr 2020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draft-gandhi-mpls-rfc6374-sr-02 </a:t>
            </a:r>
            <a:r>
              <a:rPr lang="en-US" sz="1100" dirty="0"/>
              <a:t>at IETF 107 in MPLS WG Interim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IETF-107 (Version 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Addressed MPLS-RT expert review comments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Various editorial changes</a:t>
            </a:r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Open Items:</a:t>
            </a:r>
          </a:p>
          <a:p>
            <a:pPr marL="685800" lvl="2" indent="-285750">
              <a:lnSpc>
                <a:spcPts val="2020"/>
              </a:lnSpc>
              <a:spcBef>
                <a:spcPts val="600"/>
              </a:spcBef>
              <a:buFont typeface="Wingdings" charset="2"/>
              <a:buChar char="§"/>
            </a:pPr>
            <a:r>
              <a:rPr lang="en-US" sz="18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0480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Implementation exists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Requested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adoption in MPLS WG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066800" y="972562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Message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91D73F7-27E6-B84F-8B7C-F7816F25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62"/>
            <a:ext cx="8314765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dirty="0"/>
              <a:t>Measure delay and loss performance of SR Links. </a:t>
            </a:r>
          </a:p>
          <a:p>
            <a:r>
              <a:rPr lang="en-US" sz="2000" dirty="0"/>
              <a:t>Compute SR Link Delay metrics (minimum-delay, maximum-delay, average-delay, delay-variance) and SR Link Packet Loss metric.</a:t>
            </a:r>
          </a:p>
          <a:p>
            <a:r>
              <a:rPr lang="en-US" sz="2000" dirty="0"/>
              <a:t>SR link extended TE metrics advertised in the network using the TLVs defined in the following RFCs/Drafts: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C36BCA6-7742-6743-9EE4-ECAB917A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5805</TotalTime>
  <Words>1507</Words>
  <Application>Microsoft Macintosh PowerPoint</Application>
  <PresentationFormat>On-screen Show (16:9)</PresentationFormat>
  <Paragraphs>220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RFC 6374 for Segment Routing Networks with MPLS Data Plane</vt:lpstr>
      <vt:lpstr>Agenda</vt:lpstr>
      <vt:lpstr>Requirements and Scope</vt:lpstr>
      <vt:lpstr>History of the Draft</vt:lpstr>
      <vt:lpstr>Updates Since IETF-107 (Version 02)</vt:lpstr>
      <vt:lpstr>Next Steps</vt:lpstr>
      <vt:lpstr>PowerPoint Presentation</vt:lpstr>
      <vt:lpstr>PM Probes for SR Links</vt:lpstr>
      <vt:lpstr>SR Link Extended TE Metrics Advertisement</vt:lpstr>
      <vt:lpstr>PM Probes for SR Policy</vt:lpstr>
      <vt:lpstr>Measurement Modes for SR Policy</vt:lpstr>
      <vt:lpstr>Return Path TLV for Two-way Measurement</vt:lpstr>
      <vt:lpstr>Destination Address TLV (Type 129) Handling</vt:lpstr>
      <vt:lpstr>Block Number TLV for Loss Measurement</vt:lpstr>
      <vt:lpstr>PM Probe Query for P2MP SR Policy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1145</cp:revision>
  <dcterms:created xsi:type="dcterms:W3CDTF">2010-06-30T04:12:48Z</dcterms:created>
  <dcterms:modified xsi:type="dcterms:W3CDTF">2020-06-10T18:52:59Z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