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99" r:id="rId3"/>
    <p:sldId id="315" r:id="rId4"/>
    <p:sldId id="326" r:id="rId5"/>
    <p:sldId id="1659" r:id="rId6"/>
    <p:sldId id="1662" r:id="rId7"/>
    <p:sldId id="1666" r:id="rId8"/>
    <p:sldId id="1667" r:id="rId9"/>
    <p:sldId id="1658" r:id="rId10"/>
    <p:sldId id="1663" r:id="rId11"/>
    <p:sldId id="318" r:id="rId12"/>
    <p:sldId id="303" r:id="rId13"/>
    <p:sldId id="1664" r:id="rId14"/>
    <p:sldId id="1642" r:id="rId15"/>
    <p:sldId id="1665" r:id="rId16"/>
    <p:sldId id="1668" r:id="rId17"/>
    <p:sldId id="1669" r:id="rId18"/>
    <p:sldId id="1661" r:id="rId19"/>
    <p:sldId id="1670" r:id="rId20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417"/>
    <p:restoredTop sz="93083" autoAdjust="0"/>
  </p:normalViewPr>
  <p:slideViewPr>
    <p:cSldViewPr>
      <p:cViewPr varScale="1">
        <p:scale>
          <a:sx n="164" d="100"/>
          <a:sy n="164" d="100"/>
        </p:scale>
        <p:origin x="160" y="7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4/22/20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921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262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72644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69103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03000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85990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7151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1616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3797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75853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16304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525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oses.Nagarajah@team.telstra.com" TargetMode="External"/><Relationship Id="rId5" Type="http://schemas.openxmlformats.org/officeDocument/2006/relationships/hyperlink" Target="mailto:Navin.Vaghamshi@ril.com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Enhanced Performance Measurement and Liveness Monitoring in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draft-gandhi-spring-sr-enhanced-plm-01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00200" y="2730977"/>
            <a:ext cx="6248400" cy="1212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Navin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Vaghamshi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Reliance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Navin.Vaghamshi@ril.com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Moses 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Nagarajah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 - Telstra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Moses.Nagarajah@team.telstra.com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– April 2020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75368"/>
            <a:ext cx="2895600" cy="357188"/>
          </a:xfrm>
        </p:spPr>
        <p:txBody>
          <a:bodyPr/>
          <a:lstStyle/>
          <a:p>
            <a:r>
              <a:rPr lang="en-CA" dirty="0"/>
              <a:t>IETF  – April 2020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990600" y="825427"/>
            <a:ext cx="7010400" cy="37798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Destination UDP Port            /  \       Network Programming Label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Measurement Protocol           /    \      Timestamp2 Offset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PLM Type                      /      \     Timestamp Format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LB or Enhanced LB         /        \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Authentication Mode &amp; Key   /          \     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Network Programming Label  /            \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Timestamp Format          /              \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 /                \ 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|       |  SR Path   |       |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|   R1  |============|   R5  |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Sender              Reflector</a:t>
            </a:r>
          </a:p>
        </p:txBody>
      </p:sp>
    </p:spTree>
    <p:extLst>
      <p:ext uri="{BB962C8B-B14F-4D97-AF65-F5344CB8AC3E}">
        <p14:creationId xmlns:p14="http://schemas.microsoft.com/office/powerpoint/2010/main" val="21907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Requesting WG adoption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 – April 2020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021"/>
            <a:ext cx="9087459" cy="764281"/>
          </a:xfrm>
        </p:spPr>
        <p:txBody>
          <a:bodyPr/>
          <a:lstStyle/>
          <a:p>
            <a:r>
              <a:rPr lang="en-US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Enhanced Loopback Mode for SR-MPLS Policy - IP/UDP Return Path</a:t>
            </a:r>
            <a:endParaRPr lang="en-US" sz="2600" b="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2988460" y="1352550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23" name="Conector recto de flecha 27"/>
          <p:cNvCxnSpPr>
            <a:cxnSpLocks/>
            <a:stCxn id="41" idx="3"/>
            <a:endCxn id="58" idx="1"/>
          </p:cNvCxnSpPr>
          <p:nvPr/>
        </p:nvCxnSpPr>
        <p:spPr>
          <a:xfrm>
            <a:off x="1675031" y="2700140"/>
            <a:ext cx="5546322" cy="17153"/>
          </a:xfrm>
          <a:prstGeom prst="straightConnector1">
            <a:avLst/>
          </a:prstGeom>
          <a:ln w="31750">
            <a:solidFill>
              <a:srgbClr val="00B0F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94264" y="1126706"/>
            <a:ext cx="8386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Probe Query</a:t>
            </a:r>
          </a:p>
        </p:txBody>
      </p:sp>
      <p:sp>
        <p:nvSpPr>
          <p:cNvPr id="38" name="Right Arrow 37"/>
          <p:cNvSpPr/>
          <p:nvPr/>
        </p:nvSpPr>
        <p:spPr>
          <a:xfrm rot="10800000">
            <a:off x="5401347" y="3257550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5179934" y="3028950"/>
            <a:ext cx="8194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Probe Reply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2562B6D-39F1-3B44-8CE3-8A7F5BB9258F}"/>
              </a:ext>
            </a:extLst>
          </p:cNvPr>
          <p:cNvGrpSpPr/>
          <p:nvPr/>
        </p:nvGrpSpPr>
        <p:grpSpPr>
          <a:xfrm>
            <a:off x="1153474" y="2441874"/>
            <a:ext cx="521557" cy="516532"/>
            <a:chOff x="1965275" y="975597"/>
            <a:chExt cx="822419" cy="654514"/>
          </a:xfrm>
        </p:grpSpPr>
        <p:pic>
          <p:nvPicPr>
            <p:cNvPr id="4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5AAE98F9-A069-C048-B3D5-55E7B9B5FE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A6D59F3-F912-FC42-98BF-A6B45ADF4A01}"/>
                </a:ext>
              </a:extLst>
            </p:cNvPr>
            <p:cNvSpPr txBox="1"/>
            <p:nvPr/>
          </p:nvSpPr>
          <p:spPr>
            <a:xfrm>
              <a:off x="2004893" y="1273811"/>
              <a:ext cx="655157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2 PE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B14E505-92DC-4849-830C-BAD0107D61A9}"/>
              </a:ext>
            </a:extLst>
          </p:cNvPr>
          <p:cNvGrpSpPr/>
          <p:nvPr/>
        </p:nvGrpSpPr>
        <p:grpSpPr>
          <a:xfrm>
            <a:off x="4100388" y="2465909"/>
            <a:ext cx="521557" cy="516532"/>
            <a:chOff x="1965275" y="975597"/>
            <a:chExt cx="822419" cy="654514"/>
          </a:xfrm>
        </p:grpSpPr>
        <p:pic>
          <p:nvPicPr>
            <p:cNvPr id="5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41967DC3-7451-394C-B6F3-F196CDB911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4F7ABC0-DF64-F641-82DF-C3A0E22D71C0}"/>
                </a:ext>
              </a:extLst>
            </p:cNvPr>
            <p:cNvSpPr txBox="1"/>
            <p:nvPr/>
          </p:nvSpPr>
          <p:spPr>
            <a:xfrm>
              <a:off x="2154046" y="1274055"/>
              <a:ext cx="523757" cy="331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216C2B6-4251-E04A-A846-6AAC72235997}"/>
              </a:ext>
            </a:extLst>
          </p:cNvPr>
          <p:cNvGrpSpPr/>
          <p:nvPr/>
        </p:nvGrpSpPr>
        <p:grpSpPr>
          <a:xfrm>
            <a:off x="7221353" y="2459027"/>
            <a:ext cx="521557" cy="516532"/>
            <a:chOff x="1965275" y="975597"/>
            <a:chExt cx="822419" cy="654514"/>
          </a:xfrm>
        </p:grpSpPr>
        <p:pic>
          <p:nvPicPr>
            <p:cNvPr id="58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F8B08FB9-0FD7-1D43-8EE4-3BF53E09C4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E2EC502-CCB7-FD44-B00D-EC26B6B49B65}"/>
                </a:ext>
              </a:extLst>
            </p:cNvPr>
            <p:cNvSpPr txBox="1"/>
            <p:nvPr/>
          </p:nvSpPr>
          <p:spPr>
            <a:xfrm>
              <a:off x="2004893" y="1273811"/>
              <a:ext cx="773983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4 PE</a:t>
              </a:r>
            </a:p>
          </p:txBody>
        </p:sp>
      </p:grp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86720AE7-7765-2040-B90F-D28641A5B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504884"/>
              </p:ext>
            </p:extLst>
          </p:nvPr>
        </p:nvGraphicFramePr>
        <p:xfrm>
          <a:off x="1799430" y="1134134"/>
          <a:ext cx="1099698" cy="14630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24134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948545"/>
                  </a:ext>
                </a:extLst>
              </a:tr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 LABEL TBA1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EC40E417-0B1E-D34F-BEB3-C4C040CD8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729440"/>
              </p:ext>
            </p:extLst>
          </p:nvPr>
        </p:nvGraphicFramePr>
        <p:xfrm>
          <a:off x="4717861" y="1362734"/>
          <a:ext cx="1156595" cy="12344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56595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2485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 LABEL TBA1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9EF299B1-A382-B840-9CAB-B5081910AE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444704"/>
              </p:ext>
            </p:extLst>
          </p:nvPr>
        </p:nvGraphicFramePr>
        <p:xfrm>
          <a:off x="2808699" y="3033640"/>
          <a:ext cx="1099698" cy="11430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312891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302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CE696EDB-9F02-EA4B-81B6-8814BB811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201762"/>
              </p:ext>
            </p:extLst>
          </p:nvPr>
        </p:nvGraphicFramePr>
        <p:xfrm>
          <a:off x="5944592" y="3033640"/>
          <a:ext cx="1155603" cy="11430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55603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348539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7924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sp>
        <p:nvSpPr>
          <p:cNvPr id="35" name="Curved Left Arrow 34">
            <a:extLst>
              <a:ext uri="{FF2B5EF4-FFF2-40B4-BE49-F238E27FC236}">
                <a16:creationId xmlns:a16="http://schemas.microsoft.com/office/drawing/2014/main" id="{7F473AA6-C228-2A4D-8CF1-3689FFFB1B2C}"/>
              </a:ext>
            </a:extLst>
          </p:cNvPr>
          <p:cNvSpPr/>
          <p:nvPr/>
        </p:nvSpPr>
        <p:spPr>
          <a:xfrm>
            <a:off x="7442766" y="1967743"/>
            <a:ext cx="527467" cy="1676400"/>
          </a:xfrm>
          <a:prstGeom prst="curvedLeftArrow">
            <a:avLst>
              <a:gd name="adj1" fmla="val 25000"/>
              <a:gd name="adj2" fmla="val 50000"/>
              <a:gd name="adj3" fmla="val 30488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2ADAD4B5-AD36-964A-A4C4-2323190D1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14279"/>
            <a:ext cx="2895600" cy="357188"/>
          </a:xfrm>
        </p:spPr>
        <p:txBody>
          <a:bodyPr/>
          <a:lstStyle/>
          <a:p>
            <a:r>
              <a:rPr lang="en-CA" dirty="0"/>
              <a:t>IETF  – April 2020 </a:t>
            </a:r>
          </a:p>
        </p:txBody>
      </p:sp>
    </p:spTree>
    <p:extLst>
      <p:ext uri="{BB962C8B-B14F-4D97-AF65-F5344CB8AC3E}">
        <p14:creationId xmlns:p14="http://schemas.microsoft.com/office/powerpoint/2010/main" val="1897959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353" y="20373"/>
            <a:ext cx="8839200" cy="788887"/>
          </a:xfrm>
        </p:spPr>
        <p:txBody>
          <a:bodyPr/>
          <a:lstStyle/>
          <a:p>
            <a:r>
              <a:rPr lang="en-US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Enhanced Loopback Mode for SR-MPLS Policy - SR Return Path</a:t>
            </a:r>
            <a:endParaRPr lang="en-US" sz="2600" b="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2988460" y="1200150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23" name="Conector recto de flecha 27"/>
          <p:cNvCxnSpPr>
            <a:cxnSpLocks/>
            <a:stCxn id="41" idx="3"/>
            <a:endCxn id="58" idx="1"/>
          </p:cNvCxnSpPr>
          <p:nvPr/>
        </p:nvCxnSpPr>
        <p:spPr>
          <a:xfrm>
            <a:off x="1674039" y="2798050"/>
            <a:ext cx="5546322" cy="17153"/>
          </a:xfrm>
          <a:prstGeom prst="straightConnector1">
            <a:avLst/>
          </a:prstGeom>
          <a:ln w="31750">
            <a:solidFill>
              <a:srgbClr val="00B0F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94264" y="989546"/>
            <a:ext cx="8386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Probe Query</a:t>
            </a:r>
          </a:p>
        </p:txBody>
      </p:sp>
      <p:sp>
        <p:nvSpPr>
          <p:cNvPr id="38" name="Right Arrow 37"/>
          <p:cNvSpPr/>
          <p:nvPr/>
        </p:nvSpPr>
        <p:spPr>
          <a:xfrm rot="10800000">
            <a:off x="5400355" y="3333750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5178942" y="3115371"/>
            <a:ext cx="8194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Probe Reply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2562B6D-39F1-3B44-8CE3-8A7F5BB9258F}"/>
              </a:ext>
            </a:extLst>
          </p:cNvPr>
          <p:cNvGrpSpPr/>
          <p:nvPr/>
        </p:nvGrpSpPr>
        <p:grpSpPr>
          <a:xfrm>
            <a:off x="1152482" y="2539784"/>
            <a:ext cx="521557" cy="516532"/>
            <a:chOff x="1965275" y="975597"/>
            <a:chExt cx="822419" cy="654514"/>
          </a:xfrm>
        </p:grpSpPr>
        <p:pic>
          <p:nvPicPr>
            <p:cNvPr id="4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5AAE98F9-A069-C048-B3D5-55E7B9B5FE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A6D59F3-F912-FC42-98BF-A6B45ADF4A01}"/>
                </a:ext>
              </a:extLst>
            </p:cNvPr>
            <p:cNvSpPr txBox="1"/>
            <p:nvPr/>
          </p:nvSpPr>
          <p:spPr>
            <a:xfrm>
              <a:off x="2004893" y="1273811"/>
              <a:ext cx="655157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2 PE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B14E505-92DC-4849-830C-BAD0107D61A9}"/>
              </a:ext>
            </a:extLst>
          </p:cNvPr>
          <p:cNvGrpSpPr/>
          <p:nvPr/>
        </p:nvGrpSpPr>
        <p:grpSpPr>
          <a:xfrm>
            <a:off x="4099396" y="2563819"/>
            <a:ext cx="521557" cy="516532"/>
            <a:chOff x="1965275" y="975597"/>
            <a:chExt cx="822419" cy="654514"/>
          </a:xfrm>
        </p:grpSpPr>
        <p:pic>
          <p:nvPicPr>
            <p:cNvPr id="5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41967DC3-7451-394C-B6F3-F196CDB911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4F7ABC0-DF64-F641-82DF-C3A0E22D71C0}"/>
                </a:ext>
              </a:extLst>
            </p:cNvPr>
            <p:cNvSpPr txBox="1"/>
            <p:nvPr/>
          </p:nvSpPr>
          <p:spPr>
            <a:xfrm>
              <a:off x="2154046" y="1274055"/>
              <a:ext cx="523757" cy="331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216C2B6-4251-E04A-A846-6AAC72235997}"/>
              </a:ext>
            </a:extLst>
          </p:cNvPr>
          <p:cNvGrpSpPr/>
          <p:nvPr/>
        </p:nvGrpSpPr>
        <p:grpSpPr>
          <a:xfrm>
            <a:off x="7220361" y="2556937"/>
            <a:ext cx="521557" cy="516532"/>
            <a:chOff x="1965275" y="975597"/>
            <a:chExt cx="822419" cy="654514"/>
          </a:xfrm>
        </p:grpSpPr>
        <p:pic>
          <p:nvPicPr>
            <p:cNvPr id="58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F8B08FB9-0FD7-1D43-8EE4-3BF53E09C4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E2EC502-CCB7-FD44-B00D-EC26B6B49B65}"/>
                </a:ext>
              </a:extLst>
            </p:cNvPr>
            <p:cNvSpPr txBox="1"/>
            <p:nvPr/>
          </p:nvSpPr>
          <p:spPr>
            <a:xfrm>
              <a:off x="2004893" y="1273811"/>
              <a:ext cx="773983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4 PE</a:t>
              </a:r>
            </a:p>
          </p:txBody>
        </p:sp>
      </p:grp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86720AE7-7765-2040-B90F-D28641A5B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265696"/>
              </p:ext>
            </p:extLst>
          </p:nvPr>
        </p:nvGraphicFramePr>
        <p:xfrm>
          <a:off x="1799430" y="996974"/>
          <a:ext cx="1099698" cy="16916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24134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948545"/>
                  </a:ext>
                </a:extLst>
              </a:tr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 LABEL TBA1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NODE-SID 16002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048361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PE2 or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127/8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EC40E417-0B1E-D34F-BEB3-C4C040CD8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540767"/>
              </p:ext>
            </p:extLst>
          </p:nvPr>
        </p:nvGraphicFramePr>
        <p:xfrm>
          <a:off x="4764061" y="1220378"/>
          <a:ext cx="1156595" cy="14630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56595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2485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 LABEL TBA1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224854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NODE-SID 16002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82965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PE2 or 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127/8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9EF299B1-A382-B840-9CAB-B5081910AE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999150"/>
              </p:ext>
            </p:extLst>
          </p:nvPr>
        </p:nvGraphicFramePr>
        <p:xfrm>
          <a:off x="2763760" y="3131550"/>
          <a:ext cx="1099698" cy="13716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NODE-SID 16002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388262"/>
                  </a:ext>
                </a:extLst>
              </a:tr>
              <a:tr h="312891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PE2 or 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127/8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302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CE696EDB-9F02-EA4B-81B6-8814BB811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171665"/>
              </p:ext>
            </p:extLst>
          </p:nvPr>
        </p:nvGraphicFramePr>
        <p:xfrm>
          <a:off x="5943600" y="3131550"/>
          <a:ext cx="1155603" cy="13716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55603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00268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NODE-SID 16002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888136"/>
                  </a:ext>
                </a:extLst>
              </a:tr>
              <a:tr h="34853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PE2 or 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127/8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7924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sp>
        <p:nvSpPr>
          <p:cNvPr id="35" name="Curved Left Arrow 34">
            <a:extLst>
              <a:ext uri="{FF2B5EF4-FFF2-40B4-BE49-F238E27FC236}">
                <a16:creationId xmlns:a16="http://schemas.microsoft.com/office/drawing/2014/main" id="{7F473AA6-C228-2A4D-8CF1-3689FFFB1B2C}"/>
              </a:ext>
            </a:extLst>
          </p:cNvPr>
          <p:cNvSpPr/>
          <p:nvPr/>
        </p:nvSpPr>
        <p:spPr>
          <a:xfrm>
            <a:off x="7441774" y="2065653"/>
            <a:ext cx="527467" cy="1676400"/>
          </a:xfrm>
          <a:prstGeom prst="curvedLeftArrow">
            <a:avLst>
              <a:gd name="adj1" fmla="val 25000"/>
              <a:gd name="adj2" fmla="val 50000"/>
              <a:gd name="adj3" fmla="val 30488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1787E5F9-B655-9142-AC99-1B4D6F754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 – April 2020 </a:t>
            </a:r>
          </a:p>
        </p:txBody>
      </p:sp>
    </p:spTree>
    <p:extLst>
      <p:ext uri="{BB962C8B-B14F-4D97-AF65-F5344CB8AC3E}">
        <p14:creationId xmlns:p14="http://schemas.microsoft.com/office/powerpoint/2010/main" val="229777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 – April 2020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1810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 – April 2020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Backup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4222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642"/>
          </a:xfrm>
        </p:spPr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SRv6 with Timestamp and Forward Function Example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6126" y="4786312"/>
            <a:ext cx="2895600" cy="357188"/>
          </a:xfrm>
        </p:spPr>
        <p:txBody>
          <a:bodyPr/>
          <a:lstStyle/>
          <a:p>
            <a:r>
              <a:rPr lang="en-CA" dirty="0"/>
              <a:t>IETF 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207227" y="639902"/>
            <a:ext cx="5126774" cy="39703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Outer IP Header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IP Address = Sender IPv6 Address                      .</a:t>
            </a:r>
          </a:p>
          <a:p>
            <a:r>
              <a:rPr lang="en-CA" sz="900" dirty="0">
                <a:latin typeface="Courier" pitchFamily="2" charset="0"/>
              </a:rPr>
              <a:t>  .  Destination IP Address = Next IPv6 Address                   .</a:t>
            </a:r>
          </a:p>
          <a:p>
            <a:r>
              <a:rPr lang="en-CA" sz="900" dirty="0">
                <a:latin typeface="Courier" pitchFamily="2" charset="0"/>
              </a:rPr>
              <a:t>  .  Next Header = 43 (Routing Header)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 SRH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&lt;Segment List&gt;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END.TSF with Target SID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Inner IP Header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IP Address = </a:t>
            </a:r>
            <a:r>
              <a:rPr lang="en-CA" sz="900" b="1" dirty="0">
                <a:latin typeface="Courier" pitchFamily="2" charset="0"/>
              </a:rPr>
              <a:t>Reflector</a:t>
            </a:r>
            <a:r>
              <a:rPr lang="en-CA" sz="900" dirty="0">
                <a:latin typeface="Courier" pitchFamily="2" charset="0"/>
              </a:rPr>
              <a:t> IPv6 Address                   .</a:t>
            </a:r>
          </a:p>
          <a:p>
            <a:r>
              <a:rPr lang="en-CA" sz="900" dirty="0">
                <a:latin typeface="Courier" pitchFamily="2" charset="0"/>
              </a:rPr>
              <a:t>  .  Destination IP Address = </a:t>
            </a:r>
            <a:r>
              <a:rPr lang="en-CA" sz="900" b="1" dirty="0">
                <a:latin typeface="Courier" pitchFamily="2" charset="0"/>
              </a:rPr>
              <a:t>Sender</a:t>
            </a:r>
            <a:r>
              <a:rPr lang="en-CA" sz="900" dirty="0">
                <a:latin typeface="Courier" pitchFamily="2" charset="0"/>
              </a:rPr>
              <a:t> IPv6 Address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UDP Header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Port = As chosen by Sender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Destination Port = User-configured Port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|  Payload as defined in Section 4.2.1 of RFC 5357 |            |</a:t>
            </a:r>
          </a:p>
          <a:p>
            <a:r>
              <a:rPr lang="en-CA" sz="900" dirty="0">
                <a:latin typeface="Courier" pitchFamily="2" charset="0"/>
              </a:rPr>
              <a:t>  |  Payload as defined in Section 4.2 of RFC 8762                |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Example 1: Probe Message for SRv6 with Endpoint Function IP Return Path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0200" y="1166015"/>
            <a:ext cx="3526573" cy="2895600"/>
          </a:xfrm>
        </p:spPr>
        <p:txBody>
          <a:bodyPr/>
          <a:lstStyle/>
          <a:p>
            <a:r>
              <a:rPr lang="en-US" sz="1400" dirty="0"/>
              <a:t>Endpoint Function END.TSF is defined for Timestamp and Forward and carried for the Reflector node SID</a:t>
            </a:r>
          </a:p>
          <a:p>
            <a:r>
              <a:rPr lang="en-US" sz="1400" dirty="0"/>
              <a:t>Reflector node removes SRH</a:t>
            </a:r>
          </a:p>
          <a:p>
            <a:r>
              <a:rPr lang="en-US" sz="1400" dirty="0"/>
              <a:t>Reverse direction path is IP</a:t>
            </a:r>
          </a:p>
          <a:p>
            <a:r>
              <a:rPr lang="en-US" sz="1400" dirty="0"/>
              <a:t>Source and Destination Addresses are swapped to represent the Reverse direction path in the </a:t>
            </a:r>
            <a:r>
              <a:rPr lang="en-US" sz="1400" b="1" dirty="0"/>
              <a:t>inner</a:t>
            </a:r>
            <a:r>
              <a:rPr lang="en-US" sz="1400" dirty="0"/>
              <a:t> IPv6 header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4110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42950"/>
          </a:xfrm>
        </p:spPr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SRv6 with Timestamp and Forward Function Example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8339"/>
            <a:ext cx="2895600" cy="357188"/>
          </a:xfrm>
        </p:spPr>
        <p:txBody>
          <a:bodyPr/>
          <a:lstStyle/>
          <a:p>
            <a:r>
              <a:rPr lang="en-CA" dirty="0"/>
              <a:t>IETF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152400" y="794534"/>
            <a:ext cx="51054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IP Address = Sender IPv6 Address                      .</a:t>
            </a:r>
          </a:p>
          <a:p>
            <a:r>
              <a:rPr lang="en-CA" sz="900" dirty="0">
                <a:latin typeface="Courier" pitchFamily="2" charset="0"/>
              </a:rPr>
              <a:t>  .  Destination IP Address = Next IPv6 Address                   .</a:t>
            </a:r>
          </a:p>
          <a:p>
            <a:r>
              <a:rPr lang="en-CA" sz="900" dirty="0">
                <a:latin typeface="Courier" pitchFamily="2" charset="0"/>
              </a:rPr>
              <a:t>  .  Next Header = 43 (Routing Header)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 SRH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&lt;Segment List&gt;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END.TSF with Target SID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Next Header = 17 (UDP)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UDP Header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Port = As chosen by Sender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Destination Port = User-configured Port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|  Payload as defined in Section 4.2.1 of RFC 5357 |            |</a:t>
            </a:r>
          </a:p>
          <a:p>
            <a:r>
              <a:rPr lang="en-CA" sz="900" dirty="0">
                <a:latin typeface="Courier" pitchFamily="2" charset="0"/>
              </a:rPr>
              <a:t>  |  Payload as defined in Section 4.2 of RFC 8762                |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Example 2: Probe Message for SRv6 with Endpoint Function SR Return Path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200150"/>
            <a:ext cx="3547946" cy="1988381"/>
          </a:xfrm>
        </p:spPr>
        <p:txBody>
          <a:bodyPr/>
          <a:lstStyle/>
          <a:p>
            <a:r>
              <a:rPr lang="en-US" sz="1400" dirty="0"/>
              <a:t>Endpoint Function END.TSF is defined for Timestamp and Forward and carried for the Reflector node SID</a:t>
            </a:r>
          </a:p>
          <a:p>
            <a:r>
              <a:rPr lang="en-US" sz="1400" dirty="0"/>
              <a:t>Reflector node does not remove the SRH, Sender node will remove the SRH</a:t>
            </a:r>
          </a:p>
          <a:p>
            <a:r>
              <a:rPr lang="en-US" sz="1400" dirty="0"/>
              <a:t>Reverse direction SR path carried in SRH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03487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 – April 2020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40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57250"/>
            <a:ext cx="7772400" cy="36195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Performance Measurement &amp; Liveness Monitoring in SR networks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End-to-end P2P/P2MP SR paths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Support ECMP SR paths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Running single protocol for liveness detection and performance measurement in SR networks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 Simplify deployment and reduce operational complexity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No endpoint dependency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Stateless on endpoint (e.g. endpoint unaware of the probe protocol)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Higher scale and faster detection interval (e.g. packets not punted out of fast-path)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5357 (TWAMP Light) defined probe messages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8762 (STAMP) defined probe messages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User-configured IP/UDP path for probe messages</a:t>
            </a:r>
          </a:p>
          <a:p>
            <a:pPr lvl="1">
              <a:buFont typeface="Wingdings" charset="2"/>
              <a:buChar char="§"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Liveness Monitoring of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05494" y="4786312"/>
            <a:ext cx="2895600" cy="357188"/>
          </a:xfrm>
        </p:spPr>
        <p:txBody>
          <a:bodyPr/>
          <a:lstStyle/>
          <a:p>
            <a:r>
              <a:rPr lang="en-CA" dirty="0"/>
              <a:t>IETF – April 2020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93768" y="2859107"/>
            <a:ext cx="8319052" cy="1941044"/>
          </a:xfrm>
        </p:spPr>
        <p:txBody>
          <a:bodyPr/>
          <a:lstStyle/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Liveness monitoring for SR Policy uses PM probes (TWAMP Light/STAMP delay measurement messages) in Loopback Mode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Probe messages sent using Segment List(s) of the SR Policy Candidate Path(s)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Probe messages are not punted on the remote node (endpoint/reflector) out of fast-path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Return path can be IP or SR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Liveness failure is notified when consecutive N number of probe messages are not received back at the sender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2209800" y="893624"/>
            <a:ext cx="4648200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+-------+ t1     Probe        +-------+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|       | - - - - - - - - - - |       |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|   R1  |--------------------||  R5   |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|       |&lt;- - - - - - - - - - |       |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+-------+ t4   Return Probe   +-------+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Sender                      Reflector Endpoint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(Simply Forward)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Figure: Loopback Mode</a:t>
            </a:r>
            <a:endParaRPr lang="en-CA" sz="1200" dirty="0">
              <a:effectLst/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86646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Enhanced Liveness Monitoring of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 – April 2020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74374" y="2647950"/>
            <a:ext cx="8395252" cy="2138362"/>
          </a:xfrm>
        </p:spPr>
        <p:txBody>
          <a:bodyPr/>
          <a:lstStyle/>
          <a:p>
            <a:pPr lvl="0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Use PM probes in loopback mode enabled with network programming function</a:t>
            </a:r>
          </a:p>
          <a:p>
            <a:pPr lvl="1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The network programming function optimizes the "operations of punt, add receive timestamp and inject the probe packet" on the reflector node</a:t>
            </a:r>
          </a:p>
          <a:p>
            <a:pPr lvl="0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The endpoint node adds the receive timestamp in the payload of the received TWAMP Light or STAMP probe message without punting the probe message</a:t>
            </a:r>
          </a:p>
          <a:p>
            <a:pPr lvl="1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Only add the receive timestamp if the source address in the probe message matches the local node address</a:t>
            </a:r>
          </a:p>
          <a:p>
            <a:pPr>
              <a:lnSpc>
                <a:spcPts val="1580"/>
              </a:lnSpc>
              <a:spcBef>
                <a:spcPts val="600"/>
              </a:spcBef>
            </a:pPr>
            <a:r>
              <a:rPr lang="en-US" sz="1200" dirty="0"/>
              <a:t>Liveness failure is notified when consecutive N number of probe messages are not received back at the sender</a:t>
            </a:r>
          </a:p>
          <a:p>
            <a:pPr>
              <a:lnSpc>
                <a:spcPts val="1580"/>
              </a:lnSpc>
              <a:spcBef>
                <a:spcPts val="600"/>
              </a:spcBef>
            </a:pPr>
            <a:r>
              <a:rPr lang="en-US" sz="1200" dirty="0"/>
              <a:t>Delay metrics are notified when consecutive N number of probe messages have delay values exceed the configured thresholds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1905000" y="786646"/>
            <a:ext cx="4800600" cy="17851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CA" sz="1100" dirty="0">
                <a:latin typeface="Courier" pitchFamily="2" charset="0"/>
              </a:rPr>
              <a:t>   +-------+ t1    Probe      t2 +-------+</a:t>
            </a:r>
          </a:p>
          <a:p>
            <a:r>
              <a:rPr lang="en-CA" sz="1100" dirty="0">
                <a:latin typeface="Courier" pitchFamily="2" charset="0"/>
              </a:rPr>
              <a:t>   |       | - - - - - - - - - - |       |</a:t>
            </a:r>
          </a:p>
          <a:p>
            <a:r>
              <a:rPr lang="en-CA" sz="1100" dirty="0">
                <a:latin typeface="Courier" pitchFamily="2" charset="0"/>
              </a:rPr>
              <a:t>   |   R1  |--------------------||  R5   |</a:t>
            </a:r>
          </a:p>
          <a:p>
            <a:r>
              <a:rPr lang="en-CA" sz="1100" dirty="0">
                <a:latin typeface="Courier" pitchFamily="2" charset="0"/>
              </a:rPr>
              <a:t>   |       |&lt;- - - - - - - - - - |       |</a:t>
            </a:r>
          </a:p>
          <a:p>
            <a:r>
              <a:rPr lang="en-CA" sz="1100" dirty="0">
                <a:latin typeface="Courier" pitchFamily="2" charset="0"/>
              </a:rPr>
              <a:t>   +-------+     Return Probe    +-------+</a:t>
            </a:r>
          </a:p>
          <a:p>
            <a:r>
              <a:rPr lang="en-CA" sz="1100" dirty="0">
                <a:latin typeface="Courier" pitchFamily="2" charset="0"/>
              </a:rPr>
              <a:t>    Sender                       Reflector Endpoint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(Timestamp,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 Pop and Forward)</a:t>
            </a:r>
          </a:p>
          <a:p>
            <a:r>
              <a:rPr lang="en-CA" sz="1100" dirty="0">
                <a:latin typeface="Courier" pitchFamily="2" charset="0"/>
              </a:rPr>
              <a:t> </a:t>
            </a:r>
          </a:p>
          <a:p>
            <a:r>
              <a:rPr lang="en-CA" sz="1100" dirty="0">
                <a:latin typeface="Courier" pitchFamily="2" charset="0"/>
              </a:rPr>
              <a:t>Figure: Loopback Mode Enabled with Network Programming </a:t>
            </a:r>
          </a:p>
        </p:txBody>
      </p:sp>
    </p:spTree>
    <p:extLst>
      <p:ext uri="{BB962C8B-B14F-4D97-AF65-F5344CB8AC3E}">
        <p14:creationId xmlns:p14="http://schemas.microsoft.com/office/powerpoint/2010/main" val="3722295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9050"/>
            <a:ext cx="84582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TWAMP Light Probe Message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205902" y="887408"/>
            <a:ext cx="4823298" cy="3693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Sequence Number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Transmit Timestamp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Error Estimate        |    MBZ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  |         </a:t>
            </a:r>
            <a:r>
              <a:rPr lang="en-US" sz="9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Receive Timestamp                                     </a:t>
            </a:r>
            <a:r>
              <a:rPr lang="en-US" sz="900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|                      Sender Sequence Number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Sender Timestamp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Sender Error Estimate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Sender TTL   |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~                      Padding                                  ~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CA" sz="90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r>
              <a:rPr lang="en-CA" sz="900" dirty="0">
                <a:latin typeface="Courier" pitchFamily="2" charset="0"/>
              </a:rPr>
              <a:t>              Figure: TWAMP Light Probe Message Format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0" y="1276351"/>
            <a:ext cx="3962400" cy="281940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Enhanced Loopback Mode</a:t>
            </a:r>
          </a:p>
          <a:p>
            <a:r>
              <a:rPr lang="en-US" sz="1400" dirty="0"/>
              <a:t>Sender adds the Transmit Timestamp</a:t>
            </a:r>
          </a:p>
          <a:p>
            <a:r>
              <a:rPr lang="en-US" sz="1400" dirty="0"/>
              <a:t>Reflector adds the Receive Timestamp at fixed offset locally provisioned (consistently in the network)</a:t>
            </a:r>
          </a:p>
          <a:p>
            <a:pPr lvl="1"/>
            <a:r>
              <a:rPr lang="en-US" sz="1400" dirty="0"/>
              <a:t>For TWAMP Light packets, it is at offset-byte 16 from the start of the payload</a:t>
            </a:r>
          </a:p>
          <a:p>
            <a:r>
              <a:rPr lang="en-US" sz="1400" dirty="0"/>
              <a:t>Sender Sequence Number, Sender Timestamp, Sender Error Estimate and Sender TTL in the TWAMP Light messages are not used</a:t>
            </a:r>
          </a:p>
          <a:p>
            <a:pPr lvl="1"/>
            <a:r>
              <a:rPr lang="en-US" sz="1400" dirty="0"/>
              <a:t>Reflector does not copy them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 – April 2020 </a:t>
            </a:r>
          </a:p>
        </p:txBody>
      </p:sp>
    </p:spTree>
    <p:extLst>
      <p:ext uri="{BB962C8B-B14F-4D97-AF65-F5344CB8AC3E}">
        <p14:creationId xmlns:p14="http://schemas.microsoft.com/office/powerpoint/2010/main" val="3909069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4582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Probe Message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152400" y="997210"/>
            <a:ext cx="4800600" cy="3139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Sequence Number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Transmit Timestamp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Error Estimate        |    </a:t>
            </a:r>
            <a:r>
              <a:rPr lang="en-US" sz="900" b="1" dirty="0">
                <a:latin typeface="Courier" pitchFamily="2" charset="0"/>
                <a:ea typeface="Courier" charset="0"/>
                <a:cs typeface="Courier" charset="0"/>
              </a:rPr>
              <a:t>SSID</a:t>
            </a: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  |         </a:t>
            </a:r>
            <a:r>
              <a:rPr lang="en-US" sz="9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Receive Timestamp                                     </a:t>
            </a:r>
            <a:r>
              <a:rPr lang="en-US" sz="900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|                      Sender Sequence Number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Sender Timestamp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Sender Error Estimate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Sender TTL   |      Padding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CA" sz="90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r>
              <a:rPr lang="en-CA" sz="900" dirty="0">
                <a:latin typeface="Courier" pitchFamily="2" charset="0"/>
              </a:rPr>
              <a:t>                  Figure: STAMP Probe Message Format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0" y="1190113"/>
            <a:ext cx="3962400" cy="2917956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Enhanced Loopback Mode</a:t>
            </a:r>
          </a:p>
          <a:p>
            <a:r>
              <a:rPr lang="en-US" sz="1400" dirty="0"/>
              <a:t>Sender adds the Transmit Timestamp</a:t>
            </a:r>
          </a:p>
          <a:p>
            <a:r>
              <a:rPr lang="en-US" sz="1400" dirty="0"/>
              <a:t>Reflector adds the Receive Timestamp at fixed offset locally provisioned (consistently in the network)</a:t>
            </a:r>
          </a:p>
          <a:p>
            <a:pPr lvl="1"/>
            <a:r>
              <a:rPr lang="en-US" sz="1400" dirty="0"/>
              <a:t>For STAMP packets, it is at offset-byte 16 from the start of the payload</a:t>
            </a:r>
          </a:p>
          <a:p>
            <a:r>
              <a:rPr lang="en-US" sz="1400" dirty="0"/>
              <a:t>Sender Sequence Number, Sender Timestamp, Sender Error Estimate and Sender TTL in the STAMP messages are not used</a:t>
            </a:r>
          </a:p>
          <a:p>
            <a:pPr lvl="1"/>
            <a:r>
              <a:rPr lang="en-US" sz="1400" dirty="0"/>
              <a:t>Reflector does not copy them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 – April 2020 </a:t>
            </a:r>
          </a:p>
        </p:txBody>
      </p:sp>
    </p:spTree>
    <p:extLst>
      <p:ext uri="{BB962C8B-B14F-4D97-AF65-F5344CB8AC3E}">
        <p14:creationId xmlns:p14="http://schemas.microsoft.com/office/powerpoint/2010/main" val="4096691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SR-MPLS with Timestamp Label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81000" y="740479"/>
            <a:ext cx="4398579" cy="36625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|            Label(1)                   | TC  |S|      TTL      |</a:t>
            </a:r>
          </a:p>
          <a:p>
            <a:r>
              <a:rPr lang="en-CA" sz="8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|            Label(n)                   | TC  |S|      TTL      |</a:t>
            </a:r>
          </a:p>
          <a:p>
            <a:r>
              <a:rPr lang="en-CA" sz="8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</a:t>
            </a:r>
            <a:r>
              <a:rPr lang="en-CA" sz="800" b="1" dirty="0">
                <a:latin typeface="Courier" pitchFamily="2" charset="0"/>
              </a:rPr>
              <a:t>|            Timestamp Label (TBA1)     | TC  |S|      TTL      |</a:t>
            </a:r>
          </a:p>
          <a:p>
            <a:r>
              <a:rPr lang="en-CA" sz="8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800" dirty="0">
                <a:latin typeface="Courier" pitchFamily="2" charset="0"/>
              </a:rPr>
              <a:t>  | IP Header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.  Source IP Address = </a:t>
            </a:r>
            <a:r>
              <a:rPr lang="en-CA" sz="800" b="1" dirty="0">
                <a:latin typeface="Courier" pitchFamily="2" charset="0"/>
              </a:rPr>
              <a:t>Endpoint</a:t>
            </a:r>
            <a:r>
              <a:rPr lang="en-CA" sz="800" dirty="0">
                <a:latin typeface="Courier" pitchFamily="2" charset="0"/>
              </a:rPr>
              <a:t> IPv4 or IPv6 Address            .</a:t>
            </a:r>
          </a:p>
          <a:p>
            <a:r>
              <a:rPr lang="en-CA" sz="800" dirty="0">
                <a:latin typeface="Courier" pitchFamily="2" charset="0"/>
              </a:rPr>
              <a:t>  .  Destination IP Address = </a:t>
            </a:r>
            <a:r>
              <a:rPr lang="en-CA" sz="800" b="1" dirty="0">
                <a:latin typeface="Courier" pitchFamily="2" charset="0"/>
              </a:rPr>
              <a:t>Sender</a:t>
            </a:r>
            <a:r>
              <a:rPr lang="en-CA" sz="800" dirty="0">
                <a:latin typeface="Courier" pitchFamily="2" charset="0"/>
              </a:rPr>
              <a:t> IPv4 or IPv6 Address         .</a:t>
            </a:r>
          </a:p>
          <a:p>
            <a:r>
              <a:rPr lang="en-CA" sz="800" dirty="0">
                <a:latin typeface="Courier" pitchFamily="2" charset="0"/>
              </a:rPr>
              <a:t>  .  Protocol = UDP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800" dirty="0">
                <a:latin typeface="Courier" pitchFamily="2" charset="0"/>
              </a:rPr>
              <a:t>  | UDP Header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.  Source Port = As chosen by Sender                            .</a:t>
            </a:r>
          </a:p>
          <a:p>
            <a:r>
              <a:rPr lang="en-CA" sz="800" dirty="0">
                <a:latin typeface="Courier" pitchFamily="2" charset="0"/>
              </a:rPr>
              <a:t>  .  Destination Port = User-configured Port                      .</a:t>
            </a:r>
          </a:p>
          <a:p>
            <a:r>
              <a:rPr lang="en-CA" sz="8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|  Payload as defined in Section 4.2.1 of RFC 5357 |            |</a:t>
            </a:r>
          </a:p>
          <a:p>
            <a:r>
              <a:rPr lang="en-CA" sz="800" dirty="0">
                <a:latin typeface="Courier" pitchFamily="2" charset="0"/>
              </a:rPr>
              <a:t>  |  Payload as defined in Section 4.2 of RFC 8762                |</a:t>
            </a:r>
          </a:p>
          <a:p>
            <a:r>
              <a:rPr lang="en-CA" sz="8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    Figure: Example Probe Message for SR-MPLS with Timestamp Label</a:t>
            </a:r>
            <a:endParaRPr lang="en-US" sz="8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9628" y="1071221"/>
            <a:ext cx="3923371" cy="3001056"/>
          </a:xfrm>
        </p:spPr>
        <p:txBody>
          <a:bodyPr/>
          <a:lstStyle/>
          <a:p>
            <a:r>
              <a:rPr lang="en-US" sz="1400" dirty="0"/>
              <a:t>Timestamp Label (TBA1) allocated by IANA from Extended Special-Purpose MPLS Label Values </a:t>
            </a:r>
          </a:p>
          <a:p>
            <a:pPr lvl="1"/>
            <a:r>
              <a:rPr lang="en-US" sz="1400" dirty="0"/>
              <a:t>Used for Timestamp, Pop and Forward network programing function</a:t>
            </a:r>
          </a:p>
          <a:p>
            <a:pPr lvl="1"/>
            <a:r>
              <a:rPr lang="en-US" sz="1400" dirty="0"/>
              <a:t>I.e. Timestamp Label (TBA1) is popped by the reflector node</a:t>
            </a:r>
          </a:p>
          <a:p>
            <a:r>
              <a:rPr lang="en-US" sz="1400" dirty="0"/>
              <a:t>Source and Destination Addresses are swapped - represent Reverse direction path</a:t>
            </a:r>
          </a:p>
          <a:p>
            <a:r>
              <a:rPr lang="en-US" sz="1400" dirty="0"/>
              <a:t>Optionally, Reverse direction SR path label stack can follow the Timestamp Label TBA1</a:t>
            </a:r>
          </a:p>
        </p:txBody>
      </p:sp>
    </p:spTree>
    <p:extLst>
      <p:ext uri="{BB962C8B-B14F-4D97-AF65-F5344CB8AC3E}">
        <p14:creationId xmlns:p14="http://schemas.microsoft.com/office/powerpoint/2010/main" val="2399405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0"/>
            <a:ext cx="8305800" cy="3564549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SR Paths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Sending PM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Existing forwarding mechanisms are applicable to PM probe messages.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Destination address in IPv4 header (e.g. 127/8) when return path is SR-MPLS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51267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7433</TotalTime>
  <Words>2021</Words>
  <Application>Microsoft Macintosh PowerPoint</Application>
  <PresentationFormat>On-screen Show (16:9)</PresentationFormat>
  <Paragraphs>363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Enhanced Performance Measurement and Liveness Monitoring in Segment Routing Networks</vt:lpstr>
      <vt:lpstr>Agenda</vt:lpstr>
      <vt:lpstr>Requirements and Scope</vt:lpstr>
      <vt:lpstr>Liveness Monitoring of SR Policy</vt:lpstr>
      <vt:lpstr>Enhanced Liveness Monitoring of SR Policy</vt:lpstr>
      <vt:lpstr>TWAMP Light Probe Message</vt:lpstr>
      <vt:lpstr>STAMP Probe Message</vt:lpstr>
      <vt:lpstr>SR-MPLS with Timestamp Label Example</vt:lpstr>
      <vt:lpstr>ECMP Support for SR Paths</vt:lpstr>
      <vt:lpstr>Example Provisioning Model</vt:lpstr>
      <vt:lpstr>Next Steps</vt:lpstr>
      <vt:lpstr>PowerPoint Presentation</vt:lpstr>
      <vt:lpstr>Enhanced Loopback Mode for SR-MPLS Policy - IP/UDP Return Path</vt:lpstr>
      <vt:lpstr>Enhanced Loopback Mode for SR-MPLS Policy - SR Return Path</vt:lpstr>
      <vt:lpstr>PowerPoint Presentation</vt:lpstr>
      <vt:lpstr>PowerPoint Presentation</vt:lpstr>
      <vt:lpstr>SRv6 with Timestamp and Forward Function Example 1</vt:lpstr>
      <vt:lpstr>SRv6 with Timestamp and Forward Function Example 2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1625</cp:revision>
  <dcterms:created xsi:type="dcterms:W3CDTF">2010-06-30T04:12:48Z</dcterms:created>
  <dcterms:modified xsi:type="dcterms:W3CDTF">2020-04-22T21:54:16Z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