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61" r:id="rId5"/>
    <p:sldId id="317" r:id="rId6"/>
    <p:sldId id="1660" r:id="rId7"/>
    <p:sldId id="326" r:id="rId8"/>
    <p:sldId id="318" r:id="rId9"/>
    <p:sldId id="303" r:id="rId10"/>
    <p:sldId id="1655" r:id="rId11"/>
    <p:sldId id="1652" r:id="rId12"/>
    <p:sldId id="1657" r:id="rId13"/>
    <p:sldId id="322" r:id="rId14"/>
    <p:sldId id="320" r:id="rId15"/>
    <p:sldId id="321" r:id="rId16"/>
    <p:sldId id="1658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58"/>
    <p:restoredTop sz="93083" autoAdjust="0"/>
  </p:normalViewPr>
  <p:slideViewPr>
    <p:cSldViewPr>
      <p:cViewPr varScale="1">
        <p:scale>
          <a:sx n="171" d="100"/>
          <a:sy n="171" d="100"/>
        </p:scale>
        <p:origin x="91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5/7/20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5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TWAMP Light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draft-gandhi-spring-twamp-srpm-09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741825"/>
            <a:ext cx="8077200" cy="686925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messages, both in unauthenticated mode.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1675" y="1504950"/>
            <a:ext cx="5200650" cy="3016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DM Message as specified in Section 4.2.1 of RFC 5357|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DM Message as specified in Section 4.1.2 of RFC 5357.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LM Message as specified in this document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87235"/>
            <a:ext cx="4125764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Message for DM or LM Query with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250787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267200" y="2105737"/>
            <a:ext cx="4125764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Next Hop IPv6 Address               .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.  Next Header = 43 (Routing Header)                            .</a:t>
            </a: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                        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&lt;SID List&gt;                                                    .</a:t>
            </a:r>
          </a:p>
          <a:p>
            <a:r>
              <a:rPr lang="en-CA" sz="750" dirty="0">
                <a:latin typeface="Courier" pitchFamily="2" charset="0"/>
              </a:rPr>
              <a:t>.  Next Header = 17 (UDP)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Message for DM or LM Query 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625840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Payload = DM Message specified in Section 4.2.1 of RFC 5357 |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Payload = LM Message specified in this document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TWAMP Light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37697"/>
            <a:ext cx="4128052" cy="44012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Port =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User-configured Port2 for Loss Measurement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cs typeface="Courier New" panose="02070309020205020404" pitchFamily="49" charset="0"/>
              </a:rPr>
              <a:t>|X|B| Reserved  | Block Number  | MBZ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Sender TTL   |  Padding (3 Bytes)                  </a:t>
            </a:r>
            <a:r>
              <a:rPr lang="en-CA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      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Padding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/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b="1" kern="0" dirty="0">
                <a:solidFill>
                  <a:schemeClr val="tx2"/>
                </a:solidFill>
              </a:rPr>
              <a:t>Does not modify existing TWAMP Light  (which is for DM) procedure as different UDP destination port2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2500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negotiate UDP port to bootstrap PM session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1574"/>
            <a:ext cx="8229600" cy="3568976"/>
          </a:xfrm>
        </p:spPr>
        <p:txBody>
          <a:bodyPr/>
          <a:lstStyle/>
          <a:p>
            <a:r>
              <a:rPr lang="en-US" sz="1100" dirty="0"/>
              <a:t>Feb 2019</a:t>
            </a:r>
          </a:p>
          <a:p>
            <a:pPr lvl="1"/>
            <a:r>
              <a:rPr lang="en-US" sz="1100" dirty="0"/>
              <a:t>Draft was published - </a:t>
            </a:r>
            <a:r>
              <a:rPr lang="en-US" sz="1100" i="1" dirty="0"/>
              <a:t>draft-gandhi-spring-twamp-srpm-00</a:t>
            </a:r>
            <a:endParaRPr lang="en-US" sz="1100" dirty="0"/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draft-gandhi-spring-twamp-srpm-00</a:t>
            </a:r>
            <a:r>
              <a:rPr lang="en-US" sz="1100" dirty="0"/>
              <a:t> at IETF 104 Prague in SPRING WG</a:t>
            </a:r>
          </a:p>
          <a:p>
            <a:r>
              <a:rPr lang="en-US" sz="1100" dirty="0"/>
              <a:t>May 2019</a:t>
            </a:r>
          </a:p>
          <a:p>
            <a:pPr lvl="1"/>
            <a:r>
              <a:rPr lang="en-US" sz="1100" dirty="0"/>
              <a:t>Added STAMP TLV for Return Path </a:t>
            </a:r>
          </a:p>
          <a:p>
            <a:r>
              <a:rPr lang="en-US" sz="1100" dirty="0"/>
              <a:t>July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draft-gandhi-spring-twamp-srpm-01</a:t>
            </a:r>
            <a:r>
              <a:rPr lang="en-US" sz="1100" dirty="0"/>
              <a:t> at IETF 105 Montreal in IPPM WG</a:t>
            </a:r>
          </a:p>
          <a:p>
            <a:pPr lvl="2"/>
            <a:r>
              <a:rPr lang="en-US" sz="1100" dirty="0"/>
              <a:t>Slide 9 Titled - </a:t>
            </a:r>
            <a:r>
              <a:rPr lang="en-CA" sz="1100" dirty="0"/>
              <a:t>Applicability of STAMP – STAMP is supported</a:t>
            </a:r>
            <a:endParaRPr lang="en-US" sz="1100" dirty="0"/>
          </a:p>
          <a:p>
            <a:r>
              <a:rPr lang="en-US" sz="1100" dirty="0"/>
              <a:t>Aug 2019</a:t>
            </a:r>
          </a:p>
          <a:p>
            <a:pPr lvl="1"/>
            <a:r>
              <a:rPr lang="en-US" sz="1100" i="1" dirty="0"/>
              <a:t>draft-gandhi-spring-twamp-srpm-02</a:t>
            </a:r>
            <a:r>
              <a:rPr lang="en-US" sz="1100" dirty="0"/>
              <a:t> included stand-alone LM messages</a:t>
            </a:r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draft-gandhi-spring-twamp-srpm-04</a:t>
            </a:r>
            <a:r>
              <a:rPr lang="en-US" sz="1100" dirty="0"/>
              <a:t> at IETF 106 Singapore in SPRING WG</a:t>
            </a:r>
          </a:p>
          <a:p>
            <a:r>
              <a:rPr lang="en-US" sz="1100" dirty="0"/>
              <a:t>Mar 2020</a:t>
            </a:r>
          </a:p>
          <a:p>
            <a:pPr lvl="1"/>
            <a:r>
              <a:rPr lang="en-US" sz="1100" dirty="0"/>
              <a:t>Moved STAMP support to </a:t>
            </a:r>
            <a:r>
              <a:rPr lang="en-US" sz="1100" i="1" dirty="0"/>
              <a:t>draft-</a:t>
            </a:r>
            <a:r>
              <a:rPr lang="en-US" sz="1100" i="1" dirty="0" err="1"/>
              <a:t>gandhi</a:t>
            </a:r>
            <a:r>
              <a:rPr lang="en-US" sz="1100" i="1" dirty="0"/>
              <a:t>--spring-</a:t>
            </a:r>
            <a:r>
              <a:rPr lang="en-US" sz="1100" b="1" i="1" dirty="0"/>
              <a:t>stamp</a:t>
            </a:r>
            <a:r>
              <a:rPr lang="en-US" sz="1100" i="1" dirty="0"/>
              <a:t>-srpm-00</a:t>
            </a:r>
          </a:p>
          <a:p>
            <a:pPr lvl="1"/>
            <a:r>
              <a:rPr lang="en-US" sz="1100" dirty="0"/>
              <a:t>Keep TWAMP Light support as informational in </a:t>
            </a:r>
            <a:r>
              <a:rPr lang="en-US" sz="1100" i="1" dirty="0"/>
              <a:t>draft-gandhi-spring-</a:t>
            </a:r>
            <a:r>
              <a:rPr lang="en-US" sz="1100" b="1" i="1" dirty="0"/>
              <a:t>twamp</a:t>
            </a:r>
            <a:r>
              <a:rPr lang="en-US" sz="1100" i="1" dirty="0"/>
              <a:t>-srpm-08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TWAMP Light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Moved STAMP support to a new draft - </a:t>
            </a:r>
            <a:r>
              <a:rPr lang="en-US" sz="1600" i="1" dirty="0"/>
              <a:t>draft-gandhi-spring-stamp-srpm-00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Informational draft - as TWAMP Light is informational, see Appendix I in RFC 5357 and Appendix A RFC 8545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14800" y="971550"/>
            <a:ext cx="46482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      Timestamp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Error Estimate        |  MBZ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MBZ                                   |Se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 </a:t>
            </a:r>
          </a:p>
          <a:p>
            <a:r>
              <a:rPr lang="en-CA" sz="800" dirty="0">
                <a:latin typeface="Courier" pitchFamily="2" charset="0"/>
              </a:rPr>
              <a:t>             Figure: Control Code in TWAMP Light Query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28600" y="971550"/>
            <a:ext cx="38862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 Sender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 Reflector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6632B4-4944-334C-9791-A67122539559}"/>
              </a:ext>
            </a:extLst>
          </p:cNvPr>
          <p:cNvSpPr/>
          <p:nvPr/>
        </p:nvSpPr>
        <p:spPr>
          <a:xfrm>
            <a:off x="4114800" y="3105473"/>
            <a:ext cx="4648200" cy="1446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Session-Sender Error Estimate | MBZ           |Re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</a:t>
            </a:r>
            <a:r>
              <a:rPr lang="en-CA" sz="800" dirty="0" err="1">
                <a:latin typeface="Courier" pitchFamily="2" charset="0"/>
              </a:rPr>
              <a:t>Ses</a:t>
            </a:r>
            <a:r>
              <a:rPr lang="en-CA" sz="800" dirty="0">
                <a:latin typeface="Courier" pitchFamily="2" charset="0"/>
              </a:rPr>
              <a:t>-Sender TTL |                 MBZ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Figure: Control Code in TWAMP Light Response Message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-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6981</TotalTime>
  <Words>1683</Words>
  <Application>Microsoft Macintosh PowerPoint</Application>
  <PresentationFormat>On-screen Show (16:9)</PresentationFormat>
  <Paragraphs>307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TWAMP Light for Segment Routing Networks</vt:lpstr>
      <vt:lpstr>Agenda</vt:lpstr>
      <vt:lpstr>Requirements and Scope</vt:lpstr>
      <vt:lpstr>History of the Draft</vt:lpstr>
      <vt:lpstr>Updates Since IETF-106 (Version-04)</vt:lpstr>
      <vt:lpstr>TWAMP Light Control Code Field</vt:lpstr>
      <vt:lpstr>Performance Measurement Modes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Stand-alone LM Message Format for TWAMP Light</vt:lpstr>
      <vt:lpstr>ECMP Support for SR Path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1578</cp:revision>
  <dcterms:created xsi:type="dcterms:W3CDTF">2010-06-30T04:12:48Z</dcterms:created>
  <dcterms:modified xsi:type="dcterms:W3CDTF">2020-05-07T20:28:46Z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