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99" r:id="rId3"/>
    <p:sldId id="315" r:id="rId4"/>
    <p:sldId id="1676" r:id="rId5"/>
    <p:sldId id="1684" r:id="rId6"/>
    <p:sldId id="1671" r:id="rId7"/>
    <p:sldId id="1658" r:id="rId8"/>
    <p:sldId id="1659" r:id="rId9"/>
    <p:sldId id="1682" r:id="rId10"/>
    <p:sldId id="1672" r:id="rId11"/>
    <p:sldId id="1662" r:id="rId12"/>
    <p:sldId id="1681" r:id="rId13"/>
    <p:sldId id="1664" r:id="rId14"/>
    <p:sldId id="1667" r:id="rId15"/>
    <p:sldId id="1683" r:id="rId16"/>
    <p:sldId id="1704" r:id="rId17"/>
    <p:sldId id="320" r:id="rId18"/>
    <p:sldId id="1680" r:id="rId19"/>
    <p:sldId id="1663" r:id="rId20"/>
    <p:sldId id="1670" r:id="rId21"/>
    <p:sldId id="1688" r:id="rId22"/>
    <p:sldId id="1687" r:id="rId23"/>
    <p:sldId id="1686" r:id="rId24"/>
    <p:sldId id="1702" r:id="rId25"/>
    <p:sldId id="1669" r:id="rId26"/>
    <p:sldId id="1697" r:id="rId27"/>
    <p:sldId id="1695" r:id="rId28"/>
    <p:sldId id="1703" r:id="rId29"/>
    <p:sldId id="1690" r:id="rId30"/>
    <p:sldId id="1699" r:id="rId31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17"/>
    <p:restoredTop sz="93061" autoAdjust="0"/>
  </p:normalViewPr>
  <p:slideViewPr>
    <p:cSldViewPr>
      <p:cViewPr varScale="1">
        <p:scale>
          <a:sx n="146" d="100"/>
          <a:sy n="146" d="100"/>
        </p:scale>
        <p:origin x="176" y="3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1607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6768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973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3146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0196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012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84181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03629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626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8683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873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4874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0003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6629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790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Voitek_Kozak@comcast.com" TargetMode="External"/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in_Wen@cable.comcas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fbrockne@cisco.com" TargetMode="External"/><Relationship Id="rId5" Type="http://schemas.openxmlformats.org/officeDocument/2006/relationships/hyperlink" Target="mailto:cfilsfil@cisco.com" TargetMode="External"/><Relationship Id="rId4" Type="http://schemas.openxmlformats.org/officeDocument/2006/relationships/hyperlink" Target="mailto:zali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zzhang-intarea-generic-delivery-functions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zzhang-intarea-generic-delivery-functions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1075" y="737426"/>
            <a:ext cx="7181850" cy="1200015"/>
          </a:xfrm>
        </p:spPr>
        <p:txBody>
          <a:bodyPr>
            <a:normAutofit/>
          </a:bodyPr>
          <a:lstStyle/>
          <a:p>
            <a:r>
              <a:rPr lang="en-US" sz="3600" dirty="0"/>
              <a:t>MPLS Data Plane Encapsulation for In-situ OAM Data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3900" y="2032880"/>
            <a:ext cx="7696200" cy="578643"/>
          </a:xfrm>
        </p:spPr>
        <p:txBody>
          <a:bodyPr/>
          <a:lstStyle/>
          <a:p>
            <a:r>
              <a:rPr lang="en-US" sz="2000" i="1" dirty="0"/>
              <a:t>draft-gandhi-mpls-ioam-sr-06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0" y="2729916"/>
            <a:ext cx="4876800" cy="1569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Zafar Ali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zali@cisco.com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cfilsfil@cisco.com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Frank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Brockners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6"/>
              </a:rPr>
              <a:t>fbrockne@cisco.com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Bin Wen - Comcast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7"/>
              </a:rPr>
              <a:t>Bin_Wen@cable.comcast.com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CA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Voitek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 Kozak - Comcast (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Voitek_Kozak@comcast.com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 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09900" y="4803357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29372"/>
            <a:ext cx="89154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Encapsulation with E2E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95450" y="921187"/>
            <a:ext cx="5753100" cy="363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>
                <a:latin typeface="Courier" pitchFamily="2" charset="0"/>
              </a:rPr>
              <a:t>E2E IOAM Indicator Label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Figure: MPLS Encapsulation with E2E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26458"/>
            <a:ext cx="76962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45576"/>
            <a:ext cx="7924800" cy="3676474"/>
          </a:xfrm>
        </p:spPr>
        <p:txBody>
          <a:bodyPr/>
          <a:lstStyle/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Extension Label (15) and Indicator Label assigned by IANA with value </a:t>
            </a:r>
            <a:r>
              <a:rPr lang="en-CA" sz="1600" dirty="0">
                <a:solidFill>
                  <a:srgbClr val="0070C0"/>
                </a:solidFill>
              </a:rPr>
              <a:t>TBA1</a:t>
            </a:r>
          </a:p>
          <a:p>
            <a:pPr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600" dirty="0"/>
              <a:t>From Extended Special Purpose Labels (</a:t>
            </a:r>
            <a:r>
              <a:rPr lang="en-CA" sz="1600" dirty="0" err="1"/>
              <a:t>eSPL</a:t>
            </a:r>
            <a:r>
              <a:rPr lang="en-CA" sz="1600" dirty="0"/>
              <a:t>) range</a:t>
            </a:r>
          </a:p>
          <a:p>
            <a:pPr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600" dirty="0"/>
              <a:t>Both Labels are carried at the </a:t>
            </a:r>
            <a:r>
              <a:rPr lang="en-CA" sz="1600" dirty="0">
                <a:solidFill>
                  <a:srgbClr val="0070C0"/>
                </a:solidFill>
              </a:rPr>
              <a:t>bottom</a:t>
            </a:r>
            <a:r>
              <a:rPr lang="en-CA" sz="1600" dirty="0"/>
              <a:t> of the label stack</a:t>
            </a:r>
          </a:p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Global Indicator Label allocated by a controller</a:t>
            </a:r>
          </a:p>
          <a:p>
            <a:pPr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600" dirty="0"/>
              <a:t>The controller provisions the label on encapsulating and decapsulating nodes</a:t>
            </a:r>
          </a:p>
          <a:p>
            <a:pPr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600" dirty="0"/>
              <a:t>The Label is carried at the </a:t>
            </a:r>
            <a:r>
              <a:rPr lang="en-CA" sz="1600" dirty="0">
                <a:solidFill>
                  <a:srgbClr val="0070C0"/>
                </a:solidFill>
              </a:rPr>
              <a:t>bottom</a:t>
            </a:r>
            <a:r>
              <a:rPr lang="en-CA" sz="1600" dirty="0"/>
              <a:t> of the label stack</a:t>
            </a:r>
          </a:p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Indicator Label allocated by the decapsulating node</a:t>
            </a:r>
          </a:p>
          <a:p>
            <a:pPr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600" dirty="0"/>
              <a:t>Signaling/advertisement extensions needed to convey the label to all encapsulating nodes (out of scope)</a:t>
            </a:r>
          </a:p>
          <a:p>
            <a:pPr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600" dirty="0"/>
              <a:t>The Label is carried at the </a:t>
            </a:r>
            <a:r>
              <a:rPr lang="en-CA" sz="1600" dirty="0">
                <a:solidFill>
                  <a:srgbClr val="0070C0"/>
                </a:solidFill>
              </a:rPr>
              <a:t>bottom</a:t>
            </a:r>
            <a:r>
              <a:rPr lang="en-CA" sz="1600" dirty="0"/>
              <a:t> of the label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4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0629"/>
            <a:ext cx="8610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Indicator Label - Comparisons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9289964"/>
              </p:ext>
            </p:extLst>
          </p:nvPr>
        </p:nvGraphicFramePr>
        <p:xfrm>
          <a:off x="609600" y="914399"/>
          <a:ext cx="7772400" cy="212066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804474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2804474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2163452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</a:tblGrid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 </a:t>
                      </a:r>
                      <a:r>
                        <a:rPr lang="en-US" sz="14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Indicator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 (Note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 Global Indicator Label,</a:t>
                      </a:r>
                    </a:p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 Signal/Advertise Indicator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568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/>
              <a:t>110</a:t>
            </a:r>
            <a:r>
              <a:rPr lang="en-US" altLang="zh-CN" baseline="30000"/>
              <a:t>th</a:t>
            </a:r>
            <a:r>
              <a:rPr lang="en-US" altLang="zh-CN"/>
              <a:t> IETF Online</a:t>
            </a:r>
            <a:endParaRPr lang="en-US" altLang="zh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F00A95-F3B5-764C-8387-A924C41C81E1}"/>
              </a:ext>
            </a:extLst>
          </p:cNvPr>
          <p:cNvSpPr txBox="1">
            <a:spLocks/>
          </p:cNvSpPr>
          <p:nvPr/>
        </p:nvSpPr>
        <p:spPr bwMode="auto">
          <a:xfrm>
            <a:off x="533400" y="3392251"/>
            <a:ext cx="7848600" cy="1383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This is true for any mechanism that we are defining using 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eSPL</a:t>
            </a: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For example SFC: https://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tools.ietf.org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/html/rfc8595 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 to work around hashing issue due to G-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 for IP packets</a:t>
            </a:r>
          </a:p>
          <a:p>
            <a:pPr marL="457200" lvl="1" indent="0">
              <a:buNone/>
            </a:pP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014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857250"/>
            <a:ext cx="7982607" cy="3695700"/>
          </a:xfrm>
        </p:spPr>
        <p:txBody>
          <a:bodyPr/>
          <a:lstStyle/>
          <a:p>
            <a:pPr marL="457200" lvl="0" indent="-457200">
              <a:lnSpc>
                <a:spcPts val="20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E2E IOAM includes IOAM processing on encapsulating and decapsulating nodes.</a:t>
            </a:r>
            <a:r>
              <a:rPr lang="en-CA" sz="1400" b="1" dirty="0"/>
              <a:t> </a:t>
            </a:r>
          </a:p>
          <a:p>
            <a:pPr marL="857250" lvl="1" indent="-457200">
              <a:lnSpc>
                <a:spcPts val="2040"/>
              </a:lnSpc>
              <a:spcBef>
                <a:spcPts val="600"/>
              </a:spcBef>
            </a:pPr>
            <a:r>
              <a:rPr lang="en-CA" sz="1400" dirty="0"/>
              <a:t>Only E2E Option-Type is carried in the IOAM data field.</a:t>
            </a:r>
          </a:p>
          <a:p>
            <a:pPr marL="457200" lvl="0" indent="-457200">
              <a:lnSpc>
                <a:spcPts val="20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encapsulating node inserts an E2E Indicator Label and one or more IOAM data field(s) in the MPLS header.</a:t>
            </a:r>
          </a:p>
          <a:p>
            <a:pPr marL="457200" lvl="0" indent="-457200">
              <a:lnSpc>
                <a:spcPts val="20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intermediate (intermediate) nodes do not process IOAM data.</a:t>
            </a:r>
          </a:p>
          <a:p>
            <a:pPr marL="457200" lvl="0" indent="-457200">
              <a:lnSpc>
                <a:spcPts val="20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“punts the timestamped copy” of the data packet including IOAM data field(s). </a:t>
            </a:r>
          </a:p>
          <a:p>
            <a:pPr marL="685800" lvl="1">
              <a:lnSpc>
                <a:spcPts val="2040"/>
              </a:lnSpc>
              <a:spcBef>
                <a:spcPts val="600"/>
              </a:spcBef>
            </a:pPr>
            <a:r>
              <a:rPr lang="en-CA" sz="1400" dirty="0"/>
              <a:t>The decapsulating node processes IOAM data field(s) from the punted packet.</a:t>
            </a:r>
          </a:p>
          <a:p>
            <a:pPr marL="457200" indent="-457200">
              <a:lnSpc>
                <a:spcPts val="20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also pops the IOAM Indicator Label and the IOAM data field(s) from the MPLS encapsulation.</a:t>
            </a:r>
          </a:p>
          <a:p>
            <a:pPr marL="685800" lvl="1">
              <a:lnSpc>
                <a:spcPts val="2040"/>
              </a:lnSpc>
              <a:spcBef>
                <a:spcPts val="600"/>
              </a:spcBef>
            </a:pPr>
            <a:r>
              <a:rPr lang="en-CA" sz="14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4385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427"/>
            <a:ext cx="9144000" cy="599270"/>
          </a:xfrm>
        </p:spPr>
        <p:txBody>
          <a:bodyPr/>
          <a:lstStyle/>
          <a:p>
            <a:r>
              <a:rPr lang="en-CA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- SR-MPLS Encapsulation with IOAM Data Fields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305050" y="641003"/>
            <a:ext cx="4533900" cy="42780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Label(1)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Label(n)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b="1" dirty="0">
                <a:latin typeface="Courier" pitchFamily="2" charset="0"/>
              </a:rPr>
              <a:t>   |                PSID                   | TC  |S|      TTL      | 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b="1" dirty="0">
                <a:latin typeface="Courier" pitchFamily="2" charset="0"/>
              </a:rPr>
              <a:t>   | Extension Label (15)                  | TC  |S|      TTL      | 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</a:t>
            </a:r>
            <a:r>
              <a:rPr lang="en-CA" sz="800" b="1" dirty="0">
                <a:latin typeface="Courier" pitchFamily="2" charset="0"/>
              </a:rPr>
              <a:t>E2E IOAM Indicator Label TBA1         </a:t>
            </a:r>
            <a:r>
              <a:rPr lang="en-CA" sz="800" dirty="0">
                <a:latin typeface="Courier" pitchFamily="2" charset="0"/>
              </a:rPr>
              <a:t>| TC  |1|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800" dirty="0">
                <a:latin typeface="Courier" pitchFamily="2" charset="0"/>
              </a:rPr>
              <a:t>   |0 0 0 1|Version| Reserved      | IOAM G-</a:t>
            </a:r>
            <a:r>
              <a:rPr lang="en-CA" sz="800" dirty="0" err="1">
                <a:latin typeface="Courier" pitchFamily="2" charset="0"/>
              </a:rPr>
              <a:t>ACh</a:t>
            </a:r>
            <a:r>
              <a:rPr lang="en-CA" sz="800" dirty="0">
                <a:latin typeface="Courier" pitchFamily="2" charset="0"/>
              </a:rPr>
              <a:t> (Type TBA3)        |  | 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 </a:t>
            </a:r>
          </a:p>
          <a:p>
            <a:r>
              <a:rPr lang="en-CA" sz="800" dirty="0">
                <a:latin typeface="Courier" pitchFamily="2" charset="0"/>
              </a:rPr>
              <a:t>             </a:t>
            </a:r>
          </a:p>
          <a:p>
            <a:r>
              <a:rPr lang="en-CA" sz="800" dirty="0">
                <a:latin typeface="Courier" pitchFamily="2" charset="0"/>
              </a:rPr>
              <a:t>      Figure: Example SR-MPLS Encapsulation with IOAM Data Fields</a:t>
            </a:r>
            <a:endParaRPr lang="en-CA" sz="8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607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Hop-by-Hop IOAM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9701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29372"/>
            <a:ext cx="89154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Encapsulation with </a:t>
            </a:r>
            <a:r>
              <a:rPr lang="en-CA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95450" y="775872"/>
            <a:ext cx="5753100" cy="40934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 err="1">
                <a:latin typeface="Courier" pitchFamily="2" charset="0"/>
              </a:rPr>
              <a:t>HbH</a:t>
            </a:r>
            <a:r>
              <a:rPr lang="en-CA" sz="1000" b="1" dirty="0">
                <a:latin typeface="Courier" pitchFamily="2" charset="0"/>
              </a:rPr>
              <a:t> IOAM FEC Label                   </a:t>
            </a:r>
            <a:r>
              <a:rPr lang="en-CA" sz="1000" dirty="0">
                <a:latin typeface="Courier" pitchFamily="2" charset="0"/>
              </a:rPr>
              <a:t>| TC  |S|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.                                                               </a:t>
            </a:r>
            <a:r>
              <a:rPr lang="en-CA" sz="1000" b="1" dirty="0">
                <a:latin typeface="Courier" pitchFamily="2" charset="0"/>
              </a:rPr>
              <a:t>.</a:t>
            </a:r>
          </a:p>
          <a:p>
            <a:r>
              <a:rPr lang="en-CA" sz="1000" b="1" dirty="0">
                <a:latin typeface="Courier" pitchFamily="2" charset="0"/>
              </a:rPr>
              <a:t>   .                                                               .</a:t>
            </a:r>
            <a:endParaRPr lang="en-CA" sz="1000" dirty="0">
              <a:latin typeface="Courier" pitchFamily="2" charset="0"/>
            </a:endParaRP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Figure: MPLS Encapsulation with E2E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661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22088"/>
            <a:ext cx="8001000" cy="3689372"/>
          </a:xfrm>
        </p:spPr>
        <p:txBody>
          <a:bodyPr/>
          <a:lstStyle/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Extension Label (15) and Indicator Label assigned by IANA with value </a:t>
            </a:r>
            <a:r>
              <a:rPr lang="en-CA" sz="1400" dirty="0">
                <a:solidFill>
                  <a:srgbClr val="0070C0"/>
                </a:solidFill>
              </a:rPr>
              <a:t>TBA2</a:t>
            </a:r>
          </a:p>
          <a:p>
            <a:pPr marL="685800" lvl="1">
              <a:spcBef>
                <a:spcPts val="600"/>
              </a:spcBef>
            </a:pPr>
            <a:r>
              <a:rPr lang="en-CA" sz="1400" dirty="0"/>
              <a:t>From Extended Special Purpose Labels (</a:t>
            </a:r>
            <a:r>
              <a:rPr lang="en-CA" sz="1400" dirty="0" err="1"/>
              <a:t>eSPL</a:t>
            </a:r>
            <a:r>
              <a:rPr lang="en-CA" sz="1400" dirty="0"/>
              <a:t>) range</a:t>
            </a:r>
          </a:p>
          <a:p>
            <a:pPr marL="685800" lvl="1">
              <a:spcBef>
                <a:spcPts val="600"/>
              </a:spcBef>
            </a:pPr>
            <a:r>
              <a:rPr lang="en-CA" sz="1400" dirty="0"/>
              <a:t>Both Labels are carried at the </a:t>
            </a:r>
            <a:r>
              <a:rPr lang="en-CA" sz="1400" dirty="0">
                <a:solidFill>
                  <a:srgbClr val="0070C0"/>
                </a:solidFill>
              </a:rPr>
              <a:t>bottom</a:t>
            </a:r>
            <a:r>
              <a:rPr lang="en-CA" sz="1400" dirty="0"/>
              <a:t> of the label stack (as top label can break heterogenous network)</a:t>
            </a:r>
          </a:p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Global Indicator Label allocated by a controller</a:t>
            </a:r>
          </a:p>
          <a:p>
            <a:pPr marL="685800" lvl="1">
              <a:spcBef>
                <a:spcPts val="600"/>
              </a:spcBef>
            </a:pPr>
            <a:r>
              <a:rPr lang="en-CA" sz="1400" dirty="0"/>
              <a:t>The controller provisions the label on encapsulating, intermediate and decapsulating nodes</a:t>
            </a:r>
          </a:p>
          <a:p>
            <a:pPr marL="685800" lvl="1">
              <a:spcBef>
                <a:spcPts val="600"/>
              </a:spcBef>
            </a:pPr>
            <a:r>
              <a:rPr lang="en-CA" sz="1400" dirty="0"/>
              <a:t>The Label is carried at the </a:t>
            </a:r>
            <a:r>
              <a:rPr lang="en-CA" sz="1400" dirty="0">
                <a:solidFill>
                  <a:srgbClr val="0070C0"/>
                </a:solidFill>
              </a:rPr>
              <a:t>bottom</a:t>
            </a:r>
            <a:r>
              <a:rPr lang="en-CA" sz="1400" dirty="0"/>
              <a:t> of the label stack (as top label can break heterogenous network)</a:t>
            </a:r>
          </a:p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IOAM FEC Label allocated by the intermediate and decapsulating nodes</a:t>
            </a:r>
          </a:p>
          <a:p>
            <a:pPr marL="685800" lvl="1">
              <a:spcBef>
                <a:spcPts val="600"/>
              </a:spcBef>
            </a:pPr>
            <a:r>
              <a:rPr lang="en-CA" sz="1400" dirty="0"/>
              <a:t>Signaling/advertisement extensions needed to convey the label to all encapsulating nodes (out of scope)</a:t>
            </a:r>
          </a:p>
          <a:p>
            <a:pPr marL="685800" lvl="1">
              <a:spcBef>
                <a:spcPts val="600"/>
              </a:spcBef>
            </a:pPr>
            <a:r>
              <a:rPr lang="en-CA" sz="1400" dirty="0"/>
              <a:t>The Label is carried at the </a:t>
            </a:r>
            <a:r>
              <a:rPr lang="en-CA" sz="1400" dirty="0">
                <a:solidFill>
                  <a:srgbClr val="0070C0"/>
                </a:solidFill>
              </a:rPr>
              <a:t>top</a:t>
            </a:r>
            <a:r>
              <a:rPr lang="en-CA" sz="1400" dirty="0"/>
              <a:t> of the label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35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60"/>
            <a:ext cx="8229600" cy="757302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Indicator Label - Comparisons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7802836"/>
              </p:ext>
            </p:extLst>
          </p:nvPr>
        </p:nvGraphicFramePr>
        <p:xfrm>
          <a:off x="457200" y="759462"/>
          <a:ext cx="8305800" cy="249335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7573795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07496208"/>
                    </a:ext>
                  </a:extLst>
                </a:gridCol>
              </a:tblGrid>
              <a:tr h="6692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Scan Label Stack</a:t>
                      </a:r>
                    </a:p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(Notes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Different FIB Entry for IOM FEC Local Label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 </a:t>
                      </a:r>
                      <a:r>
                        <a:rPr lang="en-US" sz="1400" b="0" i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Indicator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 Global Indicator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  <a:tr h="750221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 Signal/Advertise IOM FEC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06992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396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8E1905-622E-3C47-B502-B0B087F33B26}"/>
              </a:ext>
            </a:extLst>
          </p:cNvPr>
          <p:cNvSpPr txBox="1">
            <a:spLocks/>
          </p:cNvSpPr>
          <p:nvPr/>
        </p:nvSpPr>
        <p:spPr bwMode="auto">
          <a:xfrm>
            <a:off x="381002" y="3462673"/>
            <a:ext cx="8305798" cy="1131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400" kern="0" dirty="0"/>
              <a:t>Intermediate node may have a limit on how many labels it can scan. 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However, with any indicator scheme, the node will have to look past EOS into the packet to find the IOAM data that needs to be processed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 to work around hashing issue due to G-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 for IP packets</a:t>
            </a:r>
          </a:p>
        </p:txBody>
      </p:sp>
    </p:spTree>
    <p:extLst>
      <p:ext uri="{BB962C8B-B14F-4D97-AF65-F5344CB8AC3E}">
        <p14:creationId xmlns:p14="http://schemas.microsoft.com/office/powerpoint/2010/main" val="1819153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49"/>
            <a:ext cx="8229600" cy="3750221"/>
          </a:xfrm>
        </p:spPr>
        <p:txBody>
          <a:bodyPr/>
          <a:lstStyle/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 err="1"/>
              <a:t>HbH</a:t>
            </a:r>
            <a:r>
              <a:rPr lang="en-CA" sz="1400" dirty="0"/>
              <a:t> IOAM includes IOAM processing on encapsulating, intermediate and decapsulating nodes. </a:t>
            </a:r>
          </a:p>
          <a:p>
            <a:pPr marL="685800" lvl="1">
              <a:lnSpc>
                <a:spcPts val="1820"/>
              </a:lnSpc>
              <a:spcBef>
                <a:spcPts val="600"/>
              </a:spcBef>
            </a:pPr>
            <a:r>
              <a:rPr lang="en-CA" sz="1400" dirty="0"/>
              <a:t>Pre-allocated, Incremental, Proof of Transit and E2E Option-Types are carried in the IOAM data field(s).</a:t>
            </a:r>
          </a:p>
          <a:p>
            <a:pPr marL="457200" lvl="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encapsulating node inserts a </a:t>
            </a:r>
            <a:r>
              <a:rPr lang="en-CA" sz="1400" dirty="0" err="1"/>
              <a:t>HbH</a:t>
            </a:r>
            <a:r>
              <a:rPr lang="en-CA" sz="1400" dirty="0"/>
              <a:t> Indicator Label and one or more IOAM data field(s) in the MPLS encapsulation.</a:t>
            </a:r>
          </a:p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</a:rPr>
              <a:t>The intermediate nodes process </a:t>
            </a:r>
            <a:r>
              <a:rPr lang="en-CA" sz="1400" dirty="0" err="1">
                <a:solidFill>
                  <a:srgbClr val="0070C0"/>
                </a:solidFill>
              </a:rPr>
              <a:t>HbH</a:t>
            </a:r>
            <a:r>
              <a:rPr lang="en-CA" sz="1400" dirty="0">
                <a:solidFill>
                  <a:srgbClr val="0070C0"/>
                </a:solidFill>
              </a:rPr>
              <a:t> IOAM data field(s) and forward the data packet including updated IOAM data field(s). </a:t>
            </a:r>
          </a:p>
          <a:p>
            <a:pPr marL="457200" lvl="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"punts the timestamped copy" of the data packet including IOAM data field(s). </a:t>
            </a:r>
          </a:p>
          <a:p>
            <a:pPr marL="685800" lvl="1">
              <a:lnSpc>
                <a:spcPts val="1820"/>
              </a:lnSpc>
              <a:spcBef>
                <a:spcPts val="600"/>
              </a:spcBef>
            </a:pPr>
            <a:r>
              <a:rPr lang="en-CA" sz="1400" dirty="0"/>
              <a:t>The decapsulating node processes IOAM data field(s) from the punted packet.</a:t>
            </a:r>
          </a:p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also pops the IOAM Indicator Label and the IOAM data field(s) from the MPLS encapsulation.</a:t>
            </a:r>
          </a:p>
          <a:p>
            <a:pPr marL="685800" lvl="1">
              <a:lnSpc>
                <a:spcPts val="1820"/>
              </a:lnSpc>
              <a:spcBef>
                <a:spcPts val="600"/>
              </a:spcBef>
            </a:pPr>
            <a:r>
              <a:rPr lang="en-CA" sz="14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3413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009650"/>
            <a:ext cx="7772401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Discussions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19100" y="1771650"/>
            <a:ext cx="8305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36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MPLS Encapsulation for IOAM Data Fields with Control Word and Additional G-</a:t>
            </a:r>
            <a:r>
              <a:rPr lang="en-US" altLang="zh-CN" sz="3600" kern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ACh</a:t>
            </a:r>
            <a:endParaRPr lang="en-US" altLang="zh-CN" sz="3600" kern="0" dirty="0">
              <a:effectLst>
                <a:outerShdw blurRad="38100" dist="38100" dir="2700000" algn="tl">
                  <a:srgbClr val="C0C0C0"/>
                </a:outerShdw>
              </a:effectLst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8650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Fields with Control Word and Additional G-</a:t>
            </a:r>
            <a:r>
              <a:rPr lang="en-US" sz="28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3595A-2AF7-A141-B580-268FFA30C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28689"/>
            <a:ext cx="8382000" cy="3581399"/>
          </a:xfrm>
        </p:spPr>
        <p:txBody>
          <a:bodyPr/>
          <a:lstStyle/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E2E Indicator or 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HbH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Indicator/FEC IOM Label with EOS Flag set is added after the PW Label.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IOAM Data Fields, including IOAM G-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header are added in the MPLS </a:t>
            </a:r>
            <a:r>
              <a:rPr lang="en-CA" sz="1600" dirty="0"/>
              <a:t>encapsulation after the EOS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allows the intermediate nodes to easily locate and update the </a:t>
            </a:r>
            <a:r>
              <a:rPr lang="en-CA" sz="16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HbH</a:t>
            </a:r>
            <a:r>
              <a:rPr lang="en-CA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IOAM data field(s) after the EOS.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Control Word or additional G-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is added after the IOAM Data Fields in the packet.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The decapsulating node removes the MPLS </a:t>
            </a:r>
            <a:r>
              <a:rPr lang="en-CA" sz="1600" dirty="0"/>
              <a:t>encapsulation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including the IOAM Data Fields and then processes the Control Word or G-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following it.</a:t>
            </a:r>
          </a:p>
          <a:p>
            <a:pPr lvl="1">
              <a:lnSpc>
                <a:spcPts val="2120"/>
              </a:lnSpc>
              <a:spcBef>
                <a:spcPts val="600"/>
              </a:spcBef>
            </a:pP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The presence of this is known due to the PW Label on the Label Stack.</a:t>
            </a:r>
          </a:p>
          <a:p>
            <a:pPr lvl="1">
              <a:lnSpc>
                <a:spcPts val="2120"/>
              </a:lnSpc>
              <a:spcBef>
                <a:spcPts val="600"/>
              </a:spcBef>
            </a:pPr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</a:rPr>
              <a:t>IOAM HDR Length 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allows to locate the Control Word and G-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after the IOAM Data Fields.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0542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880"/>
            <a:ext cx="9144000" cy="599270"/>
          </a:xfrm>
        </p:spPr>
        <p:txBody>
          <a:bodyPr/>
          <a:lstStyle/>
          <a:p>
            <a:r>
              <a:rPr lang="en-CA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Generic PW Control Word [RFC4385] with IOAM Data Fields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905000" y="795941"/>
            <a:ext cx="5105400" cy="3831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 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 PW Label 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E2E IOAM Indicator Label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Specified by PW Encapsulation [RFC4385]               |   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Figure: Example Generic PW Control Word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39194B00-5AD6-B34B-A2E3-075C5F710B26}"/>
              </a:ext>
            </a:extLst>
          </p:cNvPr>
          <p:cNvSpPr/>
          <p:nvPr/>
        </p:nvSpPr>
        <p:spPr>
          <a:xfrm>
            <a:off x="1752598" y="1809751"/>
            <a:ext cx="79999" cy="115070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5ED561A0-4D92-5C49-88EE-9B449D537B85}"/>
              </a:ext>
            </a:extLst>
          </p:cNvPr>
          <p:cNvSpPr/>
          <p:nvPr/>
        </p:nvSpPr>
        <p:spPr>
          <a:xfrm rot="10800000">
            <a:off x="1752599" y="859382"/>
            <a:ext cx="79997" cy="79796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B17C1B-5F36-C540-9B2D-69848A4E79C5}"/>
              </a:ext>
            </a:extLst>
          </p:cNvPr>
          <p:cNvSpPr txBox="1"/>
          <p:nvPr/>
        </p:nvSpPr>
        <p:spPr>
          <a:xfrm>
            <a:off x="776687" y="114698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Labels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E0C5DA-120D-844C-AD2B-2114F8A26438}"/>
              </a:ext>
            </a:extLst>
          </p:cNvPr>
          <p:cNvSpPr txBox="1"/>
          <p:nvPr/>
        </p:nvSpPr>
        <p:spPr>
          <a:xfrm>
            <a:off x="778877" y="2053614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Headers</a:t>
            </a:r>
          </a:p>
          <a:p>
            <a:r>
              <a:rPr lang="en-US" sz="1400" dirty="0"/>
              <a:t>(TLVs)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AEB769-163F-A743-BC08-507757986AB3}"/>
              </a:ext>
            </a:extLst>
          </p:cNvPr>
          <p:cNvCxnSpPr>
            <a:cxnSpLocks/>
          </p:cNvCxnSpPr>
          <p:nvPr/>
        </p:nvCxnSpPr>
        <p:spPr>
          <a:xfrm>
            <a:off x="852887" y="1733551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E20B712-7679-814B-A8B1-897539F226D1}"/>
              </a:ext>
            </a:extLst>
          </p:cNvPr>
          <p:cNvSpPr txBox="1"/>
          <p:nvPr/>
        </p:nvSpPr>
        <p:spPr>
          <a:xfrm>
            <a:off x="7082803" y="1004536"/>
            <a:ext cx="1756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Contiguous Label Stack with one Label with EOS Flag set to 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3DC323-4CFD-054B-A98C-E6A8459392EB}"/>
              </a:ext>
            </a:extLst>
          </p:cNvPr>
          <p:cNvCxnSpPr>
            <a:cxnSpLocks/>
          </p:cNvCxnSpPr>
          <p:nvPr/>
        </p:nvCxnSpPr>
        <p:spPr>
          <a:xfrm>
            <a:off x="6858000" y="1712325"/>
            <a:ext cx="14184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7E5FB79-70B4-234B-93CF-D3DCCFF4CFD1}"/>
              </a:ext>
            </a:extLst>
          </p:cNvPr>
          <p:cNvSpPr txBox="1"/>
          <p:nvPr/>
        </p:nvSpPr>
        <p:spPr>
          <a:xfrm>
            <a:off x="7113971" y="1835510"/>
            <a:ext cx="1572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CW/G-ACH in TLV format matching the order of its Labels</a:t>
            </a:r>
          </a:p>
        </p:txBody>
      </p:sp>
    </p:spTree>
    <p:extLst>
      <p:ext uri="{BB962C8B-B14F-4D97-AF65-F5344CB8AC3E}">
        <p14:creationId xmlns:p14="http://schemas.microsoft.com/office/powerpoint/2010/main" val="3708656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606"/>
            <a:ext cx="9144000" cy="599270"/>
          </a:xfrm>
        </p:spPr>
        <p:txBody>
          <a:bodyPr/>
          <a:lstStyle/>
          <a:p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</a:t>
            </a:r>
            <a:r>
              <a:rPr lang="en-CA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Encap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with Additional G-</a:t>
            </a:r>
            <a:r>
              <a:rPr lang="en-CA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[RFC5586] with IOAM Data Fields</a:t>
            </a:r>
            <a:endParaRPr lang="en-US" sz="24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709737" y="812304"/>
            <a:ext cx="5605463" cy="3831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 PW Label 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E2E IOAM Indicator Label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|0 0 0 1|Version| Reserved      | Channel Type               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Figure: Example MPLS Encapsulation with Additional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5BE85087-2F44-7F44-9ADA-FF40D970CB18}"/>
              </a:ext>
            </a:extLst>
          </p:cNvPr>
          <p:cNvSpPr/>
          <p:nvPr/>
        </p:nvSpPr>
        <p:spPr>
          <a:xfrm>
            <a:off x="1523999" y="1816597"/>
            <a:ext cx="79999" cy="115070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A1ED8C8E-0A9B-B143-BA11-D9B7D6330F49}"/>
              </a:ext>
            </a:extLst>
          </p:cNvPr>
          <p:cNvSpPr/>
          <p:nvPr/>
        </p:nvSpPr>
        <p:spPr>
          <a:xfrm rot="10800000">
            <a:off x="1524000" y="819150"/>
            <a:ext cx="79997" cy="845046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526A0E-E63C-7347-A903-DCAD94B7AB9E}"/>
              </a:ext>
            </a:extLst>
          </p:cNvPr>
          <p:cNvSpPr txBox="1"/>
          <p:nvPr/>
        </p:nvSpPr>
        <p:spPr>
          <a:xfrm>
            <a:off x="548088" y="115383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Labels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D49916-B74A-1044-B97B-A89C24B911DF}"/>
              </a:ext>
            </a:extLst>
          </p:cNvPr>
          <p:cNvSpPr txBox="1"/>
          <p:nvPr/>
        </p:nvSpPr>
        <p:spPr>
          <a:xfrm>
            <a:off x="550278" y="2060460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Headers</a:t>
            </a:r>
          </a:p>
          <a:p>
            <a:r>
              <a:rPr lang="en-US" sz="1400" dirty="0"/>
              <a:t>TLVs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EBA29F-A61D-4141-83E8-03E714F07069}"/>
              </a:ext>
            </a:extLst>
          </p:cNvPr>
          <p:cNvCxnSpPr>
            <a:cxnSpLocks/>
          </p:cNvCxnSpPr>
          <p:nvPr/>
        </p:nvCxnSpPr>
        <p:spPr>
          <a:xfrm>
            <a:off x="624288" y="1740397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CF4A26A-410E-AE43-84A5-17AADD537C7B}"/>
              </a:ext>
            </a:extLst>
          </p:cNvPr>
          <p:cNvSpPr txBox="1"/>
          <p:nvPr/>
        </p:nvSpPr>
        <p:spPr>
          <a:xfrm>
            <a:off x="7275201" y="1064113"/>
            <a:ext cx="1716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Contiguous Label Stack with one Label with EOS Flag set to 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0C72A9-E56F-BB4D-A721-B42207491DC4}"/>
              </a:ext>
            </a:extLst>
          </p:cNvPr>
          <p:cNvCxnSpPr>
            <a:cxnSpLocks/>
          </p:cNvCxnSpPr>
          <p:nvPr/>
        </p:nvCxnSpPr>
        <p:spPr>
          <a:xfrm>
            <a:off x="6781800" y="1755539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181A1A7-B41C-C449-A1CB-6C6B8A164309}"/>
              </a:ext>
            </a:extLst>
          </p:cNvPr>
          <p:cNvSpPr txBox="1"/>
          <p:nvPr/>
        </p:nvSpPr>
        <p:spPr>
          <a:xfrm>
            <a:off x="7275201" y="1853109"/>
            <a:ext cx="1555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CW/G-ACH in TLV format matching the order of its Labels</a:t>
            </a:r>
          </a:p>
        </p:txBody>
      </p:sp>
    </p:spTree>
    <p:extLst>
      <p:ext uri="{BB962C8B-B14F-4D97-AF65-F5344CB8AC3E}">
        <p14:creationId xmlns:p14="http://schemas.microsoft.com/office/powerpoint/2010/main" val="41543608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000" dirty="0"/>
              <a:t>Requesting WG adoption</a:t>
            </a:r>
          </a:p>
          <a:p>
            <a:pPr lvl="1"/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Address any open items as part of W</a:t>
            </a:r>
            <a:r>
              <a:rPr lang="en-US" sz="2000" dirty="0"/>
              <a:t>G process</a:t>
            </a:r>
            <a:endParaRPr lang="en-US" sz="20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0376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6685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96240" y="2114550"/>
            <a:ext cx="83058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Example MPLS Encapsulations for IOAM Data Fields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5780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653"/>
            <a:ext cx="9124208" cy="717589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- Generic Delivery Function with IOAM Data Fields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007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91894" y="467506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2277094" y="704742"/>
            <a:ext cx="5715000" cy="4108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 GDH Label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Rsved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| This Header   | Header Length | Next Header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~              Variable field per “This header”                 ~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</a:t>
            </a:r>
            <a:r>
              <a:rPr lang="en-CA" sz="9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Figure: MPLS Encapsulation with Generic Delivery Functions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26C24A-B63C-7045-B4DF-BFCC4C5A3608}"/>
              </a:ext>
            </a:extLst>
          </p:cNvPr>
          <p:cNvSpPr/>
          <p:nvPr/>
        </p:nvSpPr>
        <p:spPr>
          <a:xfrm>
            <a:off x="-38100" y="4080422"/>
            <a:ext cx="24003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hlinkClick r:id="rId2"/>
              </a:rPr>
              <a:t>https://datatracker.ietf.org/doc/draft-zzhang-intarea-generic-delivery-functions/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Ingress/Egress Nodes only.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has no Hop-by-hop processing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951FF7B3-70B0-F84B-8BAB-F52E1301983B}"/>
              </a:ext>
            </a:extLst>
          </p:cNvPr>
          <p:cNvSpPr/>
          <p:nvPr/>
        </p:nvSpPr>
        <p:spPr>
          <a:xfrm>
            <a:off x="2048493" y="1716983"/>
            <a:ext cx="79999" cy="115070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1A58CB07-798E-3D43-8FF1-66DE788A8E05}"/>
              </a:ext>
            </a:extLst>
          </p:cNvPr>
          <p:cNvSpPr/>
          <p:nvPr/>
        </p:nvSpPr>
        <p:spPr>
          <a:xfrm rot="10800000">
            <a:off x="2048494" y="846992"/>
            <a:ext cx="79997" cy="717589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B20227-7AE9-654A-9C55-599016790A67}"/>
              </a:ext>
            </a:extLst>
          </p:cNvPr>
          <p:cNvSpPr txBox="1"/>
          <p:nvPr/>
        </p:nvSpPr>
        <p:spPr>
          <a:xfrm>
            <a:off x="1072582" y="105421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Labels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78EB96-6C93-D141-86E0-5C9F57CF700D}"/>
              </a:ext>
            </a:extLst>
          </p:cNvPr>
          <p:cNvSpPr txBox="1"/>
          <p:nvPr/>
        </p:nvSpPr>
        <p:spPr>
          <a:xfrm>
            <a:off x="1074772" y="1960846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Headers</a:t>
            </a:r>
          </a:p>
          <a:p>
            <a:r>
              <a:rPr lang="en-US" sz="1400" dirty="0"/>
              <a:t>TLVs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C16FD-1417-714A-B6FB-EB0588799B4C}"/>
              </a:ext>
            </a:extLst>
          </p:cNvPr>
          <p:cNvCxnSpPr>
            <a:cxnSpLocks/>
          </p:cNvCxnSpPr>
          <p:nvPr/>
        </p:nvCxnSpPr>
        <p:spPr>
          <a:xfrm>
            <a:off x="1148782" y="1640783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B052413-E27B-2F4D-8918-D076B84BCBCE}"/>
              </a:ext>
            </a:extLst>
          </p:cNvPr>
          <p:cNvSpPr txBox="1"/>
          <p:nvPr/>
        </p:nvSpPr>
        <p:spPr>
          <a:xfrm>
            <a:off x="7315200" y="935223"/>
            <a:ext cx="1745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Contiguous Label Stack with one Label with EOS Flag set to 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14ECCF-2AFB-A24E-97AA-5EEA041E04BB}"/>
              </a:ext>
            </a:extLst>
          </p:cNvPr>
          <p:cNvCxnSpPr>
            <a:cxnSpLocks/>
          </p:cNvCxnSpPr>
          <p:nvPr/>
        </p:nvCxnSpPr>
        <p:spPr>
          <a:xfrm>
            <a:off x="7191940" y="1638519"/>
            <a:ext cx="1409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B05EB47-671B-224F-9DE6-A6932FE89189}"/>
              </a:ext>
            </a:extLst>
          </p:cNvPr>
          <p:cNvSpPr txBox="1"/>
          <p:nvPr/>
        </p:nvSpPr>
        <p:spPr>
          <a:xfrm>
            <a:off x="7315200" y="1716983"/>
            <a:ext cx="1563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CW/G-ACH in TLV format matching the order of its Labels</a:t>
            </a:r>
          </a:p>
        </p:txBody>
      </p:sp>
    </p:spTree>
    <p:extLst>
      <p:ext uri="{BB962C8B-B14F-4D97-AF65-F5344CB8AC3E}">
        <p14:creationId xmlns:p14="http://schemas.microsoft.com/office/powerpoint/2010/main" val="24720668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653"/>
            <a:ext cx="9124208" cy="572897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- Generic Delivery Function with IOAM Data Fields and PW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05200" y="466067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1905000" y="590550"/>
            <a:ext cx="5715000" cy="46628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7030A0"/>
                </a:solidFill>
                <a:latin typeface="Courier" pitchFamily="2" charset="0"/>
              </a:rPr>
              <a:t>   | PW Label 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 GDH Label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Rsved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| This Header   | Header Length | Next Header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~              Variable field per “This header”                 ~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7030A0"/>
                </a:solidFill>
                <a:latin typeface="Courier" pitchFamily="2" charset="0"/>
              </a:rPr>
              <a:t>   |0 0 0 0| Specified by PW Encapsulation [RFC4385]               |   </a:t>
            </a:r>
          </a:p>
          <a:p>
            <a:r>
              <a:rPr lang="en-CA" sz="900" dirty="0">
                <a:solidFill>
                  <a:srgbClr val="7030A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</a:t>
            </a:r>
            <a:r>
              <a:rPr lang="en-CA" sz="9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Figure: MPLS Encapsulation with Generic Delivery Functions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8CE55552-B33C-BC48-B5C2-83DCE0996BEB}"/>
              </a:ext>
            </a:extLst>
          </p:cNvPr>
          <p:cNvSpPr/>
          <p:nvPr/>
        </p:nvSpPr>
        <p:spPr>
          <a:xfrm>
            <a:off x="1661711" y="1885950"/>
            <a:ext cx="79999" cy="115070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A795EC22-8C96-3440-BAF4-F36B002BB4AD}"/>
              </a:ext>
            </a:extLst>
          </p:cNvPr>
          <p:cNvSpPr/>
          <p:nvPr/>
        </p:nvSpPr>
        <p:spPr>
          <a:xfrm rot="10800000">
            <a:off x="1661712" y="971551"/>
            <a:ext cx="79997" cy="76199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F7A301-428F-5248-A100-C3C67F6497B5}"/>
              </a:ext>
            </a:extLst>
          </p:cNvPr>
          <p:cNvSpPr txBox="1"/>
          <p:nvPr/>
        </p:nvSpPr>
        <p:spPr>
          <a:xfrm>
            <a:off x="685800" y="122318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Labels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F1FD8B-5FF4-2549-AC7D-2C51DE8C4C2C}"/>
              </a:ext>
            </a:extLst>
          </p:cNvPr>
          <p:cNvSpPr txBox="1"/>
          <p:nvPr/>
        </p:nvSpPr>
        <p:spPr>
          <a:xfrm>
            <a:off x="687990" y="2129813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Headers</a:t>
            </a:r>
          </a:p>
          <a:p>
            <a:r>
              <a:rPr lang="en-US" sz="1400" dirty="0"/>
              <a:t>TLVs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763AF1-D738-694D-86BE-BA5C35C34ED5}"/>
              </a:ext>
            </a:extLst>
          </p:cNvPr>
          <p:cNvSpPr/>
          <p:nvPr/>
        </p:nvSpPr>
        <p:spPr>
          <a:xfrm>
            <a:off x="0" y="3648519"/>
            <a:ext cx="179342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hlinkClick r:id="rId2"/>
              </a:rPr>
              <a:t>https://datatracker.ietf.org/doc/draft-zzhang-intarea-generic-delivery-functions/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Ingress/Egress Nodes only.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has no Hop-by-hop processing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E573AF5-E221-8342-9D69-A1ACD53F93D6}"/>
              </a:ext>
            </a:extLst>
          </p:cNvPr>
          <p:cNvCxnSpPr>
            <a:cxnSpLocks/>
          </p:cNvCxnSpPr>
          <p:nvPr/>
        </p:nvCxnSpPr>
        <p:spPr>
          <a:xfrm>
            <a:off x="762000" y="180975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5D99356-8060-AD4B-8984-6F492E7CBDA7}"/>
              </a:ext>
            </a:extLst>
          </p:cNvPr>
          <p:cNvSpPr txBox="1"/>
          <p:nvPr/>
        </p:nvSpPr>
        <p:spPr>
          <a:xfrm>
            <a:off x="7381405" y="1037016"/>
            <a:ext cx="171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Contiguous Label Stack with one Label with EOS Flag set to 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55D27DC-F3E0-4940-9EA9-E691A4FDD8CD}"/>
              </a:ext>
            </a:extLst>
          </p:cNvPr>
          <p:cNvCxnSpPr>
            <a:cxnSpLocks/>
          </p:cNvCxnSpPr>
          <p:nvPr/>
        </p:nvCxnSpPr>
        <p:spPr>
          <a:xfrm>
            <a:off x="6934200" y="1799778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54CFB5C-A471-3E48-856D-5703BCF81660}"/>
              </a:ext>
            </a:extLst>
          </p:cNvPr>
          <p:cNvSpPr txBox="1"/>
          <p:nvPr/>
        </p:nvSpPr>
        <p:spPr>
          <a:xfrm>
            <a:off x="7381405" y="1893306"/>
            <a:ext cx="1615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CW/G-ACH in TLV format matching the order of its Labels</a:t>
            </a:r>
          </a:p>
        </p:txBody>
      </p:sp>
    </p:spTree>
    <p:extLst>
      <p:ext uri="{BB962C8B-B14F-4D97-AF65-F5344CB8AC3E}">
        <p14:creationId xmlns:p14="http://schemas.microsoft.com/office/powerpoint/2010/main" val="33720534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17589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-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DetNet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Control Word [RFC8964] 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with IOAM Data Fields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29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1981200" y="628292"/>
            <a:ext cx="5105400" cy="42473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[F-Label(s)]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 S-Label                               | TC  |S|  TTL       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|0 0 0 0| Sequence Number (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DetNet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Control Word)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</a:t>
            </a:r>
            <a:r>
              <a:rPr lang="en-CA" sz="900" dirty="0" err="1">
                <a:latin typeface="Courier" pitchFamily="2" charset="0"/>
              </a:rPr>
              <a:t>DetNet</a:t>
            </a:r>
            <a:r>
              <a:rPr lang="en-CA" sz="900" dirty="0">
                <a:latin typeface="Courier" pitchFamily="2" charset="0"/>
              </a:rPr>
              <a:t> Flow   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Figure: Example MPLS Encapsulation with </a:t>
            </a:r>
            <a:r>
              <a:rPr lang="en-CA" sz="900" dirty="0" err="1">
                <a:latin typeface="Courier" pitchFamily="2" charset="0"/>
              </a:rPr>
              <a:t>DetNet</a:t>
            </a:r>
            <a:r>
              <a:rPr lang="en-CA" sz="900" dirty="0">
                <a:latin typeface="Courier" pitchFamily="2" charset="0"/>
              </a:rPr>
              <a:t>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3CD11A44-F7DA-1645-92C6-00ECD805FB51}"/>
              </a:ext>
            </a:extLst>
          </p:cNvPr>
          <p:cNvSpPr/>
          <p:nvPr/>
        </p:nvSpPr>
        <p:spPr>
          <a:xfrm>
            <a:off x="1752599" y="1916446"/>
            <a:ext cx="79999" cy="115070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41D08911-67A8-2F40-95D0-2934B763A950}"/>
              </a:ext>
            </a:extLst>
          </p:cNvPr>
          <p:cNvSpPr/>
          <p:nvPr/>
        </p:nvSpPr>
        <p:spPr>
          <a:xfrm rot="10800000">
            <a:off x="1752600" y="1002047"/>
            <a:ext cx="79997" cy="76199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C9DF3C-2F04-3B4B-AEDD-606FB134A315}"/>
              </a:ext>
            </a:extLst>
          </p:cNvPr>
          <p:cNvSpPr txBox="1"/>
          <p:nvPr/>
        </p:nvSpPr>
        <p:spPr>
          <a:xfrm>
            <a:off x="776688" y="1253682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Labels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680CF9-977F-264B-901F-E401541B7254}"/>
              </a:ext>
            </a:extLst>
          </p:cNvPr>
          <p:cNvSpPr txBox="1"/>
          <p:nvPr/>
        </p:nvSpPr>
        <p:spPr>
          <a:xfrm>
            <a:off x="778878" y="2160309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Headers</a:t>
            </a:r>
          </a:p>
          <a:p>
            <a:r>
              <a:rPr lang="en-US" sz="1400" dirty="0"/>
              <a:t>TLVs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EEF25E1-CF87-E34F-A313-01FD2FC1B5A3}"/>
              </a:ext>
            </a:extLst>
          </p:cNvPr>
          <p:cNvCxnSpPr>
            <a:cxnSpLocks/>
          </p:cNvCxnSpPr>
          <p:nvPr/>
        </p:nvCxnSpPr>
        <p:spPr>
          <a:xfrm>
            <a:off x="852888" y="1840246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F324B11-0E3E-B446-A424-E9DDC2F9D46D}"/>
              </a:ext>
            </a:extLst>
          </p:cNvPr>
          <p:cNvSpPr txBox="1"/>
          <p:nvPr/>
        </p:nvSpPr>
        <p:spPr>
          <a:xfrm>
            <a:off x="7084702" y="1110784"/>
            <a:ext cx="1754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Contiguous Label Stack with one Label with EOS Flag set to 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7A88B9-B329-D14E-93CB-219AB7A7F04E}"/>
              </a:ext>
            </a:extLst>
          </p:cNvPr>
          <p:cNvCxnSpPr>
            <a:cxnSpLocks/>
          </p:cNvCxnSpPr>
          <p:nvPr/>
        </p:nvCxnSpPr>
        <p:spPr>
          <a:xfrm>
            <a:off x="7010399" y="1831739"/>
            <a:ext cx="14169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1CA0EF-AB7E-B346-862E-75E57479CBFF}"/>
              </a:ext>
            </a:extLst>
          </p:cNvPr>
          <p:cNvSpPr txBox="1"/>
          <p:nvPr/>
        </p:nvSpPr>
        <p:spPr>
          <a:xfrm>
            <a:off x="7096140" y="1933034"/>
            <a:ext cx="1571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CW/G-ACH in TLV format matching the order of its Labels</a:t>
            </a:r>
          </a:p>
        </p:txBody>
      </p:sp>
    </p:spTree>
    <p:extLst>
      <p:ext uri="{BB962C8B-B14F-4D97-AF65-F5344CB8AC3E}">
        <p14:creationId xmlns:p14="http://schemas.microsoft.com/office/powerpoint/2010/main" val="3821633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3356"/>
            <a:ext cx="80772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Transport In-situ OAM (IOAM) data fields with MPLS Encapsulation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Using IOAM data fields defined in:</a:t>
            </a:r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-data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-direct-export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-flags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Edge-to-edge (E2E) IOAM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Hop-by-hop (</a:t>
            </a:r>
            <a:r>
              <a:rPr lang="en-CA" sz="1800" dirty="0" err="1"/>
              <a:t>HbH</a:t>
            </a:r>
            <a:r>
              <a:rPr lang="en-CA" sz="1800" dirty="0"/>
              <a:t>) IOAM (that includes E2E)</a:t>
            </a:r>
          </a:p>
          <a:p>
            <a:pPr lvl="1">
              <a:buFont typeface="Wingdings" charset="2"/>
              <a:buChar char="§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3515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Version-04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95349"/>
            <a:ext cx="8077200" cy="3788569"/>
          </a:xfrm>
        </p:spPr>
        <p:txBody>
          <a:bodyPr/>
          <a:lstStyle/>
          <a:p>
            <a:pPr marL="0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Updates: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Addressed MPLS-RT expert review comments</a:t>
            </a:r>
          </a:p>
          <a:p>
            <a:pPr lvl="2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Added IOAM G-</a:t>
            </a:r>
            <a:r>
              <a:rPr lang="en-US" sz="1600" dirty="0" err="1"/>
              <a:t>ACh</a:t>
            </a:r>
            <a:r>
              <a:rPr lang="en-US" sz="1600" dirty="0"/>
              <a:t> header</a:t>
            </a:r>
          </a:p>
          <a:p>
            <a:pPr lvl="2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Elaborate the IOAM procedures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Clarified E2E and </a:t>
            </a:r>
            <a:r>
              <a:rPr lang="en-US" sz="1600" dirty="0" err="1"/>
              <a:t>HbH</a:t>
            </a:r>
            <a:r>
              <a:rPr lang="en-US" sz="1600" dirty="0"/>
              <a:t> Indicator Labels usage for different IOAM Option-Types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Added multiple G-</a:t>
            </a:r>
            <a:r>
              <a:rPr lang="en-US" sz="1600" dirty="0" err="1"/>
              <a:t>ACh</a:t>
            </a:r>
            <a:r>
              <a:rPr lang="en-US" sz="1600" dirty="0"/>
              <a:t> / Control Word handling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Editorial changes (e.g., cleanup SR text)</a:t>
            </a:r>
          </a:p>
          <a:p>
            <a:pPr marL="0" lvl="1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600" dirty="0"/>
              <a:t>Discuss multiple G-</a:t>
            </a:r>
            <a:r>
              <a:rPr lang="en-US" sz="1600" dirty="0" err="1"/>
              <a:t>ACh</a:t>
            </a:r>
            <a:r>
              <a:rPr lang="en-US" sz="1600" dirty="0"/>
              <a:t> / Control Word headers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3399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MPLS Extensions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156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30865"/>
            <a:ext cx="80010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G-</a:t>
            </a:r>
            <a:r>
              <a:rPr lang="en-CA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for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996218"/>
            <a:ext cx="5791200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       Figure: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for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080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G-</a:t>
            </a:r>
            <a:r>
              <a:rPr lang="en-US" sz="3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71551"/>
            <a:ext cx="8153400" cy="2514600"/>
          </a:xfrm>
        </p:spPr>
        <p:txBody>
          <a:bodyPr/>
          <a:lstStyle/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New Generic Associated Channel (G-</a:t>
            </a:r>
            <a:r>
              <a:rPr lang="en-CA" sz="1600" dirty="0" err="1"/>
              <a:t>ACh</a:t>
            </a:r>
            <a:r>
              <a:rPr lang="en-CA" sz="1600" dirty="0"/>
              <a:t>) Type (value </a:t>
            </a:r>
            <a:r>
              <a:rPr lang="en-CA" sz="1600" dirty="0">
                <a:solidFill>
                  <a:srgbClr val="0070C0"/>
                </a:solidFill>
              </a:rPr>
              <a:t>TBA3</a:t>
            </a:r>
            <a:r>
              <a:rPr lang="en-CA" sz="1600" dirty="0"/>
              <a:t>) defined for IOAM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Protocol value </a:t>
            </a:r>
            <a:r>
              <a:rPr lang="en-CA" sz="1600" i="1" dirty="0"/>
              <a:t>0001b</a:t>
            </a:r>
            <a:r>
              <a:rPr lang="en-CA" sz="1600" dirty="0"/>
              <a:t> allows to avoid incorrect IP header based hashing over ECMP paths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Note: GAL with G-</a:t>
            </a:r>
            <a:r>
              <a:rPr lang="en-CA" sz="1600" dirty="0" err="1"/>
              <a:t>ACh</a:t>
            </a:r>
            <a:r>
              <a:rPr lang="en-CA" sz="1600" dirty="0"/>
              <a:t> is used for control-channel/OAM packets whereas IOAM Label with G-</a:t>
            </a:r>
            <a:r>
              <a:rPr lang="en-CA" sz="1600" dirty="0" err="1"/>
              <a:t>ACh</a:t>
            </a:r>
            <a:r>
              <a:rPr lang="en-CA" sz="1600" dirty="0"/>
              <a:t> is used for user data packets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Block Number is used to: 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Aggregate IOAM data collected in data plane, e.g. compute measurement metrics for each block of a flow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Correlate IOAM data from different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3B0DEE-E361-1046-85F0-03B8346DB4B8}"/>
              </a:ext>
            </a:extLst>
          </p:cNvPr>
          <p:cNvSpPr/>
          <p:nvPr/>
        </p:nvSpPr>
        <p:spPr>
          <a:xfrm>
            <a:off x="571500" y="4278775"/>
            <a:ext cx="80009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www.iana.org</a:t>
            </a:r>
            <a:r>
              <a:rPr lang="en-US" sz="1400" dirty="0"/>
              <a:t>/assignments/g-ach-parameters/</a:t>
            </a:r>
            <a:r>
              <a:rPr lang="en-US" sz="1400" dirty="0" err="1"/>
              <a:t>g-ach-parameters.xhtml#mpls-g-ach-types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91665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Indicator 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48" y="887128"/>
            <a:ext cx="8229600" cy="3665821"/>
          </a:xfrm>
        </p:spPr>
        <p:txBody>
          <a:bodyPr/>
          <a:lstStyle/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600" dirty="0"/>
              <a:t>“IOAM Indicator Label” is used to indicate the presence of the IOAM data fields after EOS in the MPLS Encapsulation. 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600" dirty="0"/>
              <a:t>Separate Indicator Labels are defined for E2E IOAM (for edge nodes) and </a:t>
            </a:r>
            <a:r>
              <a:rPr lang="en-CA" sz="1600" dirty="0" err="1"/>
              <a:t>HbH</a:t>
            </a:r>
            <a:r>
              <a:rPr lang="en-CA" sz="1600" dirty="0"/>
              <a:t> IOAM (</a:t>
            </a:r>
            <a:r>
              <a:rPr lang="en-CA" sz="1600" i="1" dirty="0"/>
              <a:t>for edge and intermediate nodes</a:t>
            </a:r>
            <a:r>
              <a:rPr lang="en-CA" sz="1600" dirty="0"/>
              <a:t>). </a:t>
            </a:r>
          </a:p>
          <a:p>
            <a:pPr lvl="1">
              <a:lnSpc>
                <a:spcPts val="2220"/>
              </a:lnSpc>
              <a:spcBef>
                <a:spcPts val="600"/>
              </a:spcBef>
            </a:pPr>
            <a:r>
              <a:rPr lang="en-CA" sz="1600" dirty="0"/>
              <a:t>The E2E IOAM Label allows to bypass IOAM processing on intermediate nodes in case of E2E IOAM.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600" dirty="0"/>
              <a:t>In case of E2E IOAM, the IOAM Option-Type(s) in the data packets are processed on edge nodes only. The intermediate nodes ignore the IOAM Option-Type(s) carried by the data packets. 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600" dirty="0"/>
              <a:t>In case of </a:t>
            </a:r>
            <a:r>
              <a:rPr lang="en-CA" sz="1600" dirty="0" err="1"/>
              <a:t>HbH</a:t>
            </a:r>
            <a:r>
              <a:rPr lang="en-CA" sz="1600" dirty="0"/>
              <a:t> IOAM, the IOAM Option-Type(s) in the data packets are processed on intermediate and edge nodes.</a:t>
            </a:r>
            <a:endParaRPr lang="en-CA" sz="16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8934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Edge-2-Edge IOAM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648988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7942</TotalTime>
  <Words>3390</Words>
  <Application>Microsoft Macintosh PowerPoint</Application>
  <PresentationFormat>On-screen Show (16:9)</PresentationFormat>
  <Paragraphs>512</Paragraphs>
  <Slides>30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MPLS Data Plane Encapsulation for In-situ OAM Data</vt:lpstr>
      <vt:lpstr>Agenda</vt:lpstr>
      <vt:lpstr>Requirements and Scope</vt:lpstr>
      <vt:lpstr>Updates Since Version-04</vt:lpstr>
      <vt:lpstr>PowerPoint Presentation</vt:lpstr>
      <vt:lpstr>IOAM G-ACh for IOAM Data Fields</vt:lpstr>
      <vt:lpstr>IOAM G-ACh Header</vt:lpstr>
      <vt:lpstr>IOAM Indicator Labels</vt:lpstr>
      <vt:lpstr>PowerPoint Presentation</vt:lpstr>
      <vt:lpstr>MPLS Encapsulation with E2E IOAM Data Fields</vt:lpstr>
      <vt:lpstr>E2E IOAM Indicator Label Allocation Methods</vt:lpstr>
      <vt:lpstr>E2E IOAM Indicator Label - Comparisons</vt:lpstr>
      <vt:lpstr>E2E IOAM Procedure</vt:lpstr>
      <vt:lpstr>Example - SR-MPLS Encapsulation with IOAM Data Fields</vt:lpstr>
      <vt:lpstr>PowerPoint Presentation</vt:lpstr>
      <vt:lpstr>MPLS Encapsulation with HbH IOAM Data Fields</vt:lpstr>
      <vt:lpstr>HbH IOAM Indicator Label Allocation Methods</vt:lpstr>
      <vt:lpstr>HbH IOAM Indicator Label - Comparisons</vt:lpstr>
      <vt:lpstr>HbH IOAM Procedure</vt:lpstr>
      <vt:lpstr>PowerPoint Presentation</vt:lpstr>
      <vt:lpstr>IOAM Data Fields with Control Word and Additional G-ACh</vt:lpstr>
      <vt:lpstr>Generic PW Control Word [RFC4385] with IOAM Data Fields</vt:lpstr>
      <vt:lpstr>MPLS Encap with Additional G-ACh [RFC5586] with IOAM Data Fields</vt:lpstr>
      <vt:lpstr>Next Steps</vt:lpstr>
      <vt:lpstr>PowerPoint Presentation</vt:lpstr>
      <vt:lpstr>PowerPoint Presentation</vt:lpstr>
      <vt:lpstr>Example - Generic Delivery Function with IOAM Data Fields</vt:lpstr>
      <vt:lpstr>Example - Generic Delivery Function with IOAM Data Fields and PW</vt:lpstr>
      <vt:lpstr>Example - DetNet Control Word [RFC8964] with IOAM Data Fields 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1941</cp:revision>
  <dcterms:created xsi:type="dcterms:W3CDTF">2010-06-30T04:12:48Z</dcterms:created>
  <dcterms:modified xsi:type="dcterms:W3CDTF">2021-02-28T14:54:19Z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