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9" r:id="rId3"/>
    <p:sldId id="315" r:id="rId4"/>
    <p:sldId id="1653" r:id="rId5"/>
    <p:sldId id="317" r:id="rId6"/>
    <p:sldId id="1660" r:id="rId7"/>
    <p:sldId id="326" r:id="rId8"/>
    <p:sldId id="1659" r:id="rId9"/>
    <p:sldId id="1656" r:id="rId10"/>
    <p:sldId id="321" r:id="rId11"/>
    <p:sldId id="318" r:id="rId12"/>
    <p:sldId id="303" r:id="rId13"/>
    <p:sldId id="1655" r:id="rId14"/>
    <p:sldId id="1652" r:id="rId15"/>
    <p:sldId id="1657" r:id="rId16"/>
    <p:sldId id="322" r:id="rId17"/>
    <p:sldId id="320" r:id="rId18"/>
    <p:sldId id="1658" r:id="rId19"/>
    <p:sldId id="1649" r:id="rId20"/>
    <p:sldId id="1654" r:id="rId2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4"/>
    <p:restoredTop sz="93083" autoAdjust="0"/>
  </p:normalViewPr>
  <p:slideViewPr>
    <p:cSldViewPr>
      <p:cViewPr varScale="1">
        <p:scale>
          <a:sx n="171" d="100"/>
          <a:sy n="171" d="100"/>
        </p:scale>
        <p:origin x="94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11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TWAMP Light and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draft-gandhi-spring-twamp-srpm-07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44196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LM Message Format for TWAMP and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b="1" dirty="0">
                <a:solidFill>
                  <a:srgbClr val="0070C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User-configured Port for Loss Measurement </a:t>
            </a: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|X|B| Reserved  | Block Number  | Reserved      | Control Code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Sender TTL   |  MBZ/</a:t>
            </a: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Reserved (3 Bytes)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   </a:t>
            </a:r>
            <a:r>
              <a:rPr lang="en-CA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00150"/>
            <a:ext cx="4343400" cy="324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/>
              <a:t>Loss Measurement (LM) message defined with </a:t>
            </a:r>
            <a:r>
              <a:rPr lang="en-US" sz="1600" b="1" kern="0" dirty="0"/>
              <a:t>fixed offsets</a:t>
            </a:r>
            <a:r>
              <a:rPr lang="en-US" sz="1600" kern="0" dirty="0"/>
              <a:t> for transmit and receive traffic counters</a:t>
            </a:r>
          </a:p>
          <a:p>
            <a:pPr lvl="1"/>
            <a:r>
              <a:rPr lang="en-US" sz="1600" kern="0" dirty="0"/>
              <a:t>Hardware efficient counter-stamping</a:t>
            </a:r>
          </a:p>
          <a:p>
            <a:r>
              <a:rPr lang="en-US" sz="1600" kern="0" dirty="0"/>
              <a:t>LM message format aligned with DM message format</a:t>
            </a:r>
          </a:p>
          <a:p>
            <a:r>
              <a:rPr lang="en-US" sz="1600" kern="0" dirty="0"/>
              <a:t>LM Message format is also defined for authenticated mode</a:t>
            </a:r>
          </a:p>
          <a:p>
            <a:r>
              <a:rPr lang="en-US" sz="1600" kern="0" dirty="0"/>
              <a:t>User-configured destination UDP </a:t>
            </a:r>
            <a:r>
              <a:rPr lang="en-US" sz="1600" b="1" kern="0" dirty="0"/>
              <a:t>port2</a:t>
            </a:r>
            <a:r>
              <a:rPr lang="en-US" sz="1600" kern="0" dirty="0"/>
              <a:t> is used for identifying LM probe packets</a:t>
            </a:r>
          </a:p>
          <a:p>
            <a:r>
              <a:rPr lang="en-US" sz="1600" kern="0" dirty="0">
                <a:solidFill>
                  <a:srgbClr val="7030A0"/>
                </a:solidFill>
              </a:rPr>
              <a:t>Corresponding LM messages defined for STAMP [</a:t>
            </a:r>
            <a:r>
              <a:rPr lang="en-CA" sz="1600" dirty="0">
                <a:solidFill>
                  <a:srgbClr val="7030A0"/>
                </a:solidFill>
              </a:rPr>
              <a:t>draft-</a:t>
            </a:r>
            <a:r>
              <a:rPr lang="en-CA" sz="1600" dirty="0" err="1">
                <a:solidFill>
                  <a:srgbClr val="7030A0"/>
                </a:solidFill>
              </a:rPr>
              <a:t>ietf</a:t>
            </a:r>
            <a:r>
              <a:rPr lang="en-CA" sz="1600" dirty="0">
                <a:solidFill>
                  <a:srgbClr val="7030A0"/>
                </a:solidFill>
              </a:rPr>
              <a:t>-</a:t>
            </a:r>
            <a:r>
              <a:rPr lang="en-CA" sz="1600" dirty="0" err="1">
                <a:solidFill>
                  <a:srgbClr val="7030A0"/>
                </a:solidFill>
              </a:rPr>
              <a:t>ippm</a:t>
            </a:r>
            <a:r>
              <a:rPr lang="en-CA" sz="1600" dirty="0">
                <a:solidFill>
                  <a:srgbClr val="7030A0"/>
                </a:solidFill>
              </a:rPr>
              <a:t>-stamp</a:t>
            </a:r>
            <a:r>
              <a:rPr lang="en-US" sz="1600" kern="0" dirty="0">
                <a:solidFill>
                  <a:srgbClr val="7030A0"/>
                </a:solidFill>
              </a:rPr>
              <a:t>] without padding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73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Has been implemented </a:t>
            </a:r>
          </a:p>
          <a:p>
            <a:r>
              <a:rPr lang="en-US" sz="2400" dirty="0"/>
              <a:t>Has been deployed</a:t>
            </a:r>
          </a:p>
          <a:p>
            <a:r>
              <a:rPr lang="en-US" sz="2400" dirty="0"/>
              <a:t>Ready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for WG adoption (SPRING WG)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43776"/>
            <a:ext cx="7010400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Measurement Protocol           /  \         Measurement Protocol</a:t>
            </a:r>
          </a:p>
          <a:p>
            <a:r>
              <a:rPr lang="en-CA" sz="1200" b="1" dirty="0">
                <a:latin typeface="Courier" pitchFamily="2" charset="0"/>
              </a:rPr>
              <a:t>   Destination UDP Port          /    \        Destination UDP port</a:t>
            </a:r>
          </a:p>
          <a:p>
            <a:r>
              <a:rPr lang="en-CA" sz="1200" b="1" dirty="0">
                <a:latin typeface="Courier" pitchFamily="2" charset="0"/>
              </a:rPr>
              <a:t>   Measurement Type             /      \       Measurement Type</a:t>
            </a:r>
          </a:p>
          <a:p>
            <a:r>
              <a:rPr lang="en-CA" sz="1200" b="1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b="1" dirty="0">
                <a:latin typeface="Courier" pitchFamily="2" charset="0"/>
              </a:rPr>
              <a:t>   Authentication Mode &amp; Key  /          \     Authentication Mode &amp; Key</a:t>
            </a:r>
          </a:p>
          <a:p>
            <a:r>
              <a:rPr lang="en-CA" sz="1200" b="1" dirty="0">
                <a:latin typeface="Courier" pitchFamily="2" charset="0"/>
              </a:rPr>
              <a:t>   Timestamp Format          /            \    Loss Measurement Mode</a:t>
            </a:r>
          </a:p>
          <a:p>
            <a:r>
              <a:rPr lang="en-CA" sz="1200" b="1" dirty="0">
                <a:latin typeface="Courier" pitchFamily="2" charset="0"/>
              </a:rPr>
              <a:t>   Delay Measurement Mode   /              \ </a:t>
            </a:r>
          </a:p>
          <a:p>
            <a:r>
              <a:rPr lang="en-CA" sz="1200" b="1" dirty="0">
                <a:latin typeface="Courier" pitchFamily="2" charset="0"/>
              </a:rPr>
              <a:t>   Padding/Packet Size     /                \ </a:t>
            </a:r>
          </a:p>
          <a:p>
            <a:r>
              <a:rPr lang="en-CA" sz="1200" b="1" dirty="0">
                <a:latin typeface="Courier" pitchFamily="2" charset="0"/>
              </a:rPr>
              <a:t>   Loss Measurement Mode  /                  \</a:t>
            </a:r>
          </a:p>
          <a:p>
            <a:r>
              <a:rPr lang="en-CA" sz="1200" b="1" dirty="0">
                <a:latin typeface="Courier" pitchFamily="2" charset="0"/>
              </a:rPr>
              <a:t>                         v                    v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6700" y="742950"/>
            <a:ext cx="8610600" cy="1102908"/>
          </a:xfrm>
        </p:spPr>
        <p:txBody>
          <a:bodyPr/>
          <a:lstStyle/>
          <a:p>
            <a:r>
              <a:rPr lang="en-US" sz="1200" dirty="0"/>
              <a:t>User defined IP/UDP path for PM probe messages for delay and loss measurements for SR links and end-to-end P2P/ P2MP SR Policies.</a:t>
            </a:r>
          </a:p>
          <a:p>
            <a:r>
              <a:rPr lang="en-US" sz="1200" dirty="0"/>
              <a:t>User-configured destination UDP </a:t>
            </a:r>
            <a:r>
              <a:rPr lang="en-US" sz="1200" b="1" dirty="0"/>
              <a:t>port1</a:t>
            </a:r>
            <a:r>
              <a:rPr lang="en-US" sz="1200" dirty="0"/>
              <a:t> is used for DM probe packets in unauthenticated mode and </a:t>
            </a:r>
            <a:r>
              <a:rPr lang="en-US" sz="1200" b="1" dirty="0"/>
              <a:t>port2</a:t>
            </a:r>
            <a:r>
              <a:rPr lang="en-US" sz="1200" dirty="0"/>
              <a:t> is used for LM probe packets in unauthenticated mode.</a:t>
            </a:r>
          </a:p>
          <a:p>
            <a:r>
              <a:rPr lang="en-US" sz="1200" dirty="0"/>
              <a:t>For Delay Measurement, Payload contains RFC 5357 (TWAMP) or STAMP defined probe message as shown below.</a:t>
            </a:r>
          </a:p>
          <a:p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247900" y="1954173"/>
            <a:ext cx="4648200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IP Address = Sender IPv4 or IPv6 Address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Port = As chosen by Sender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Port = </a:t>
            </a:r>
            <a:r>
              <a:rPr lang="en-US" sz="9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Payload = Message as specified in Section 4.2.1 of RFC 5357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Payload = Message as specified in Section 4.1.2 of RFC 5357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specified in Section 4.2 of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ietf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ippm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-stamp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                   Figure: DM Probe Query Message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1 for DM or Figure 2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1 for DM or Figure 2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8481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Policies,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draft-ietf-6man-segment-routing-header</a:t>
            </a:r>
            <a:r>
              <a:rPr lang="en-US" sz="1600" dirty="0"/>
              <a:t>] with SID list and END.OTP (for DM) or END.OP (for LM) for target SID for SRv6 Policies.</a:t>
            </a:r>
            <a:endParaRPr lang="en-US" sz="16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68608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556516"/>
            <a:ext cx="64008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    | IP Header                                                     |</a:t>
            </a:r>
          </a:p>
          <a:p>
            <a:r>
              <a:rPr lang="en-CA" sz="1100" b="1" dirty="0">
                <a:latin typeface="Courier" pitchFamily="2" charset="0"/>
              </a:rPr>
              <a:t>    .  Source IP Address = Reflector IPv4 or IPv6 Address           .</a:t>
            </a:r>
          </a:p>
          <a:p>
            <a:r>
              <a:rPr lang="en-CA" sz="1100" b="1" dirty="0">
                <a:latin typeface="Courier" pitchFamily="2" charset="0"/>
              </a:rPr>
              <a:t>    .  Destination IP Address = Source IP Address from Query        .</a:t>
            </a:r>
          </a:p>
          <a:p>
            <a:r>
              <a:rPr lang="en-CA" sz="1100" b="1" dirty="0">
                <a:latin typeface="Courier" pitchFamily="2" charset="0"/>
              </a:rPr>
              <a:t>    .  Protocol = UDP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    | UDP Header                                                    |</a:t>
            </a:r>
          </a:p>
          <a:p>
            <a:r>
              <a:rPr lang="en-CA" sz="1100" b="1" dirty="0">
                <a:latin typeface="Courier" pitchFamily="2" charset="0"/>
              </a:rPr>
              <a:t>    .  Source Port = As chosen by Reflector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Destination Port = Source Port from Query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    | DM Payload as specified in Section 4.2.1 of RFC 5357, or      |</a:t>
            </a:r>
          </a:p>
          <a:p>
            <a:r>
              <a:rPr lang="en-CA" sz="1100" b="1" dirty="0">
                <a:latin typeface="Courier" pitchFamily="2" charset="0"/>
              </a:rPr>
              <a:t>    . LM Payload as specified in this document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 </a:t>
            </a:r>
          </a:p>
          <a:p>
            <a:r>
              <a:rPr lang="en-CA" sz="1100" b="1" dirty="0">
                <a:latin typeface="Courier" pitchFamily="2" charset="0"/>
              </a:rPr>
              <a:t>                       Figure: Probe Response Message</a:t>
            </a:r>
            <a:endParaRPr lang="en-US" sz="1100" b="1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 for IPv4 and FFFF:7F00/104 for IPv6)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LM TLV 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666750"/>
            <a:ext cx="4310743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39343" y="666750"/>
            <a:ext cx="4368799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19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51233" y="666750"/>
            <a:ext cx="0" cy="37856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0152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SR 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–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</a:t>
            </a:r>
            <a:r>
              <a:rPr lang="en-US" sz="1400" dirty="0"/>
              <a:t>]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36195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first published</a:t>
            </a:r>
          </a:p>
          <a:p>
            <a:pPr lvl="1"/>
            <a:r>
              <a:rPr lang="en-US" sz="1200" dirty="0"/>
              <a:t>Using the similar mechanism defined in </a:t>
            </a:r>
            <a:r>
              <a:rPr lang="en-CA" sz="1200" dirty="0"/>
              <a:t>draft-</a:t>
            </a:r>
            <a:r>
              <a:rPr lang="en-CA" sz="1200" dirty="0" err="1"/>
              <a:t>gandhi</a:t>
            </a:r>
            <a:r>
              <a:rPr lang="en-CA" sz="1200" dirty="0"/>
              <a:t>-spring-</a:t>
            </a:r>
            <a:r>
              <a:rPr lang="en-CA" sz="1200" dirty="0" err="1"/>
              <a:t>udp</a:t>
            </a:r>
            <a:r>
              <a:rPr lang="en-CA" sz="1200" dirty="0"/>
              <a:t>-pm for RFC 6374 (that was published Mar 2018) </a:t>
            </a:r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revision-00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revision-01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 – Confirm STAMP support</a:t>
            </a:r>
            <a:endParaRPr lang="en-US" sz="1200" dirty="0"/>
          </a:p>
          <a:p>
            <a:pPr lvl="1"/>
            <a:r>
              <a:rPr lang="en-US" sz="1200" dirty="0"/>
              <a:t>Draft contained STAMP TLV extensions (Return Path TLV) (</a:t>
            </a:r>
            <a:r>
              <a:rPr lang="en-CA" sz="1200" dirty="0"/>
              <a:t>3.2.2.1. Return Path TLV)</a:t>
            </a:r>
            <a:endParaRPr lang="en-US" sz="1200" dirty="0"/>
          </a:p>
          <a:p>
            <a:r>
              <a:rPr lang="en-US" sz="1200" dirty="0"/>
              <a:t>Aug 2019</a:t>
            </a:r>
          </a:p>
          <a:p>
            <a:pPr lvl="1"/>
            <a:r>
              <a:rPr lang="en-US" sz="1200" dirty="0"/>
              <a:t>Revision-02 updates contained a separate section to include STAMP support (</a:t>
            </a:r>
            <a:r>
              <a:rPr lang="en-CA" sz="1200" dirty="0"/>
              <a:t>3.2. STAMP Applicability</a:t>
            </a:r>
            <a:r>
              <a:rPr lang="en-US" sz="1200" dirty="0"/>
              <a:t>)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Presented revision-04 at IETF 106 Singapore in SPRING WG</a:t>
            </a:r>
          </a:p>
          <a:p>
            <a:pPr lvl="1"/>
            <a:r>
              <a:rPr lang="en-US" sz="1200" dirty="0"/>
              <a:t>SPRING Chairs announced in the meeting the agreement with IPPM chairs to progress the draft in SPRING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03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Defined Control Code for In-band Response Requested for TWAMP and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Defined Node Address TLV for STAMP to identify the intended Destination Node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Return Address Sub-TLV in the Return Path TLV for STAMP to send response to a specific node </a:t>
            </a:r>
            <a:endParaRPr lang="en-US" sz="1600" dirty="0"/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and 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43038" y="1504950"/>
            <a:ext cx="467236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Timestamp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Error Estimate        | Reserved      |  Control Code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endParaRPr lang="en-CA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Figure: Control Code in TWAMP and STAMP Probe Message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871911"/>
            <a:ext cx="409063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971550"/>
            <a:ext cx="79248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Measurement modes applicable to TWAMP Light and STAMP probe messages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E.g. using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Node Address TLV for Destination Address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1421663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152400" y="1220774"/>
            <a:ext cx="384159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probe message. 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probe query message.</a:t>
            </a:r>
          </a:p>
        </p:txBody>
      </p:sp>
    </p:spTree>
    <p:extLst>
      <p:ext uri="{BB962C8B-B14F-4D97-AF65-F5344CB8AC3E}">
        <p14:creationId xmlns:p14="http://schemas.microsoft.com/office/powerpoint/2010/main" val="14307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 for Two-way Measurement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364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Type = TBA1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Return Path Sub-TLVs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           Figure: Return Path TLV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Type    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Segment(1)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Segment(n)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Figure: Segment List Sub-TLV in Return Path TLV</a:t>
            </a:r>
            <a:endParaRPr lang="en-US" sz="8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33255"/>
            <a:ext cx="4114800" cy="2818149"/>
          </a:xfrm>
        </p:spPr>
        <p:txBody>
          <a:bodyPr/>
          <a:lstStyle/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744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6438</TotalTime>
  <Words>2403</Words>
  <Application>Microsoft Macintosh PowerPoint</Application>
  <PresentationFormat>On-screen Show (16:9)</PresentationFormat>
  <Paragraphs>406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Performance Measurement Using TWAMP Light and STAMP for Segment Routing Networks</vt:lpstr>
      <vt:lpstr>Agenda</vt:lpstr>
      <vt:lpstr>Requirements and Scope</vt:lpstr>
      <vt:lpstr>History of the Draft</vt:lpstr>
      <vt:lpstr>Updates Since IETF-106 (Revision-04)</vt:lpstr>
      <vt:lpstr>TWAMP and STAMP Control Code Field</vt:lpstr>
      <vt:lpstr>Performance Measurement Modes</vt:lpstr>
      <vt:lpstr>STAMP Node Address TLV for Destination Address</vt:lpstr>
      <vt:lpstr>STAMP Return Path TLV for Two-way Measurement</vt:lpstr>
      <vt:lpstr>LM Message Format for TWAMP and STAMP</vt:lpstr>
      <vt:lpstr>Next Steps</vt:lpstr>
      <vt:lpstr>PowerPoint Presentation</vt:lpstr>
      <vt:lpstr>Backup</vt:lpstr>
      <vt:lpstr>Example Provisioning Model</vt:lpstr>
      <vt:lpstr>Probe Query Message</vt:lpstr>
      <vt:lpstr>Probe Query for SR-MPLS and SRv6 Policy</vt:lpstr>
      <vt:lpstr>Probe Response Message</vt:lpstr>
      <vt:lpstr>ECMP Support for SR Policy</vt:lpstr>
      <vt:lpstr>STAMP DM Message with LM TLV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1323</cp:revision>
  <dcterms:created xsi:type="dcterms:W3CDTF">2010-06-30T04:12:48Z</dcterms:created>
  <dcterms:modified xsi:type="dcterms:W3CDTF">2020-03-04T18:42:02Z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