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99" r:id="rId3"/>
    <p:sldId id="315" r:id="rId4"/>
    <p:sldId id="1671" r:id="rId5"/>
    <p:sldId id="1658" r:id="rId6"/>
    <p:sldId id="1659" r:id="rId7"/>
    <p:sldId id="1672" r:id="rId8"/>
    <p:sldId id="1662" r:id="rId9"/>
    <p:sldId id="1681" r:id="rId10"/>
    <p:sldId id="1664" r:id="rId11"/>
    <p:sldId id="1673" r:id="rId12"/>
    <p:sldId id="320" r:id="rId13"/>
    <p:sldId id="1680" r:id="rId14"/>
    <p:sldId id="1663" r:id="rId15"/>
    <p:sldId id="1667" r:id="rId16"/>
    <p:sldId id="1661" r:id="rId17"/>
    <p:sldId id="303" r:id="rId18"/>
    <p:sldId id="1670" r:id="rId19"/>
    <p:sldId id="1676" r:id="rId20"/>
    <p:sldId id="1669" r:id="rId21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46"/>
    <p:restoredTop sz="93061" autoAdjust="0"/>
  </p:normalViewPr>
  <p:slideViewPr>
    <p:cSldViewPr>
      <p:cViewPr varScale="1">
        <p:scale>
          <a:sx n="135" d="100"/>
          <a:sy n="135" d="100"/>
        </p:scale>
        <p:origin x="176" y="9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77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1/15/21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05801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01960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8418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4874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00036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1790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1607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49738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3146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Voitek_Kozak@comcast.com" TargetMode="External"/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in_Wen@cable.comcast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fbrockne@cisco.com" TargetMode="External"/><Relationship Id="rId5" Type="http://schemas.openxmlformats.org/officeDocument/2006/relationships/hyperlink" Target="mailto:cfilsfil@cisco.com" TargetMode="External"/><Relationship Id="rId4" Type="http://schemas.openxmlformats.org/officeDocument/2006/relationships/hyperlink" Target="mailto:zali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1075" y="737426"/>
            <a:ext cx="7181850" cy="1200015"/>
          </a:xfrm>
        </p:spPr>
        <p:txBody>
          <a:bodyPr>
            <a:normAutofit/>
          </a:bodyPr>
          <a:lstStyle/>
          <a:p>
            <a:r>
              <a:rPr lang="en-US" sz="3600" dirty="0"/>
              <a:t>MPLS Data Plane Encapsulation for In-situ OAM Data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3900" y="2032880"/>
            <a:ext cx="7696200" cy="578643"/>
          </a:xfrm>
        </p:spPr>
        <p:txBody>
          <a:bodyPr/>
          <a:lstStyle/>
          <a:p>
            <a:r>
              <a:rPr lang="en-US" sz="2000" i="1" dirty="0"/>
              <a:t>draft-gandhi-mpls-ioam-sr-05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286000" y="2729916"/>
            <a:ext cx="4876800" cy="1569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Zafar Ali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zali@cisco.com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cfilsfil@cisco.com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Frank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Brockners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6"/>
              </a:rPr>
              <a:t>fbrockne@cisco.com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Bin Wen - Comcast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7"/>
              </a:rPr>
              <a:t>Bin_Wen@cable.comcast.com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CA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Voitek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 Kozak - Comcast (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Voitek_Kozak@comcast.com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 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09900" y="4803357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857250"/>
            <a:ext cx="7982607" cy="3543300"/>
          </a:xfrm>
        </p:spPr>
        <p:txBody>
          <a:bodyPr/>
          <a:lstStyle/>
          <a:p>
            <a:pPr marL="457200" lvl="0" indent="-457200">
              <a:lnSpc>
                <a:spcPts val="24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800" dirty="0"/>
              <a:t>The encapsulating node inserts an E2E Indicator Label and one or more IOAM data field(s) in the MPLS header.</a:t>
            </a:r>
          </a:p>
          <a:p>
            <a:pPr marL="457200" lvl="0" indent="-457200">
              <a:lnSpc>
                <a:spcPts val="24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800" dirty="0"/>
              <a:t>The decapsulating node "punts the timestamped copy" of the data packet including IOAM data field(s). </a:t>
            </a:r>
          </a:p>
          <a:p>
            <a:pPr marL="857250" lvl="1" indent="-457200">
              <a:lnSpc>
                <a:spcPts val="244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800" dirty="0"/>
              <a:t>The decapsulating node for E2E IOAM also pops the IOAM Indicator Label and the IOAM data field(s) from the MPLS header.</a:t>
            </a:r>
          </a:p>
          <a:p>
            <a:pPr marL="857250" lvl="1" indent="-457200">
              <a:lnSpc>
                <a:spcPts val="244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800" dirty="0"/>
              <a:t>The decapsulating node processes IOAM data field(s).</a:t>
            </a:r>
          </a:p>
          <a:p>
            <a:pPr marL="857250" lvl="1" indent="-457200">
              <a:lnSpc>
                <a:spcPts val="244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800" dirty="0"/>
              <a:t>The decapsulating node forwards the data packet downstream.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4385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1937"/>
            <a:ext cx="8001000" cy="599270"/>
          </a:xfrm>
        </p:spPr>
        <p:txBody>
          <a:bodyPr/>
          <a:lstStyle/>
          <a:p>
            <a:pPr algn="l"/>
            <a:r>
              <a:rPr lang="en-CA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Encapsulation in MPLS Header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828800" y="932840"/>
            <a:ext cx="5105400" cy="32778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</a:t>
            </a:r>
            <a:r>
              <a:rPr lang="en-CA" sz="900" b="1" dirty="0" err="1">
                <a:latin typeface="Courier" pitchFamily="2" charset="0"/>
              </a:rPr>
              <a:t>HbH</a:t>
            </a:r>
            <a:r>
              <a:rPr lang="en-CA" sz="900" b="1" dirty="0">
                <a:latin typeface="Courier" pitchFamily="2" charset="0"/>
              </a:rPr>
              <a:t> IOAM Indicator Label             </a:t>
            </a:r>
            <a:r>
              <a:rPr lang="en-CA" sz="900" dirty="0">
                <a:latin typeface="Courier" pitchFamily="2" charset="0"/>
              </a:rPr>
              <a:t>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 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            Figure: </a:t>
            </a:r>
            <a:r>
              <a:rPr lang="en-CA" sz="900" dirty="0" err="1">
                <a:latin typeface="Courier" pitchFamily="2" charset="0"/>
              </a:rPr>
              <a:t>HbH</a:t>
            </a:r>
            <a:r>
              <a:rPr lang="en-CA" sz="900" dirty="0">
                <a:latin typeface="Courier" pitchFamily="2" charset="0"/>
              </a:rPr>
              <a:t> IOAM Encapsulation in MPLS Header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390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01685"/>
            <a:ext cx="7924800" cy="3140129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Extension Label (15) and Label assigned by IANA with value </a:t>
            </a:r>
            <a:r>
              <a:rPr lang="en-CA" sz="1800" dirty="0">
                <a:solidFill>
                  <a:srgbClr val="0070C0"/>
                </a:solidFill>
              </a:rPr>
              <a:t>TBA2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From Extended Special Purpose Labels (</a:t>
            </a:r>
            <a:r>
              <a:rPr lang="en-CA" sz="1800" dirty="0" err="1"/>
              <a:t>eSPL</a:t>
            </a:r>
            <a:r>
              <a:rPr lang="en-CA" sz="1800" dirty="0"/>
              <a:t>) range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Global Label allocated by a controller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The controller provisions the label on encapsulating, </a:t>
            </a:r>
            <a:r>
              <a:rPr lang="en-CA" sz="1800" dirty="0">
                <a:solidFill>
                  <a:srgbClr val="0070C0"/>
                </a:solidFill>
              </a:rPr>
              <a:t>transit </a:t>
            </a:r>
            <a:r>
              <a:rPr lang="en-CA" sz="1800" dirty="0"/>
              <a:t>and decapsulating nodes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1800" dirty="0">
                <a:solidFill>
                  <a:srgbClr val="0070C0"/>
                </a:solidFill>
              </a:rPr>
              <a:t>The IOAM Enabled Label allocated by the transit nodes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>
                <a:solidFill>
                  <a:srgbClr val="0070C0"/>
                </a:solidFill>
              </a:rPr>
              <a:t>Signaling/advertisement extensions needed to convey the label to all encapsulating nodes (out of scope)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835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8BF5-BF7D-EE4A-9EB2-E0C69A39C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60"/>
            <a:ext cx="8229600" cy="857250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Indicator Label Allocation Methods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E5C625D-83BF-2B41-93D2-28785FC4F5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1815804"/>
              </p:ext>
            </p:extLst>
          </p:nvPr>
        </p:nvGraphicFramePr>
        <p:xfrm>
          <a:off x="457201" y="830556"/>
          <a:ext cx="8229599" cy="281940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364529">
                  <a:extLst>
                    <a:ext uri="{9D8B030D-6E8A-4147-A177-3AD203B41FA5}">
                      <a16:colId xmlns:a16="http://schemas.microsoft.com/office/drawing/2014/main" val="1209939836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401139457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670730324"/>
                    </a:ext>
                  </a:extLst>
                </a:gridCol>
                <a:gridCol w="1750810">
                  <a:extLst>
                    <a:ext uri="{9D8B030D-6E8A-4147-A177-3AD203B41FA5}">
                      <a16:colId xmlns:a16="http://schemas.microsoft.com/office/drawing/2014/main" val="975737954"/>
                    </a:ext>
                  </a:extLst>
                </a:gridCol>
                <a:gridCol w="1913860">
                  <a:extLst>
                    <a:ext uri="{9D8B030D-6E8A-4147-A177-3AD203B41FA5}">
                      <a16:colId xmlns:a16="http://schemas.microsoft.com/office/drawing/2014/main" val="907496208"/>
                    </a:ext>
                  </a:extLst>
                </a:gridCol>
              </a:tblGrid>
              <a:tr h="821654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Extra Label stack 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Location on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Scan Label Stack</a:t>
                      </a:r>
                    </a:p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(Notes 2, 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Different FIB Entry for Local Label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801765"/>
                  </a:ext>
                </a:extLst>
              </a:tr>
              <a:tr h="588046">
                <a:tc>
                  <a:txBody>
                    <a:bodyPr/>
                    <a:lstStyle/>
                    <a:p>
                      <a:r>
                        <a:rPr lang="en-US" sz="1400" b="0" i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eSPL</a:t>
                      </a:r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Labels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 (Note 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9039908"/>
                  </a:ext>
                </a:extLst>
              </a:tr>
              <a:tr h="588046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Global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0171723"/>
                  </a:ext>
                </a:extLst>
              </a:tr>
              <a:tr h="821654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Signal/Advertise Label (like SFL)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069925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C0619-C85C-9C44-B6FF-9F5D419D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3963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208BB-326D-8C4E-B674-366BB71C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18E1905-622E-3C47-B502-B0B087F33B26}"/>
              </a:ext>
            </a:extLst>
          </p:cNvPr>
          <p:cNvSpPr txBox="1">
            <a:spLocks/>
          </p:cNvSpPr>
          <p:nvPr/>
        </p:nvSpPr>
        <p:spPr bwMode="auto">
          <a:xfrm>
            <a:off x="381000" y="3786736"/>
            <a:ext cx="8305800" cy="809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+mj-lt"/>
              <a:buAutoNum type="arabicPeriod"/>
            </a:pPr>
            <a:r>
              <a:rPr lang="en-CA" sz="1200" kern="0" dirty="0" err="1"/>
              <a:t>eSPL</a:t>
            </a:r>
            <a:r>
              <a:rPr lang="en-CA" sz="1200" kern="0" dirty="0"/>
              <a:t> at top of the label stack breaks MPLS forwarding in heterogenous network environment with and without IOAM capable nodes</a:t>
            </a:r>
          </a:p>
          <a:p>
            <a:pPr>
              <a:buFont typeface="+mj-lt"/>
              <a:buAutoNum type="arabicPeriod"/>
            </a:pPr>
            <a:r>
              <a:rPr lang="en-CA" sz="1200" kern="0" dirty="0"/>
              <a:t>Entropy Label also requires transit nodes to scan label stack</a:t>
            </a:r>
          </a:p>
          <a:p>
            <a:pPr>
              <a:buFont typeface="+mj-lt"/>
              <a:buAutoNum type="arabicPeriod"/>
            </a:pPr>
            <a:r>
              <a:rPr lang="en-CA" sz="1200" dirty="0">
                <a:latin typeface="Calibri" panose="020F0502020204030204" pitchFamily="34" charset="0"/>
                <a:cs typeface="Calibri" panose="020F0502020204030204" pitchFamily="34" charset="0"/>
              </a:rPr>
              <a:t>With any indicator scheme, the node will have to look past EOS into the packet to find the IOAM data that needs to be processed</a:t>
            </a:r>
          </a:p>
        </p:txBody>
      </p:sp>
    </p:spTree>
    <p:extLst>
      <p:ext uri="{BB962C8B-B14F-4D97-AF65-F5344CB8AC3E}">
        <p14:creationId xmlns:p14="http://schemas.microsoft.com/office/powerpoint/2010/main" val="1819153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857250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696" y="817444"/>
            <a:ext cx="7982607" cy="3695700"/>
          </a:xfrm>
        </p:spPr>
        <p:txBody>
          <a:bodyPr/>
          <a:lstStyle/>
          <a:p>
            <a:pPr marL="457200" lvl="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encapsulating node inserts a </a:t>
            </a:r>
            <a:r>
              <a:rPr lang="en-CA" sz="1400" dirty="0" err="1"/>
              <a:t>HbH</a:t>
            </a:r>
            <a:r>
              <a:rPr lang="en-CA" sz="1400" dirty="0"/>
              <a:t> Indicator Label and one or more IOAM data field(s) in the MPLS header.</a:t>
            </a:r>
          </a:p>
          <a:p>
            <a:pPr marL="45720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solidFill>
                  <a:srgbClr val="0070C0"/>
                </a:solidFill>
              </a:rPr>
              <a:t>The transit node processes </a:t>
            </a:r>
            <a:r>
              <a:rPr lang="en-CA" sz="1400" dirty="0" err="1">
                <a:solidFill>
                  <a:srgbClr val="0070C0"/>
                </a:solidFill>
              </a:rPr>
              <a:t>HbH</a:t>
            </a:r>
            <a:r>
              <a:rPr lang="en-CA" sz="1400" dirty="0">
                <a:solidFill>
                  <a:srgbClr val="0070C0"/>
                </a:solidFill>
              </a:rPr>
              <a:t> IOAM data field(s) and forwards the data packet including updated IOAM data field(s). </a:t>
            </a:r>
          </a:p>
          <a:p>
            <a:pPr marL="857250" lvl="1" indent="-457200">
              <a:lnSpc>
                <a:spcPts val="214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400" dirty="0">
                <a:solidFill>
                  <a:srgbClr val="0070C0"/>
                </a:solidFill>
              </a:rPr>
              <a:t>Transit node may punt the timestamped copy of the data packet for further IOAM processing</a:t>
            </a:r>
          </a:p>
          <a:p>
            <a:pPr marL="457200" lvl="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decapsulating node "punts the timestamped copy" of the data packet including IOAM data field(s). </a:t>
            </a:r>
          </a:p>
          <a:p>
            <a:pPr marL="857250" lvl="1" indent="-457200">
              <a:lnSpc>
                <a:spcPts val="214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400" dirty="0"/>
              <a:t>The decapsulating node for E2E IOAM also pops the IOAM Indicator Label and the IOAM data field(s) from the MPLS header.</a:t>
            </a:r>
          </a:p>
          <a:p>
            <a:pPr marL="857250" lvl="1" indent="-457200">
              <a:lnSpc>
                <a:spcPts val="214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400" dirty="0"/>
              <a:t>The decapsulating node processes IOAM data field(s).</a:t>
            </a:r>
          </a:p>
          <a:p>
            <a:pPr marL="857250" lvl="1" indent="-457200">
              <a:lnSpc>
                <a:spcPts val="214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400" dirty="0"/>
              <a:t>The decapsulating node forwards the data packet downstream.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3413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17621"/>
            <a:ext cx="8077200" cy="599270"/>
          </a:xfrm>
        </p:spPr>
        <p:txBody>
          <a:bodyPr/>
          <a:lstStyle/>
          <a:p>
            <a:pPr algn="l"/>
            <a:r>
              <a:rPr lang="en-CA" sz="27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Encapsulation Example with SR-MPLS Header</a:t>
            </a:r>
            <a:endParaRPr lang="en-US" sz="27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2305050" y="641003"/>
            <a:ext cx="4533900" cy="40318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               Label(1)               | TC  |S|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               Label(n)               | TC  |S|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b="1" dirty="0">
                <a:latin typeface="Courier" pitchFamily="2" charset="0"/>
              </a:rPr>
              <a:t>   |                PSID                   | TC  |S|      TTL      | 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 </a:t>
            </a:r>
            <a:r>
              <a:rPr lang="en-CA" sz="800" b="1" dirty="0">
                <a:latin typeface="Courier" pitchFamily="2" charset="0"/>
              </a:rPr>
              <a:t>IOAM Indicator Label                 </a:t>
            </a:r>
            <a:r>
              <a:rPr lang="en-CA" sz="800" dirty="0">
                <a:latin typeface="Courier" pitchFamily="2" charset="0"/>
              </a:rPr>
              <a:t>| TC  |1|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800" dirty="0">
                <a:latin typeface="Courier" pitchFamily="2" charset="0"/>
              </a:rPr>
              <a:t>   |0 0 0 1|Version|  Reserved     | IOAM G-</a:t>
            </a:r>
            <a:r>
              <a:rPr lang="en-CA" sz="800" dirty="0" err="1">
                <a:latin typeface="Courier" pitchFamily="2" charset="0"/>
              </a:rPr>
              <a:t>ACh</a:t>
            </a:r>
            <a:r>
              <a:rPr lang="en-CA" sz="800" dirty="0">
                <a:latin typeface="Courier" pitchFamily="2" charset="0"/>
              </a:rPr>
              <a:t>                    |  | 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8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8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 </a:t>
            </a:r>
          </a:p>
          <a:p>
            <a:r>
              <a:rPr lang="en-CA" sz="800" dirty="0">
                <a:latin typeface="Courier" pitchFamily="2" charset="0"/>
              </a:rPr>
              <a:t>         Figure: IOAM Encapsulation Example with SR-MPLS Header</a:t>
            </a:r>
            <a:endParaRPr lang="en-CA" sz="8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31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00150"/>
            <a:ext cx="7772400" cy="2743200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/>
              <a:t>Requesting MPLS WG adoption</a:t>
            </a:r>
          </a:p>
          <a:p>
            <a:pPr lvl="0"/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7508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202049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Open Review Comments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8650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0"/>
            <a:ext cx="4385821" cy="857250"/>
          </a:xfrm>
        </p:spPr>
        <p:txBody>
          <a:bodyPr/>
          <a:lstStyle/>
          <a:p>
            <a:pPr algn="l"/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4. IOAM Data After EOS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3595A-2AF7-A141-B580-268FFA30C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1242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Applicable to E2E and 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HbH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 cases</a:t>
            </a:r>
          </a:p>
          <a:p>
            <a:pPr>
              <a:spcBef>
                <a:spcPts val="600"/>
              </a:spcBef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What if the LSP is carrying a PW or is 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DetNet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? </a:t>
            </a:r>
          </a:p>
          <a:p>
            <a:pPr>
              <a:spcBef>
                <a:spcPts val="600"/>
              </a:spcBef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What if it is a MS-PW? </a:t>
            </a:r>
          </a:p>
          <a:p>
            <a:pPr>
              <a:spcBef>
                <a:spcPts val="600"/>
              </a:spcBef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In all these cases there is a CW immediately after EOS. </a:t>
            </a:r>
          </a:p>
          <a:p>
            <a:pPr>
              <a:spcBef>
                <a:spcPts val="600"/>
              </a:spcBef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Then there is the universal fragmentation idea that is floating about that also wants to follow EOS.</a:t>
            </a:r>
          </a:p>
          <a:p>
            <a:pPr>
              <a:spcBef>
                <a:spcPts val="600"/>
              </a:spcBef>
            </a:pPr>
            <a:endParaRPr lang="en-CA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Reply:</a:t>
            </a:r>
          </a:p>
          <a:p>
            <a:pPr>
              <a:spcBef>
                <a:spcPts val="600"/>
              </a:spcBef>
              <a:buFont typeface="Wingdings" pitchFamily="2" charset="2"/>
              <a:buChar char="ü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This is a generic issue applicable to all G-ACH mechanisms used for data traffic.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4630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009650"/>
            <a:ext cx="7772401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6685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5433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Transport In-situ OAM (IOAM) data fields with MPLS Encapsulation</a:t>
            </a:r>
          </a:p>
          <a:p>
            <a:pPr marL="0" lvl="1" indent="0">
              <a:buNone/>
            </a:pPr>
            <a:r>
              <a:rPr lang="en-US" sz="18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Using data fields defined in:</a:t>
            </a:r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-data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-direct-export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-flags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Edge-to-edge (E2E) IOAM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Hop-by-hop (</a:t>
            </a:r>
            <a:r>
              <a:rPr lang="en-CA" sz="1800" dirty="0" err="1"/>
              <a:t>HbH</a:t>
            </a:r>
            <a:r>
              <a:rPr lang="en-CA" sz="1800" dirty="0"/>
              <a:t>) IOAM</a:t>
            </a:r>
          </a:p>
          <a:p>
            <a:pPr lvl="1">
              <a:buFont typeface="Wingdings" charset="2"/>
              <a:buChar char="§"/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30865"/>
            <a:ext cx="8001000" cy="599270"/>
          </a:xfrm>
        </p:spPr>
        <p:txBody>
          <a:bodyPr/>
          <a:lstStyle/>
          <a:p>
            <a:pPr algn="l"/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Data Field Encapsulation in MPLS Header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76400" y="996218"/>
            <a:ext cx="5791200" cy="33239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|0 0 0 1|Version|  Reserved     |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                   |  | 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10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      Figure: IOAM Encapsulation in MPLS Header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080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G-</a:t>
            </a:r>
            <a:r>
              <a:rPr lang="en-US" sz="36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971550"/>
            <a:ext cx="8153400" cy="3238501"/>
          </a:xfrm>
        </p:spPr>
        <p:txBody>
          <a:bodyPr/>
          <a:lstStyle/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New Generic Associated Channel (G-</a:t>
            </a:r>
            <a:r>
              <a:rPr lang="en-CA" sz="1800" dirty="0" err="1"/>
              <a:t>ACh</a:t>
            </a:r>
            <a:r>
              <a:rPr lang="en-CA" sz="1800" dirty="0"/>
              <a:t>) Type (value </a:t>
            </a:r>
            <a:r>
              <a:rPr lang="en-CA" sz="1800" dirty="0">
                <a:solidFill>
                  <a:srgbClr val="0070C0"/>
                </a:solidFill>
              </a:rPr>
              <a:t>TBA3</a:t>
            </a:r>
            <a:r>
              <a:rPr lang="en-CA" sz="1800" dirty="0"/>
              <a:t>) defined for IOAM</a:t>
            </a:r>
          </a:p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Protocol value </a:t>
            </a:r>
            <a:r>
              <a:rPr lang="en-CA" sz="1800" i="1" dirty="0"/>
              <a:t>0001b</a:t>
            </a:r>
            <a:r>
              <a:rPr lang="en-CA" sz="1800" dirty="0"/>
              <a:t> allows to avoid incorrect IP header based hashing over ECMP paths</a:t>
            </a:r>
          </a:p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Block Number can be used to: </a:t>
            </a:r>
          </a:p>
          <a:p>
            <a:pPr lvl="1"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Aggregate IOAM data collected in data plane, e.g. compute measurement metrics for each block of a flow</a:t>
            </a:r>
          </a:p>
          <a:p>
            <a:pPr lvl="1"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Correlate IOAM data from different nodes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1665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Indicator Label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257550"/>
          </a:xfrm>
        </p:spPr>
        <p:txBody>
          <a:bodyPr/>
          <a:lstStyle/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1800" dirty="0"/>
              <a:t>“IOAM Indicator Label” is used to indicate the presence of the IOAM data fields in the MPLS header after EOS.</a:t>
            </a:r>
          </a:p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1800" dirty="0"/>
              <a:t>Separate Indicator Labels are used for E2E and </a:t>
            </a:r>
            <a:r>
              <a:rPr lang="en-CA" sz="1800" dirty="0" err="1"/>
              <a:t>HbH</a:t>
            </a:r>
            <a:r>
              <a:rPr lang="en-CA" sz="1800" dirty="0"/>
              <a:t> IOAM to optimize IOAM processing on transit nodes.</a:t>
            </a:r>
          </a:p>
          <a:p>
            <a:pPr marL="0" indent="0">
              <a:lnSpc>
                <a:spcPts val="2320"/>
              </a:lnSpc>
              <a:buNone/>
            </a:pPr>
            <a:endParaRPr lang="en-CA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8934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29372"/>
            <a:ext cx="6934200" cy="599270"/>
          </a:xfrm>
        </p:spPr>
        <p:txBody>
          <a:bodyPr/>
          <a:lstStyle/>
          <a:p>
            <a:pPr algn="l"/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Encapsulation in MPLS Header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2019300" y="1018555"/>
            <a:ext cx="5105400" cy="32778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</a:t>
            </a:r>
            <a:r>
              <a:rPr lang="en-CA" sz="900" b="1" dirty="0">
                <a:latin typeface="Courier" pitchFamily="2" charset="0"/>
              </a:rPr>
              <a:t>E2E IOAM Indicator Label             </a:t>
            </a:r>
            <a:r>
              <a:rPr lang="en-CA" sz="900" dirty="0">
                <a:latin typeface="Courier" pitchFamily="2" charset="0"/>
              </a:rPr>
              <a:t>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 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            Figure: E2E IOAM Encapsulation in MPLS Header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950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13"/>
            <a:ext cx="76962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07445"/>
            <a:ext cx="7924800" cy="3429000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Extension Label (15) and Label assigned by IANA with value </a:t>
            </a:r>
            <a:r>
              <a:rPr lang="en-CA" sz="1800" dirty="0">
                <a:solidFill>
                  <a:srgbClr val="0070C0"/>
                </a:solidFill>
              </a:rPr>
              <a:t>TBA1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From Extended Special Purpose Labels (</a:t>
            </a:r>
            <a:r>
              <a:rPr lang="en-CA" sz="1800" dirty="0" err="1"/>
              <a:t>eSPL</a:t>
            </a:r>
            <a:r>
              <a:rPr lang="en-CA" sz="1800" dirty="0"/>
              <a:t>) range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Global Label allocated by a controller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The controller provisions the label on encapsulating and decapsulating nodes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1800" dirty="0">
                <a:solidFill>
                  <a:srgbClr val="0070C0"/>
                </a:solidFill>
              </a:rPr>
              <a:t>The IOAM Enabled Label allocated by the decapsulating node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>
                <a:solidFill>
                  <a:srgbClr val="0070C0"/>
                </a:solidFill>
              </a:rPr>
              <a:t>Signaling/advertisement extensions needed to convey the label to all encapsulating nodes (out of scope)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94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8BF5-BF7D-EE4A-9EB2-E0C69A39C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6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Indicator Label Allocation Methods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E5C625D-83BF-2B41-93D2-28785FC4F5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0943082"/>
              </p:ext>
            </p:extLst>
          </p:nvPr>
        </p:nvGraphicFramePr>
        <p:xfrm>
          <a:off x="533400" y="914400"/>
          <a:ext cx="7848600" cy="228600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2930144">
                  <a:extLst>
                    <a:ext uri="{9D8B030D-6E8A-4147-A177-3AD203B41FA5}">
                      <a16:colId xmlns:a16="http://schemas.microsoft.com/office/drawing/2014/main" val="1209939836"/>
                    </a:ext>
                  </a:extLst>
                </a:gridCol>
                <a:gridCol w="2511552">
                  <a:extLst>
                    <a:ext uri="{9D8B030D-6E8A-4147-A177-3AD203B41FA5}">
                      <a16:colId xmlns:a16="http://schemas.microsoft.com/office/drawing/2014/main" val="4011394575"/>
                    </a:ext>
                  </a:extLst>
                </a:gridCol>
                <a:gridCol w="2406904">
                  <a:extLst>
                    <a:ext uri="{9D8B030D-6E8A-4147-A177-3AD203B41FA5}">
                      <a16:colId xmlns:a16="http://schemas.microsoft.com/office/drawing/2014/main" val="1670730324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Extra Label stack 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Location on Stack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801765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r>
                        <a:rPr lang="en-US" sz="1400" b="0" i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eSPL</a:t>
                      </a:r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Labels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+2 (Note 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9039908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Global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0171723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Signal/Advertise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+1 (compared to PHP)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069925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C0619-C85C-9C44-B6FF-9F5D419D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110</a:t>
            </a:r>
            <a:r>
              <a:rPr lang="en-US" altLang="zh-CN" baseline="30000"/>
              <a:t>th</a:t>
            </a:r>
            <a:r>
              <a:rPr lang="en-US" altLang="zh-CN"/>
              <a:t> IETF Online</a:t>
            </a:r>
            <a:endParaRPr lang="en-US" altLang="zh-C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208BB-326D-8C4E-B674-366BB71C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FF00A95-F3B5-764C-8387-A924C41C81E1}"/>
              </a:ext>
            </a:extLst>
          </p:cNvPr>
          <p:cNvSpPr txBox="1">
            <a:spLocks/>
          </p:cNvSpPr>
          <p:nvPr/>
        </p:nvSpPr>
        <p:spPr bwMode="auto">
          <a:xfrm>
            <a:off x="457200" y="3392251"/>
            <a:ext cx="8305800" cy="1099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+mj-lt"/>
              <a:buAutoNum type="arabicPeriod"/>
            </a:pPr>
            <a:r>
              <a:rPr lang="en-CA" sz="1100" dirty="0">
                <a:latin typeface="Calibri" panose="020F0502020204030204" pitchFamily="34" charset="0"/>
                <a:cs typeface="Calibri" panose="020F0502020204030204" pitchFamily="34" charset="0"/>
              </a:rPr>
              <a:t>This is true for any mechanism that we are defining using </a:t>
            </a:r>
            <a:r>
              <a:rPr lang="en-CA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eSPL</a:t>
            </a:r>
            <a:endParaRPr lang="en-CA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sz="1100" dirty="0">
                <a:latin typeface="Calibri" panose="020F0502020204030204" pitchFamily="34" charset="0"/>
                <a:cs typeface="Calibri" panose="020F0502020204030204" pitchFamily="34" charset="0"/>
              </a:rPr>
              <a:t>SFC: https://</a:t>
            </a:r>
            <a:r>
              <a:rPr lang="en-CA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tools.ietf.org</a:t>
            </a:r>
            <a:r>
              <a:rPr lang="en-CA" sz="1100" dirty="0">
                <a:latin typeface="Calibri" panose="020F0502020204030204" pitchFamily="34" charset="0"/>
                <a:cs typeface="Calibri" panose="020F0502020204030204" pitchFamily="34" charset="0"/>
              </a:rPr>
              <a:t>/html/rfc8595 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sz="1100" dirty="0">
                <a:latin typeface="Calibri" panose="020F0502020204030204" pitchFamily="34" charset="0"/>
                <a:cs typeface="Calibri" panose="020F0502020204030204" pitchFamily="34" charset="0"/>
              </a:rPr>
              <a:t>E2E: draft-</a:t>
            </a:r>
            <a:r>
              <a:rPr lang="en-CA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cheng</a:t>
            </a:r>
            <a:r>
              <a:rPr lang="en-CA" sz="11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CA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mpls</a:t>
            </a:r>
            <a:r>
              <a:rPr lang="en-CA" sz="11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CA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inband</a:t>
            </a:r>
            <a:r>
              <a:rPr lang="en-CA" sz="1100" dirty="0">
                <a:latin typeface="Calibri" panose="020F0502020204030204" pitchFamily="34" charset="0"/>
                <a:cs typeface="Calibri" panose="020F0502020204030204" pitchFamily="34" charset="0"/>
              </a:rPr>
              <a:t>-pm-encapsulation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100" dirty="0">
                <a:latin typeface="Calibri" panose="020F0502020204030204" pitchFamily="34" charset="0"/>
                <a:cs typeface="Calibri" panose="020F0502020204030204" pitchFamily="34" charset="0"/>
              </a:rPr>
              <a:t>May require Entropy label for ECMP</a:t>
            </a:r>
          </a:p>
          <a:p>
            <a:pPr marL="457200" lvl="1" indent="0">
              <a:buNone/>
            </a:pPr>
            <a:endParaRPr lang="en-CA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01457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7170</TotalTime>
  <Words>1627</Words>
  <Application>Microsoft Macintosh PowerPoint</Application>
  <PresentationFormat>On-screen Show (16:9)</PresentationFormat>
  <Paragraphs>272</Paragraphs>
  <Slides>20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Courier</vt:lpstr>
      <vt:lpstr>Wingdings</vt:lpstr>
      <vt:lpstr>Default Design</vt:lpstr>
      <vt:lpstr>MPLS Data Plane Encapsulation for In-situ OAM Data</vt:lpstr>
      <vt:lpstr>Agenda</vt:lpstr>
      <vt:lpstr>Requirements and Scope</vt:lpstr>
      <vt:lpstr>IOAM Data Field Encapsulation in MPLS Header</vt:lpstr>
      <vt:lpstr>IOAM G-ACh Header</vt:lpstr>
      <vt:lpstr>IOAM Indicator Label</vt:lpstr>
      <vt:lpstr>E2E IOAM Encapsulation in MPLS Header</vt:lpstr>
      <vt:lpstr>E2E Indicator Label Allocation Methods</vt:lpstr>
      <vt:lpstr>E2E Indicator Label Allocation Methods</vt:lpstr>
      <vt:lpstr>E2E IOAM Procedure</vt:lpstr>
      <vt:lpstr>HbH IOAM Encapsulation in MPLS Header</vt:lpstr>
      <vt:lpstr>HbH Indicator Label Allocation Methods</vt:lpstr>
      <vt:lpstr>HbH Indicator Label Allocation Methods</vt:lpstr>
      <vt:lpstr>HbH IOAM Procedure</vt:lpstr>
      <vt:lpstr>IOAM Encapsulation Example with SR-MPLS Header</vt:lpstr>
      <vt:lpstr>Next Steps</vt:lpstr>
      <vt:lpstr>PowerPoint Presentation</vt:lpstr>
      <vt:lpstr>PowerPoint Presentation</vt:lpstr>
      <vt:lpstr>4. IOAM Data After EOS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1526</cp:revision>
  <dcterms:created xsi:type="dcterms:W3CDTF">2010-06-30T04:12:48Z</dcterms:created>
  <dcterms:modified xsi:type="dcterms:W3CDTF">2021-01-15T17:03:38Z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