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14119335"/>
              </p:ext>
            </p:extLst>
          </p:nvPr>
        </p:nvGraphicFramePr>
        <p:xfrm>
          <a:off x="533400" y="914400"/>
          <a:ext cx="7848600" cy="2286000"/>
        </p:xfrm>
        <a:graphic>
          <a:graphicData uri="http://schemas.openxmlformats.org/drawingml/2006/table">
            <a:tbl>
              <a:tblPr firstRow="1" bandRow="1">
                <a:tableStyleId>{46F890A9-2807-4EBB-B81D-B2AA78EC7F39}</a:tableStyleId>
              </a:tblPr>
              <a:tblGrid>
                <a:gridCol w="457200">
                  <a:extLst>
                    <a:ext uri="{9D8B030D-6E8A-4147-A177-3AD203B41FA5}">
                      <a16:colId xmlns:a16="http://schemas.microsoft.com/office/drawing/2014/main" val="2665960960"/>
                    </a:ext>
                  </a:extLst>
                </a:gridCol>
                <a:gridCol w="38100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transit (intermediate) nodes do not process IOAM data.</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546095659"/>
              </p:ext>
            </p:extLst>
          </p:nvPr>
        </p:nvGraphicFramePr>
        <p:xfrm>
          <a:off x="228600" y="759462"/>
          <a:ext cx="8458198" cy="2493355"/>
        </p:xfrm>
        <a:graphic>
          <a:graphicData uri="http://schemas.openxmlformats.org/drawingml/2006/table">
            <a:tbl>
              <a:tblPr firstRow="1" bandRow="1">
                <a:tableStyleId>{46F890A9-2807-4EBB-B81D-B2AA78EC7F39}</a:tableStyleId>
              </a:tblPr>
              <a:tblGrid>
                <a:gridCol w="381000">
                  <a:extLst>
                    <a:ext uri="{9D8B030D-6E8A-4147-A177-3AD203B41FA5}">
                      <a16:colId xmlns:a16="http://schemas.microsoft.com/office/drawing/2014/main" val="1188824465"/>
                    </a:ext>
                  </a:extLst>
                </a:gridCol>
                <a:gridCol w="1828800">
                  <a:extLst>
                    <a:ext uri="{9D8B030D-6E8A-4147-A177-3AD203B41FA5}">
                      <a16:colId xmlns:a16="http://schemas.microsoft.com/office/drawing/2014/main" val="1209939836"/>
                    </a:ext>
                  </a:extLst>
                </a:gridCol>
                <a:gridCol w="14478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 (Note 1)</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 </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17444"/>
            <a:ext cx="8229600"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(intermediate)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(intermediate)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1800" dirty="0">
                <a:latin typeface="Calibri" panose="020F0502020204030204" pitchFamily="34" charset="0"/>
                <a:cs typeface="Calibri" panose="020F0502020204030204" pitchFamily="34" charset="0"/>
              </a:rPr>
              <a:t>IOAM header is considered part of the MPLS Header, the control word and payload are added after the IOAM header in the packet.</a:t>
            </a:r>
          </a:p>
          <a:p>
            <a:pPr>
              <a:lnSpc>
                <a:spcPts val="2120"/>
              </a:lnSpc>
              <a:spcBef>
                <a:spcPts val="600"/>
              </a:spcBef>
            </a:pPr>
            <a:r>
              <a:rPr lang="en-CA" sz="1800" dirty="0">
                <a:latin typeface="Calibri" panose="020F0502020204030204" pitchFamily="34" charset="0"/>
                <a:cs typeface="Calibri" panose="020F0502020204030204" pitchFamily="34" charset="0"/>
              </a:rPr>
              <a:t>The decapsulating node removes the MPLS header including the IOAM header and then processes the control word and the payload following it.</a:t>
            </a:r>
          </a:p>
          <a:p>
            <a:pPr>
              <a:lnSpc>
                <a:spcPts val="2120"/>
              </a:lnSpc>
              <a:spcBef>
                <a:spcPts val="600"/>
              </a:spcBef>
            </a:pPr>
            <a:r>
              <a:rPr lang="en-CA" sz="18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pPr algn="l"/>
            <a:r>
              <a:rPr lang="en-CA" sz="2600" dirty="0">
                <a:solidFill>
                  <a:srgbClr val="0070C0"/>
                </a:solidFill>
                <a:latin typeface="Calibri Light" panose="020F0302020204030204" pitchFamily="34" charset="0"/>
                <a:cs typeface="Calibri Light" panose="020F0302020204030204" pitchFamily="34" charset="0"/>
              </a:rPr>
              <a:t>IOAM Encapsulation in MPLS Header with Control Word [RFC4385]</a:t>
            </a:r>
            <a:endParaRPr lang="en-US" sz="26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93791"/>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t>
            </a:r>
            <a:r>
              <a:rPr lang="en-US" sz="3200" dirty="0" err="1">
                <a:solidFill>
                  <a:srgbClr val="0070C0"/>
                </a:solidFill>
                <a:latin typeface="Calibri Light" panose="020F0302020204030204" pitchFamily="34" charset="0"/>
                <a:cs typeface="Calibri Light" panose="020F0302020204030204" pitchFamily="34" charset="0"/>
              </a:rPr>
              <a:t>DetNet</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93790"/>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5029200" cy="286232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F-Label(s)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3772293" y="2647950"/>
            <a:ext cx="5105400" cy="193899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26364" y="1072694"/>
            <a:ext cx="4152900" cy="707886"/>
          </a:xfrm>
          <a:prstGeom prst="rect">
            <a:avLst/>
          </a:prstGeom>
          <a:solidFill>
            <a:schemeClr val="accent6">
              <a:lumMod val="20000"/>
              <a:lumOff val="80000"/>
            </a:schemeClr>
          </a:solidFill>
        </p:spPr>
        <p:txBody>
          <a:bodyPr wrap="square">
            <a:spAutoFit/>
          </a:bodyPr>
          <a:lstStyle/>
          <a:p>
            <a:r>
              <a:rPr lang="en-CA" sz="800" dirty="0">
                <a:solidFill>
                  <a:prstClr val="black"/>
                </a:solidFill>
                <a:latin typeface="Courier New" panose="02070309020205020404" pitchFamily="49" charset="0"/>
              </a:rPr>
              <a:t>0                   1                   2                   3</a:t>
            </a:r>
          </a:p>
          <a:p>
            <a:r>
              <a:rPr lang="en-CA" sz="800" dirty="0">
                <a:solidFill>
                  <a:prstClr val="black"/>
                </a:solidFill>
                <a:latin typeface="Courier New" panose="02070309020205020404" pitchFamily="49" charset="0"/>
              </a:rPr>
              <a:t>0 1 2 3 4 5 6 7 8 9 0 1 2 3 4 5 6 7 8 9 0 1 2 3 4 5 6 7 8 9 0 1</a:t>
            </a:r>
          </a:p>
          <a:p>
            <a:r>
              <a:rPr lang="en-CA" sz="800" dirty="0">
                <a:solidFill>
                  <a:prstClr val="black"/>
                </a:solidFill>
                <a:latin typeface="Courier New" panose="02070309020205020404" pitchFamily="49" charset="0"/>
              </a:rPr>
              <a:t>+-+-+-+-+-+-+-+-+-+-+-+-+-+-+-+-+-+-+-+-+-+-+-+-+-+-+-+-+-+-+-+-+</a:t>
            </a:r>
          </a:p>
          <a:p>
            <a:r>
              <a:rPr lang="en-CA" sz="800" dirty="0">
                <a:solidFill>
                  <a:prstClr val="black"/>
                </a:solidFill>
                <a:latin typeface="Courier New" panose="02070309020205020404" pitchFamily="49" charset="0"/>
              </a:rPr>
              <a:t>|0 0 0 0|                Sequence Number                        |</a:t>
            </a:r>
          </a:p>
          <a:p>
            <a:r>
              <a:rPr lang="en-CA" sz="800" dirty="0">
                <a:solidFill>
                  <a:prstClr val="black"/>
                </a:solidFill>
                <a:latin typeface="Courier New" panose="02070309020205020404" pitchFamily="49"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180"/>
              </a:lnSpc>
              <a:spcBef>
                <a:spcPts val="600"/>
              </a:spcBef>
            </a:pPr>
            <a:r>
              <a:rPr lang="en-CA" sz="1800" dirty="0">
                <a:latin typeface="Calibri" panose="020F0502020204030204" pitchFamily="34" charset="0"/>
                <a:cs typeface="Calibri" panose="020F0502020204030204" pitchFamily="34" charset="0"/>
              </a:rPr>
              <a:t>IOAM header is considered part of the MPLS Header, another ACH and payload are added after the IOAM header in the packet.</a:t>
            </a:r>
          </a:p>
          <a:p>
            <a:pPr>
              <a:lnSpc>
                <a:spcPts val="2180"/>
              </a:lnSpc>
              <a:spcBef>
                <a:spcPts val="600"/>
              </a:spcBef>
            </a:pPr>
            <a:r>
              <a:rPr lang="en-CA" sz="1800" dirty="0">
                <a:latin typeface="Calibri" panose="020F0502020204030204" pitchFamily="34" charset="0"/>
                <a:cs typeface="Calibri" panose="020F0502020204030204" pitchFamily="34" charset="0"/>
              </a:rPr>
              <a:t>The decapsulating node removes the MPLS header including the IOAM header and then processes the next ACH.</a:t>
            </a:r>
          </a:p>
          <a:p>
            <a:pPr>
              <a:lnSpc>
                <a:spcPts val="2180"/>
              </a:lnSpc>
              <a:spcBef>
                <a:spcPts val="600"/>
              </a:spcBef>
            </a:pPr>
            <a:r>
              <a:rPr lang="en-CA" sz="1800" dirty="0">
                <a:latin typeface="Calibri" panose="020F0502020204030204" pitchFamily="34" charset="0"/>
                <a:cs typeface="Calibri" panose="020F0502020204030204" pitchFamily="34" charset="0"/>
              </a:rPr>
              <a:t>IOAM HDR Length allows to find the next ACH after the IOAM header.</a:t>
            </a:r>
          </a:p>
          <a:p>
            <a:pPr>
              <a:lnSpc>
                <a:spcPts val="2180"/>
              </a:lnSpc>
              <a:spcBef>
                <a:spcPts val="600"/>
              </a:spcBef>
            </a:pPr>
            <a:endParaRPr lang="en-CA" sz="18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000" dirty="0">
                <a:solidFill>
                  <a:srgbClr val="0070C0"/>
                </a:solidFill>
                <a:latin typeface="Calibri Light" panose="020F0302020204030204" pitchFamily="34" charset="0"/>
                <a:cs typeface="Calibri Light" panose="020F0302020204030204" pitchFamily="34" charset="0"/>
              </a:rPr>
              <a:t>IOAM Encapsulation in MPLS Header with Another ACH</a:t>
            </a:r>
            <a:endParaRPr lang="en-US" sz="30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76917CC-6FED-7B4E-9205-435929A0176C}"/>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7330</TotalTime>
  <Words>2867</Words>
  <Application>Microsoft Macintosh PowerPoint</Application>
  <PresentationFormat>On-screen Show (16:9)</PresentationFormat>
  <Paragraphs>455</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vt:lpstr>
      <vt:lpstr>Courier New</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IOAM Indicator Label Allocation Methods</vt:lpstr>
      <vt:lpstr>E2E IOAM Indicator Label Allocation Methods</vt:lpstr>
      <vt:lpstr>E2E IOAM Procedure</vt:lpstr>
      <vt:lpstr>PowerPoint Presentation</vt:lpstr>
      <vt:lpstr>HbH IOAM Encapsulation in MPLS Header</vt:lpstr>
      <vt:lpstr>HbH IOAM Indicator Label Allocation Methods</vt:lpstr>
      <vt:lpstr>HbH IOAM Indicator Label Allocation Methods</vt:lpstr>
      <vt:lpstr>HbH IOAM Procedure</vt:lpstr>
      <vt:lpstr>HbH IOAM Encapsulation in MPLS Header</vt:lpstr>
      <vt:lpstr>HbH IOAM Encapsulation Example with SR-MPLS Header</vt:lpstr>
      <vt:lpstr>Next Steps</vt:lpstr>
      <vt:lpstr>PowerPoint Presentation</vt:lpstr>
      <vt:lpstr>PowerPoint Presentation</vt:lpstr>
      <vt:lpstr>IOAM Header and Control Word</vt:lpstr>
      <vt:lpstr>IOAM Encapsulation in MPLS Header with Control Word [RFC4385]</vt:lpstr>
      <vt:lpstr>IOAM Header and DetNet</vt:lpstr>
      <vt:lpstr>DetNet Draft</vt:lpstr>
      <vt:lpstr>IOAM Header and Another ACH</vt:lpstr>
      <vt:lpstr>IOAM Encapsulation in MPLS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1614</cp:revision>
  <dcterms:created xsi:type="dcterms:W3CDTF">2010-06-30T04:12:48Z</dcterms:created>
  <dcterms:modified xsi:type="dcterms:W3CDTF">2021-01-18T20:28:01Z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