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1661" r:id="rId2"/>
    <p:sldId id="1662" r:id="rId3"/>
    <p:sldId id="1663" r:id="rId4"/>
    <p:sldId id="1672" r:id="rId5"/>
    <p:sldId id="1666" r:id="rId6"/>
    <p:sldId id="1673" r:id="rId7"/>
    <p:sldId id="1669" r:id="rId8"/>
    <p:sldId id="1674" r:id="rId9"/>
    <p:sldId id="1668" r:id="rId10"/>
    <p:sldId id="321" r:id="rId11"/>
    <p:sldId id="1675" r:id="rId12"/>
    <p:sldId id="3054" r:id="rId13"/>
    <p:sldId id="3055" r:id="rId14"/>
    <p:sldId id="1670" r:id="rId15"/>
    <p:sldId id="1671" r:id="rId16"/>
    <p:sldId id="1649" r:id="rId17"/>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5E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937"/>
    <p:restoredTop sz="93083" autoAdjust="0"/>
  </p:normalViewPr>
  <p:slideViewPr>
    <p:cSldViewPr>
      <p:cViewPr varScale="1">
        <p:scale>
          <a:sx n="149" d="100"/>
          <a:sy n="149" d="100"/>
        </p:scale>
        <p:origin x="184" y="72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789171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17953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2731868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546535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11</a:t>
            </a:fld>
            <a:endParaRPr lang="en-US" altLang="zh-CN"/>
          </a:p>
        </p:txBody>
      </p:sp>
    </p:spTree>
    <p:extLst>
      <p:ext uri="{BB962C8B-B14F-4D97-AF65-F5344CB8AC3E}">
        <p14:creationId xmlns:p14="http://schemas.microsoft.com/office/powerpoint/2010/main" val="99220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12</a:t>
            </a:fld>
            <a:endParaRPr lang="en-US"/>
          </a:p>
        </p:txBody>
      </p:sp>
    </p:spTree>
    <p:extLst>
      <p:ext uri="{BB962C8B-B14F-4D97-AF65-F5344CB8AC3E}">
        <p14:creationId xmlns:p14="http://schemas.microsoft.com/office/powerpoint/2010/main" val="2878068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14</a:t>
            </a:fld>
            <a:endParaRPr lang="en-US" altLang="zh-CN"/>
          </a:p>
        </p:txBody>
      </p:sp>
    </p:spTree>
    <p:extLst>
      <p:ext uri="{BB962C8B-B14F-4D97-AF65-F5344CB8AC3E}">
        <p14:creationId xmlns:p14="http://schemas.microsoft.com/office/powerpoint/2010/main" val="1250483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15</a:t>
            </a:fld>
            <a:endParaRPr lang="en-US" altLang="zh-CN"/>
          </a:p>
        </p:txBody>
      </p:sp>
    </p:spTree>
    <p:extLst>
      <p:ext uri="{BB962C8B-B14F-4D97-AF65-F5344CB8AC3E}">
        <p14:creationId xmlns:p14="http://schemas.microsoft.com/office/powerpoint/2010/main" val="3553270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82832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347788"/>
            <a:ext cx="8277344" cy="3168210"/>
          </a:xfrm>
          <a:prstGeom prst="rect">
            <a:avLst/>
          </a:prstGeom>
        </p:spPr>
        <p:txBody>
          <a:bodyPr lIns="91420" tIns="45710" rIns="91420" bIns="45710">
            <a:noAutofit/>
          </a:bodyPr>
          <a:lstStyle>
            <a:lvl1pPr marL="280928" indent="-223792">
              <a:lnSpc>
                <a:spcPct val="95000"/>
              </a:lnSpc>
              <a:spcBef>
                <a:spcPts val="1110"/>
              </a:spcBef>
              <a:buClr>
                <a:schemeClr val="tx1"/>
              </a:buClr>
              <a:buSzPct val="80000"/>
              <a:buFont typeface="Arial"/>
              <a:buChar char="•"/>
              <a:defRPr sz="2000" b="0" i="0">
                <a:solidFill>
                  <a:srgbClr val="676767"/>
                </a:solidFill>
                <a:latin typeface="+mn-lt"/>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dirty="0"/>
          </a:p>
        </p:txBody>
      </p:sp>
      <p:sp>
        <p:nvSpPr>
          <p:cNvPr id="5" name="Rectangle 5">
            <a:extLst>
              <a:ext uri="{FF2B5EF4-FFF2-40B4-BE49-F238E27FC236}">
                <a16:creationId xmlns:a16="http://schemas.microsoft.com/office/drawing/2014/main" id="{8A9CDA23-CCA9-F541-BE90-59F811F8F6B1}"/>
              </a:ext>
            </a:extLst>
          </p:cNvPr>
          <p:cNvSpPr>
            <a:spLocks noGrp="1" noChangeArrowheads="1"/>
          </p:cNvSpPr>
          <p:nvPr>
            <p:ph type="ftr" sz="quarter" idx="11"/>
          </p:nvPr>
        </p:nvSpPr>
        <p:spPr>
          <a:xfrm>
            <a:off x="3124200" y="4683919"/>
            <a:ext cx="2895600" cy="357188"/>
          </a:xfrm>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Tree>
    <p:extLst>
      <p:ext uri="{BB962C8B-B14F-4D97-AF65-F5344CB8AC3E}">
        <p14:creationId xmlns:p14="http://schemas.microsoft.com/office/powerpoint/2010/main" val="11320185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gandhi@cisco.com" TargetMode="External"/><Relationship Id="rId7" Type="http://schemas.openxmlformats.org/officeDocument/2006/relationships/hyperlink" Target="mailto:Bart.Janssens@colt.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ach.chen@huawei.com" TargetMode="External"/><Relationship Id="rId5" Type="http://schemas.openxmlformats.org/officeDocument/2006/relationships/hyperlink" Target="mailto:daniel.voyer@bell.ca" TargetMode="External"/><Relationship Id="rId4" Type="http://schemas.openxmlformats.org/officeDocument/2006/relationships/hyperlink" Target="mailto:cfilsfil@cisco.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152400" y="438150"/>
            <a:ext cx="8763000" cy="1676400"/>
          </a:xfrm>
        </p:spPr>
        <p:txBody>
          <a:bodyPr>
            <a:normAutofit/>
          </a:bodyPr>
          <a:lstStyle/>
          <a:p>
            <a:r>
              <a:rPr lang="en-US" sz="3600" dirty="0"/>
              <a:t>Simple TWAMP (STAMP) Extensions for Segment Routing Networks</a:t>
            </a:r>
          </a:p>
        </p:txBody>
      </p:sp>
      <p:sp>
        <p:nvSpPr>
          <p:cNvPr id="2051" name="Rectangle 3"/>
          <p:cNvSpPr>
            <a:spLocks noGrp="1" noChangeArrowheads="1"/>
          </p:cNvSpPr>
          <p:nvPr>
            <p:ph type="subTitle" idx="1"/>
          </p:nvPr>
        </p:nvSpPr>
        <p:spPr>
          <a:xfrm>
            <a:off x="609600" y="2005807"/>
            <a:ext cx="7696200" cy="413543"/>
          </a:xfrm>
        </p:spPr>
        <p:txBody>
          <a:bodyPr/>
          <a:lstStyle/>
          <a:p>
            <a:r>
              <a:rPr lang="en-US" sz="1800" i="1" dirty="0"/>
              <a:t>draft-gandhi-ippm-stamp-srpm-01</a:t>
            </a:r>
          </a:p>
        </p:txBody>
      </p:sp>
      <p:sp>
        <p:nvSpPr>
          <p:cNvPr id="2052" name="Rectangle 4"/>
          <p:cNvSpPr>
            <a:spLocks noChangeArrowheads="1"/>
          </p:cNvSpPr>
          <p:nvPr/>
        </p:nvSpPr>
        <p:spPr bwMode="auto">
          <a:xfrm>
            <a:off x="1676400" y="2742011"/>
            <a:ext cx="6248400" cy="1478757"/>
          </a:xfrm>
          <a:prstGeom prst="rect">
            <a:avLst/>
          </a:prstGeom>
          <a:noFill/>
          <a:ln w="9525">
            <a:noFill/>
            <a:miter lim="800000"/>
            <a:headEnd/>
            <a:tailEnd/>
          </a:ln>
        </p:spPr>
        <p:txBody>
          <a:bodyPr/>
          <a:lstStyle/>
          <a:p>
            <a:pPr>
              <a:spcBef>
                <a:spcPct val="20000"/>
              </a:spcBef>
            </a:pPr>
            <a:r>
              <a:rPr lang="en-US" altLang="zh-CN" i="1" dirty="0">
                <a:latin typeface="Calibri" panose="020F0502020204030204" pitchFamily="34" charset="0"/>
                <a:ea typeface="Calibri" charset="0"/>
                <a:cs typeface="Calibri" panose="020F0502020204030204" pitchFamily="34" charset="0"/>
              </a:rPr>
              <a:t>Rakesh Gandhi - Cisco Systems (</a:t>
            </a:r>
            <a:r>
              <a:rPr lang="en-US" altLang="zh-CN" i="1" dirty="0">
                <a:latin typeface="Calibri" panose="020F0502020204030204" pitchFamily="34" charset="0"/>
                <a:ea typeface="Calibri" charset="0"/>
                <a:cs typeface="Calibri" panose="020F0502020204030204" pitchFamily="34" charset="0"/>
                <a:hlinkClick r:id="rId3"/>
              </a:rPr>
              <a:t>rgandhi@cisco.com</a:t>
            </a:r>
            <a:r>
              <a:rPr lang="en-US" altLang="zh-CN" i="1" dirty="0">
                <a:latin typeface="Calibri" panose="020F0502020204030204" pitchFamily="34" charset="0"/>
                <a:ea typeface="Calibri" charset="0"/>
                <a:cs typeface="Calibri" panose="020F0502020204030204" pitchFamily="34" charset="0"/>
              </a:rPr>
              <a:t>) - Presenter</a:t>
            </a:r>
          </a:p>
          <a:p>
            <a:r>
              <a:rPr lang="en-US" i="1" dirty="0">
                <a:latin typeface="Calibri" panose="020F0502020204030204" pitchFamily="34" charset="0"/>
                <a:ea typeface="Calibri" charset="0"/>
                <a:cs typeface="Calibri" panose="020F0502020204030204" pitchFamily="34" charset="0"/>
              </a:rPr>
              <a:t>Clarence </a:t>
            </a:r>
            <a:r>
              <a:rPr lang="en-US" i="1" dirty="0" err="1">
                <a:latin typeface="Calibri" panose="020F0502020204030204" pitchFamily="34" charset="0"/>
                <a:ea typeface="Calibri" charset="0"/>
                <a:cs typeface="Calibri" panose="020F0502020204030204" pitchFamily="34" charset="0"/>
              </a:rPr>
              <a:t>Filsfils</a:t>
            </a:r>
            <a:r>
              <a:rPr lang="en-US" i="1" dirty="0">
                <a:latin typeface="Calibri" panose="020F0502020204030204" pitchFamily="34" charset="0"/>
                <a:ea typeface="Calibri" charset="0"/>
                <a:cs typeface="Calibri" panose="020F0502020204030204" pitchFamily="34" charset="0"/>
              </a:rPr>
              <a:t> - Cisco Systems (</a:t>
            </a:r>
            <a:r>
              <a:rPr lang="en-US" i="1" dirty="0">
                <a:latin typeface="Calibri" panose="020F0502020204030204" pitchFamily="34" charset="0"/>
                <a:ea typeface="Calibri" charset="0"/>
                <a:cs typeface="Calibri" panose="020F0502020204030204" pitchFamily="34" charset="0"/>
                <a:hlinkClick r:id="rId4"/>
              </a:rPr>
              <a:t>cfilsfil@cisco.com</a:t>
            </a:r>
            <a:r>
              <a:rPr lang="en-US" i="1" dirty="0">
                <a:latin typeface="Calibri" panose="020F0502020204030204" pitchFamily="34" charset="0"/>
                <a:ea typeface="Calibri" charset="0"/>
                <a:cs typeface="Calibri" panose="020F0502020204030204" pitchFamily="34" charset="0"/>
              </a:rPr>
              <a:t>)</a:t>
            </a:r>
          </a:p>
          <a:p>
            <a:r>
              <a:rPr lang="en-US" i="1" dirty="0">
                <a:latin typeface="Calibri" panose="020F0502020204030204" pitchFamily="34" charset="0"/>
                <a:ea typeface="Calibri" charset="0"/>
                <a:cs typeface="Calibri" panose="020F0502020204030204" pitchFamily="34" charset="0"/>
              </a:rPr>
              <a:t>Daniel </a:t>
            </a:r>
            <a:r>
              <a:rPr lang="en-US" i="1" dirty="0" err="1">
                <a:latin typeface="Calibri" panose="020F0502020204030204" pitchFamily="34" charset="0"/>
                <a:ea typeface="Calibri" charset="0"/>
                <a:cs typeface="Calibri" panose="020F0502020204030204" pitchFamily="34" charset="0"/>
              </a:rPr>
              <a:t>Voyer</a:t>
            </a:r>
            <a:r>
              <a:rPr lang="en-US" i="1" dirty="0">
                <a:latin typeface="Calibri" panose="020F0502020204030204" pitchFamily="34" charset="0"/>
                <a:ea typeface="Calibri" charset="0"/>
                <a:cs typeface="Calibri" panose="020F0502020204030204" pitchFamily="34" charset="0"/>
              </a:rPr>
              <a:t> - Bell Canada (</a:t>
            </a:r>
            <a:r>
              <a:rPr lang="en-US" i="1" dirty="0">
                <a:latin typeface="Calibri" panose="020F0502020204030204" pitchFamily="34" charset="0"/>
                <a:ea typeface="Calibri" charset="0"/>
                <a:cs typeface="Calibri" panose="020F0502020204030204" pitchFamily="34" charset="0"/>
                <a:hlinkClick r:id="rId5"/>
              </a:rPr>
              <a:t>daniel.voyer@bell.ca</a:t>
            </a:r>
            <a:r>
              <a:rPr lang="en-US" i="1" dirty="0">
                <a:latin typeface="Calibri" panose="020F0502020204030204" pitchFamily="34" charset="0"/>
                <a:ea typeface="Calibri" charset="0"/>
                <a:cs typeface="Calibri" panose="020F0502020204030204" pitchFamily="34" charset="0"/>
              </a:rPr>
              <a:t>)</a:t>
            </a:r>
          </a:p>
          <a:p>
            <a:r>
              <a:rPr lang="en-CA" i="1" dirty="0">
                <a:latin typeface="Calibri" panose="020F0502020204030204" pitchFamily="34" charset="0"/>
                <a:cs typeface="Calibri" panose="020F0502020204030204" pitchFamily="34" charset="0"/>
              </a:rPr>
              <a:t>Mach(</a:t>
            </a:r>
            <a:r>
              <a:rPr lang="en-CA" i="1" dirty="0" err="1">
                <a:latin typeface="Calibri" panose="020F0502020204030204" pitchFamily="34" charset="0"/>
                <a:cs typeface="Calibri" panose="020F0502020204030204" pitchFamily="34" charset="0"/>
              </a:rPr>
              <a:t>Guoyi</a:t>
            </a:r>
            <a:r>
              <a:rPr lang="en-CA" i="1" dirty="0">
                <a:latin typeface="Calibri" panose="020F0502020204030204" pitchFamily="34" charset="0"/>
                <a:cs typeface="Calibri" panose="020F0502020204030204" pitchFamily="34" charset="0"/>
              </a:rPr>
              <a:t>) Chen - Huawei (</a:t>
            </a:r>
            <a:r>
              <a:rPr lang="en-CA" i="1" dirty="0">
                <a:latin typeface="Calibri" panose="020F0502020204030204" pitchFamily="34" charset="0"/>
                <a:cs typeface="Calibri" panose="020F0502020204030204" pitchFamily="34" charset="0"/>
                <a:hlinkClick r:id="rId6"/>
              </a:rPr>
              <a:t>mach.chen@huawei.com</a:t>
            </a:r>
            <a:r>
              <a:rPr lang="en-CA" i="1" dirty="0">
                <a:latin typeface="Calibri" panose="020F0502020204030204" pitchFamily="34" charset="0"/>
                <a:cs typeface="Calibri" panose="020F0502020204030204" pitchFamily="34" charset="0"/>
              </a:rPr>
              <a:t>)</a:t>
            </a:r>
          </a:p>
          <a:p>
            <a:r>
              <a:rPr lang="en-CA" i="1" dirty="0">
                <a:latin typeface="Calibri" panose="020F0502020204030204" pitchFamily="34" charset="0"/>
                <a:cs typeface="Calibri" panose="020F0502020204030204" pitchFamily="34" charset="0"/>
              </a:rPr>
              <a:t>Bart Janssens - Colt (</a:t>
            </a:r>
            <a:r>
              <a:rPr lang="en-CA" i="1" dirty="0">
                <a:latin typeface="Calibri" panose="020F0502020204030204" pitchFamily="34" charset="0"/>
                <a:cs typeface="Calibri" panose="020F0502020204030204" pitchFamily="34" charset="0"/>
                <a:hlinkClick r:id="rId7"/>
              </a:rPr>
              <a:t>Bart.Janssens@colt.net</a:t>
            </a:r>
            <a:r>
              <a:rPr lang="en-CA" i="1" dirty="0">
                <a:latin typeface="Calibri" panose="020F0502020204030204" pitchFamily="34" charset="0"/>
                <a:cs typeface="Calibri" panose="020F0502020204030204" pitchFamily="34" charset="0"/>
              </a:rPr>
              <a:t>)</a:t>
            </a:r>
          </a:p>
        </p:txBody>
      </p:sp>
      <p:sp>
        <p:nvSpPr>
          <p:cNvPr id="6"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dirty="0"/>
          </a:p>
        </p:txBody>
      </p:sp>
    </p:spTree>
    <p:extLst>
      <p:ext uri="{BB962C8B-B14F-4D97-AF65-F5344CB8AC3E}">
        <p14:creationId xmlns:p14="http://schemas.microsoft.com/office/powerpoint/2010/main" val="1356656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24" y="168380"/>
            <a:ext cx="4432852" cy="845539"/>
          </a:xfrm>
        </p:spPr>
        <p:txBody>
          <a:bodyPr/>
          <a:lstStyle/>
          <a:p>
            <a:pPr algn="l"/>
            <a:r>
              <a:rPr lang="en-US" sz="2400" dirty="0">
                <a:solidFill>
                  <a:srgbClr val="0070C0"/>
                </a:solidFill>
                <a:latin typeface="Calibri Light" panose="020F0302020204030204" pitchFamily="34" charset="0"/>
                <a:cs typeface="Calibri Light" panose="020F0302020204030204" pitchFamily="34" charset="0"/>
              </a:rPr>
              <a:t>STAMP - Stand-alone Direct Measurement Test Packet</a:t>
            </a:r>
          </a:p>
        </p:txBody>
      </p:sp>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6" name="Content Placeholder 2"/>
          <p:cNvSpPr txBox="1">
            <a:spLocks/>
          </p:cNvSpPr>
          <p:nvPr/>
        </p:nvSpPr>
        <p:spPr bwMode="auto">
          <a:xfrm>
            <a:off x="139148" y="1200150"/>
            <a:ext cx="4432852" cy="3124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sz="1400" kern="0" dirty="0"/>
              <a:t>Stand-alone Direct Measurement test packet defined</a:t>
            </a:r>
          </a:p>
          <a:p>
            <a:pPr lvl="1"/>
            <a:r>
              <a:rPr lang="en-US" sz="1400" kern="0" dirty="0"/>
              <a:t>Hardware efficient counter-stamping</a:t>
            </a:r>
          </a:p>
          <a:p>
            <a:pPr lvl="2"/>
            <a:r>
              <a:rPr lang="en-US" sz="1400" kern="0" dirty="0"/>
              <a:t>Well-known locations for transmit and receive traffic counters</a:t>
            </a:r>
          </a:p>
          <a:p>
            <a:r>
              <a:rPr lang="en-US" sz="1400" kern="0" dirty="0"/>
              <a:t>Direct Measurement packet is also defined for authenticated mode</a:t>
            </a:r>
          </a:p>
          <a:p>
            <a:r>
              <a:rPr lang="en-US" sz="1400" kern="0" dirty="0"/>
              <a:t>User-configured destination UDP </a:t>
            </a:r>
            <a:r>
              <a:rPr lang="en-US" sz="1400" b="1" kern="0" dirty="0">
                <a:solidFill>
                  <a:srgbClr val="0070C0"/>
                </a:solidFill>
              </a:rPr>
              <a:t>Port2</a:t>
            </a:r>
            <a:r>
              <a:rPr lang="en-US" sz="1400" kern="0" dirty="0"/>
              <a:t> is used for identifying direct measurement test packets</a:t>
            </a:r>
          </a:p>
          <a:p>
            <a:r>
              <a:rPr lang="en-US" sz="1400" kern="0" dirty="0"/>
              <a:t>Does not modify existing STAMP procedure as different destination UDP port is used for direct measurement test packets</a:t>
            </a:r>
          </a:p>
        </p:txBody>
      </p:sp>
      <p:sp>
        <p:nvSpPr>
          <p:cNvPr id="3" name="Slide Number Placeholder 2"/>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dirty="0"/>
          </a:p>
        </p:txBody>
      </p:sp>
      <p:sp>
        <p:nvSpPr>
          <p:cNvPr id="12" name="Rectangle 6">
            <a:extLst>
              <a:ext uri="{FF2B5EF4-FFF2-40B4-BE49-F238E27FC236}">
                <a16:creationId xmlns:a16="http://schemas.microsoft.com/office/drawing/2014/main" id="{4A78EA58-D2E5-2049-B04D-B08F3B44297B}"/>
              </a:ext>
            </a:extLst>
          </p:cNvPr>
          <p:cNvSpPr>
            <a:spLocks noChangeArrowheads="1"/>
          </p:cNvSpPr>
          <p:nvPr/>
        </p:nvSpPr>
        <p:spPr bwMode="auto">
          <a:xfrm>
            <a:off x="4699552" y="185205"/>
            <a:ext cx="4241524" cy="4508927"/>
          </a:xfrm>
          <a:prstGeom prst="rect">
            <a:avLst/>
          </a:prstGeom>
          <a:solidFill>
            <a:schemeClr val="accent6">
              <a:lumMod val="20000"/>
              <a:lumOff val="80000"/>
            </a:schemeClr>
          </a:solidFill>
          <a:ln>
            <a:noFill/>
          </a:ln>
          <a:effectLst/>
        </p:spPr>
        <p:txBody>
          <a:bodyPr vert="horz" wrap="square" lIns="91440" tIns="45720" rIns="91440" bIns="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0                   1                   2                   3</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0 1 2 3 4 5 6 7 8 9 0 1 2 3 4 5 6 7 8 9 0 1 2 3 4 5 6 7 8 9 0 1</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IP Header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Source IP Address = Session-Sender IPv4 or IPv6 Address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Destination IP Address = Session-Reflector IPv4 or IPv6 </a:t>
            </a:r>
            <a:r>
              <a:rPr kumimoji="0" lang="en-US" altLang="en-US" sz="800" u="none" strike="noStrike" cap="none" normalizeH="0" baseline="0" dirty="0" err="1">
                <a:ln>
                  <a:noFill/>
                </a:ln>
                <a:solidFill>
                  <a:schemeClr val="tx1"/>
                </a:solidFill>
                <a:effectLst/>
                <a:latin typeface="Courier" pitchFamily="2" charset="0"/>
                <a:ea typeface="Times New Roman" panose="02020603050405020304" pitchFamily="18" charset="0"/>
                <a:cs typeface="Courier New" panose="02070309020205020404" pitchFamily="49" charset="0"/>
              </a:rPr>
              <a:t>Addr</a:t>
            </a: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Protocol = UDP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UDP Header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Source Port = As chosen by Session-Sender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Destination Port = User-configured </a:t>
            </a:r>
            <a:r>
              <a:rPr kumimoji="0" lang="en-US" altLang="en-US" sz="800" b="1" u="none" strike="noStrike" cap="none" normalizeH="0" baseline="0" dirty="0">
                <a:ln>
                  <a:noFill/>
                </a:ln>
                <a:solidFill>
                  <a:srgbClr val="0070C0"/>
                </a:solidFill>
                <a:effectLst/>
                <a:latin typeface="Courier" pitchFamily="2" charset="0"/>
                <a:ea typeface="Times New Roman" panose="02020603050405020304" pitchFamily="18" charset="0"/>
                <a:cs typeface="Courier New" panose="02070309020205020404" pitchFamily="49" charset="0"/>
              </a:rPr>
              <a:t>Port2</a:t>
            </a: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for Loss Measurement.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Sequence Number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Transmit Counter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|X|B| Reserved  | Block Number  | SSID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Receive Counter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Session-Sender Sequence Number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Session-Sender Counter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|X|B| Reserved  |Sender Block Nu|  MBZ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session-sender TTL   |      MBZ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800" u="none" strike="noStrike" cap="none" normalizeH="0" baseline="0" dirty="0">
              <a:ln>
                <a:noFill/>
              </a:ln>
              <a:solidFill>
                <a:schemeClr val="bg2">
                  <a:lumMod val="50000"/>
                </a:schemeClr>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800" dirty="0">
                <a:latin typeface="Courier" pitchFamily="2" charset="0"/>
              </a:rPr>
              <a:t>     Figure: Session-Reflector Direct Measurement Test Packet</a:t>
            </a:r>
            <a:endParaRPr kumimoji="0" lang="en-US" altLang="en-US" sz="1800" u="none" strike="noStrike" cap="none" normalizeH="0" baseline="0" dirty="0">
              <a:ln>
                <a:noFill/>
              </a:ln>
              <a:effectLst/>
              <a:latin typeface="Courier" pitchFamily="2" charset="0"/>
            </a:endParaRPr>
          </a:p>
        </p:txBody>
      </p:sp>
    </p:spTree>
    <p:extLst>
      <p:ext uri="{BB962C8B-B14F-4D97-AF65-F5344CB8AC3E}">
        <p14:creationId xmlns:p14="http://schemas.microsoft.com/office/powerpoint/2010/main" val="4229054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083" y="0"/>
            <a:ext cx="8001000" cy="857250"/>
          </a:xfrm>
        </p:spPr>
        <p:txBody>
          <a:bodyPr/>
          <a:lstStyle/>
          <a:p>
            <a:pPr algn="l"/>
            <a:r>
              <a:rPr lang="en-US" sz="2800" dirty="0">
                <a:solidFill>
                  <a:srgbClr val="0070C0"/>
                </a:solidFill>
                <a:latin typeface="Calibri Light" panose="020F0302020204030204" pitchFamily="34" charset="0"/>
                <a:cs typeface="Calibri Light" panose="020F0302020204030204" pitchFamily="34" charset="0"/>
              </a:rPr>
              <a:t>STAMP - Stand-alone Direct Measurement Test Packet</a:t>
            </a:r>
          </a:p>
        </p:txBody>
      </p:sp>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
        <p:nvSpPr>
          <p:cNvPr id="7" name="Content Placeholder 6">
            <a:extLst>
              <a:ext uri="{FF2B5EF4-FFF2-40B4-BE49-F238E27FC236}">
                <a16:creationId xmlns:a16="http://schemas.microsoft.com/office/drawing/2014/main" id="{5ECA4982-ADC3-6347-A4DB-7B22B34698D6}"/>
              </a:ext>
            </a:extLst>
          </p:cNvPr>
          <p:cNvSpPr>
            <a:spLocks noGrp="1"/>
          </p:cNvSpPr>
          <p:nvPr>
            <p:ph idx="1"/>
          </p:nvPr>
        </p:nvSpPr>
        <p:spPr>
          <a:xfrm>
            <a:off x="457200" y="816665"/>
            <a:ext cx="8194766" cy="3778086"/>
          </a:xfrm>
        </p:spPr>
        <p:txBody>
          <a:bodyPr/>
          <a:lstStyle/>
          <a:p>
            <a:r>
              <a:rPr lang="en-US" sz="1200" dirty="0"/>
              <a:t>Session-Sender:</a:t>
            </a:r>
          </a:p>
          <a:p>
            <a:pPr lvl="1"/>
            <a:r>
              <a:rPr lang="en-US" sz="1200" dirty="0"/>
              <a:t>Hardware needs to load the test packet in write-able memory which is limited</a:t>
            </a:r>
          </a:p>
          <a:p>
            <a:pPr lvl="2"/>
            <a:r>
              <a:rPr lang="en-US" sz="1200" dirty="0"/>
              <a:t>With direct measurement TLV, counter may not be at fixed location</a:t>
            </a:r>
          </a:p>
          <a:p>
            <a:pPr lvl="2"/>
            <a:r>
              <a:rPr lang="en-US" sz="1200" dirty="0"/>
              <a:t>With direct measurement TLV, counter also deeper into the test packet at location (Eth 18, IPv6 40, UDP 8, STAMP 44, TLV Type 4, Total = 114 Byte)</a:t>
            </a:r>
          </a:p>
          <a:p>
            <a:pPr lvl="2"/>
            <a:r>
              <a:rPr lang="en-US" sz="1200" dirty="0"/>
              <a:t>Also need to include other </a:t>
            </a:r>
            <a:r>
              <a:rPr lang="en-US" sz="1200" dirty="0" err="1"/>
              <a:t>Encaps</a:t>
            </a:r>
            <a:r>
              <a:rPr lang="en-US" sz="1200" dirty="0"/>
              <a:t> / headers in location</a:t>
            </a:r>
          </a:p>
          <a:p>
            <a:pPr lvl="1"/>
            <a:r>
              <a:rPr lang="en-US" sz="1200" dirty="0"/>
              <a:t>Hardware also not capable to write both TS and Counter in the same test packet</a:t>
            </a:r>
          </a:p>
          <a:p>
            <a:pPr lvl="1"/>
            <a:r>
              <a:rPr lang="en-US" sz="1200" dirty="0">
                <a:solidFill>
                  <a:schemeClr val="tx2">
                    <a:lumMod val="60000"/>
                    <a:lumOff val="40000"/>
                  </a:schemeClr>
                </a:solidFill>
              </a:rPr>
              <a:t>Hardware also not capable to recompute UDP checksum</a:t>
            </a:r>
          </a:p>
          <a:p>
            <a:r>
              <a:rPr lang="en-US" sz="1200" dirty="0"/>
              <a:t>Session-Reflector:</a:t>
            </a:r>
          </a:p>
          <a:p>
            <a:pPr lvl="1"/>
            <a:r>
              <a:rPr lang="en-US" sz="1200" dirty="0"/>
              <a:t>Some test packets received from one session-sender with base test packet and some with LM TLV (along with other TLVs), hence need to parse EVERY received test packet to check if direct measurement TLV is present before punting the packet</a:t>
            </a:r>
          </a:p>
          <a:p>
            <a:pPr lvl="1"/>
            <a:r>
              <a:rPr lang="en-US" sz="1200" dirty="0"/>
              <a:t>Hardware needs to punt with receive TS or receive Counter</a:t>
            </a:r>
          </a:p>
          <a:p>
            <a:pPr lvl="1"/>
            <a:r>
              <a:rPr lang="en-US" sz="1200" dirty="0"/>
              <a:t>Hardware also not capable to punt with both TS and Counter for the same test packet</a:t>
            </a:r>
          </a:p>
          <a:p>
            <a:r>
              <a:rPr lang="en-US" sz="1200" dirty="0"/>
              <a:t>Separate UDP port + LM message format eliminate the complexity in Hardware</a:t>
            </a:r>
          </a:p>
          <a:p>
            <a:pPr lvl="1"/>
            <a:r>
              <a:rPr lang="en-US" sz="1200" dirty="0"/>
              <a:t>Counter at fixed location (Eth 18, IPv6 40, UDP 8, Seq 4, Total = 70 Byte)</a:t>
            </a:r>
          </a:p>
          <a:p>
            <a:pPr lvl="1"/>
            <a:endParaRPr lang="en-US" sz="1200" dirty="0"/>
          </a:p>
        </p:txBody>
      </p:sp>
    </p:spTree>
    <p:extLst>
      <p:ext uri="{BB962C8B-B14F-4D97-AF65-F5344CB8AC3E}">
        <p14:creationId xmlns:p14="http://schemas.microsoft.com/office/powerpoint/2010/main" val="1769466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ular Callout 27">
            <a:extLst>
              <a:ext uri="{FF2B5EF4-FFF2-40B4-BE49-F238E27FC236}">
                <a16:creationId xmlns:a16="http://schemas.microsoft.com/office/drawing/2014/main" id="{CBAA138F-2CEA-4473-835A-18AEC15829E1}"/>
              </a:ext>
            </a:extLst>
          </p:cNvPr>
          <p:cNvSpPr/>
          <p:nvPr/>
        </p:nvSpPr>
        <p:spPr bwMode="auto">
          <a:xfrm>
            <a:off x="1586997" y="2204585"/>
            <a:ext cx="807377" cy="260302"/>
          </a:xfrm>
          <a:prstGeom prst="wedgeRoundRectCallout">
            <a:avLst>
              <a:gd name="adj1" fmla="val -33284"/>
              <a:gd name="adj2" fmla="val -225175"/>
              <a:gd name="adj3" fmla="val 16667"/>
            </a:avLst>
          </a:prstGeom>
          <a:solidFill>
            <a:srgbClr val="FFFFFF">
              <a:lumMod val="95000"/>
            </a:srgb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lvl="0" indent="0" algn="ctr" defTabSz="814388" eaLnBrk="0" fontAlgn="auto" latinLnBrk="0" hangingPunct="0">
              <a:lnSpc>
                <a:spcPct val="90000"/>
              </a:lnSpc>
              <a:spcBef>
                <a:spcPts val="0"/>
              </a:spcBef>
              <a:spcAft>
                <a:spcPts val="0"/>
              </a:spcAft>
              <a:buClrTx/>
              <a:buSzTx/>
              <a:buFontTx/>
              <a:buNone/>
              <a:tabLst/>
              <a:defRPr/>
            </a:pPr>
            <a:r>
              <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rPr>
              <a:t>Counter</a:t>
            </a:r>
            <a:r>
              <a:rPr kumimoji="0" lang="en-US" sz="1100" u="none" strike="noStrike" kern="0" cap="none" spc="0" normalizeH="0" noProof="0" dirty="0">
                <a:ln>
                  <a:noFill/>
                </a:ln>
                <a:solidFill>
                  <a:srgbClr val="002060"/>
                </a:solidFill>
                <a:effectLst/>
                <a:uLnTx/>
                <a:uFillTx/>
                <a:latin typeface="Arial" panose="020B0604020202020204" pitchFamily="34" charset="0"/>
                <a:cs typeface="Arial" panose="020B0604020202020204" pitchFamily="34" charset="0"/>
              </a:rPr>
              <a:t> 1</a:t>
            </a:r>
            <a:endPar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endParaRPr>
          </a:p>
        </p:txBody>
      </p:sp>
      <p:sp>
        <p:nvSpPr>
          <p:cNvPr id="114" name="Title 2"/>
          <p:cNvSpPr txBox="1">
            <a:spLocks/>
          </p:cNvSpPr>
          <p:nvPr/>
        </p:nvSpPr>
        <p:spPr bwMode="auto">
          <a:xfrm>
            <a:off x="462126" y="196884"/>
            <a:ext cx="8219748" cy="73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2800" b="0" i="0" u="none" kern="120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3200" dirty="0">
                <a:solidFill>
                  <a:srgbClr val="0070C0"/>
                </a:solidFill>
                <a:latin typeface="Calibri Light" panose="020F0302020204030204" pitchFamily="34" charset="0"/>
                <a:cs typeface="Calibri Light" panose="020F0302020204030204" pitchFamily="34" charset="0"/>
              </a:rPr>
              <a:t>Link Loss Direct Measurement</a:t>
            </a:r>
          </a:p>
          <a:p>
            <a:r>
              <a:rPr lang="en-US" sz="3200" dirty="0">
                <a:solidFill>
                  <a:srgbClr val="0070C0"/>
                </a:solidFill>
                <a:latin typeface="Calibri Light" panose="020F0302020204030204" pitchFamily="34" charset="0"/>
                <a:cs typeface="Calibri Light" panose="020F0302020204030204" pitchFamily="34" charset="0"/>
              </a:rPr>
              <a:t>- Inline Counter-stamping in Hardware</a:t>
            </a:r>
          </a:p>
        </p:txBody>
      </p:sp>
      <p:sp>
        <p:nvSpPr>
          <p:cNvPr id="184" name="Oval 183">
            <a:extLst>
              <a:ext uri="{FF2B5EF4-FFF2-40B4-BE49-F238E27FC236}">
                <a16:creationId xmlns:a16="http://schemas.microsoft.com/office/drawing/2014/main" id="{368C06FA-081C-49D7-9C77-0D814D62D5F5}"/>
              </a:ext>
            </a:extLst>
          </p:cNvPr>
          <p:cNvSpPr/>
          <p:nvPr/>
        </p:nvSpPr>
        <p:spPr>
          <a:xfrm>
            <a:off x="3153455" y="1659535"/>
            <a:ext cx="219456" cy="219456"/>
          </a:xfrm>
          <a:prstGeom prst="ellipse">
            <a:avLst/>
          </a:prstGeom>
          <a:noFill/>
          <a:ln w="38100">
            <a:solidFill>
              <a:schemeClr val="accent2"/>
            </a:solid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100" dirty="0">
                <a:solidFill>
                  <a:srgbClr val="002060"/>
                </a:solidFill>
                <a:latin typeface="Arial" panose="020B0604020202020204" pitchFamily="34" charset="0"/>
                <a:cs typeface="Arial" panose="020B0604020202020204" pitchFamily="34" charset="0"/>
              </a:rPr>
              <a:t>2</a:t>
            </a:r>
          </a:p>
        </p:txBody>
      </p:sp>
      <p:sp>
        <p:nvSpPr>
          <p:cNvPr id="216" name="Oval 215">
            <a:extLst>
              <a:ext uri="{FF2B5EF4-FFF2-40B4-BE49-F238E27FC236}">
                <a16:creationId xmlns:a16="http://schemas.microsoft.com/office/drawing/2014/main" id="{FA350B2C-B724-4674-97E3-2CF0AF13068D}"/>
              </a:ext>
            </a:extLst>
          </p:cNvPr>
          <p:cNvSpPr/>
          <p:nvPr/>
        </p:nvSpPr>
        <p:spPr>
          <a:xfrm>
            <a:off x="1558989" y="1668679"/>
            <a:ext cx="219456" cy="219456"/>
          </a:xfrm>
          <a:prstGeom prst="ellipse">
            <a:avLst/>
          </a:prstGeom>
          <a:noFill/>
          <a:ln w="38100">
            <a:solidFill>
              <a:schemeClr val="accent2"/>
            </a:solid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100" dirty="0">
                <a:solidFill>
                  <a:srgbClr val="002060"/>
                </a:solidFill>
                <a:latin typeface="Arial" panose="020B0604020202020204" pitchFamily="34" charset="0"/>
                <a:cs typeface="Arial" panose="020B0604020202020204" pitchFamily="34" charset="0"/>
              </a:rPr>
              <a:t>1</a:t>
            </a:r>
          </a:p>
        </p:txBody>
      </p:sp>
      <p:sp>
        <p:nvSpPr>
          <p:cNvPr id="261" name="Down Arrow 84">
            <a:extLst>
              <a:ext uri="{FF2B5EF4-FFF2-40B4-BE49-F238E27FC236}">
                <a16:creationId xmlns:a16="http://schemas.microsoft.com/office/drawing/2014/main" id="{5ED5220D-7439-4496-8A23-28A6BFD05925}"/>
              </a:ext>
            </a:extLst>
          </p:cNvPr>
          <p:cNvSpPr/>
          <p:nvPr/>
        </p:nvSpPr>
        <p:spPr>
          <a:xfrm rot="16200000">
            <a:off x="1942787" y="1739351"/>
            <a:ext cx="125006" cy="326374"/>
          </a:xfrm>
          <a:prstGeom prst="downArrow">
            <a:avLst>
              <a:gd name="adj1" fmla="val 39181"/>
              <a:gd name="adj2" fmla="val 61505"/>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solidFill>
                <a:srgbClr val="002060"/>
              </a:solidFill>
              <a:latin typeface="Arial" panose="020B0604020202020204" pitchFamily="34" charset="0"/>
              <a:cs typeface="Arial" panose="020B0604020202020204" pitchFamily="34" charset="0"/>
            </a:endParaRPr>
          </a:p>
        </p:txBody>
      </p:sp>
      <p:cxnSp>
        <p:nvCxnSpPr>
          <p:cNvPr id="270" name="Straight Connector 269">
            <a:extLst>
              <a:ext uri="{FF2B5EF4-FFF2-40B4-BE49-F238E27FC236}">
                <a16:creationId xmlns:a16="http://schemas.microsoft.com/office/drawing/2014/main" id="{CC4903E4-8DD5-4797-8DD2-1EEDB990F97E}"/>
              </a:ext>
            </a:extLst>
          </p:cNvPr>
          <p:cNvCxnSpPr>
            <a:cxnSpLocks/>
            <a:stCxn id="216" idx="6"/>
            <a:endCxn id="184" idx="2"/>
          </p:cNvCxnSpPr>
          <p:nvPr/>
        </p:nvCxnSpPr>
        <p:spPr>
          <a:xfrm flipV="1">
            <a:off x="1778445" y="1769263"/>
            <a:ext cx="1375010" cy="9144"/>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5" name="Content Placeholder 2">
            <a:extLst>
              <a:ext uri="{FF2B5EF4-FFF2-40B4-BE49-F238E27FC236}">
                <a16:creationId xmlns:a16="http://schemas.microsoft.com/office/drawing/2014/main" id="{BA21E28E-354B-471D-8C2D-8DABDC2C9953}"/>
              </a:ext>
            </a:extLst>
          </p:cNvPr>
          <p:cNvSpPr txBox="1">
            <a:spLocks/>
          </p:cNvSpPr>
          <p:nvPr/>
        </p:nvSpPr>
        <p:spPr>
          <a:xfrm>
            <a:off x="534103" y="2684799"/>
            <a:ext cx="4215984" cy="1052161"/>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ts val="1360"/>
              </a:lnSpc>
              <a:spcBef>
                <a:spcPts val="0"/>
              </a:spcBef>
            </a:pPr>
            <a:r>
              <a:rPr lang="en-US" sz="1000" dirty="0">
                <a:solidFill>
                  <a:srgbClr val="002060"/>
                </a:solidFill>
                <a:latin typeface="Arial" panose="020B0604020202020204" pitchFamily="34" charset="0"/>
                <a:cs typeface="Arial" panose="020B0604020202020204" pitchFamily="34" charset="0"/>
              </a:rPr>
              <a:t>One Way Packet Loss %     </a:t>
            </a:r>
          </a:p>
          <a:p>
            <a:pPr marL="188912" lvl="1" indent="0">
              <a:lnSpc>
                <a:spcPts val="1360"/>
              </a:lnSpc>
              <a:spcBef>
                <a:spcPts val="0"/>
              </a:spcBef>
              <a:buNone/>
            </a:pPr>
            <a:r>
              <a:rPr lang="en-US" sz="1000" dirty="0">
                <a:solidFill>
                  <a:srgbClr val="002060"/>
                </a:solidFill>
                <a:latin typeface="Arial" panose="020B0604020202020204" pitchFamily="34" charset="0"/>
                <a:cs typeface="Arial" panose="020B0604020202020204" pitchFamily="34" charset="0"/>
              </a:rPr>
              <a:t>= 100* ( ( ( C1(t) – C1(t-1) ) – ( C2(t) – C2(t-1) ) / ( C1(t) – C1(t-1) )    </a:t>
            </a:r>
          </a:p>
          <a:p>
            <a:pPr marL="188912" lvl="1" indent="0">
              <a:lnSpc>
                <a:spcPts val="1360"/>
              </a:lnSpc>
              <a:spcBef>
                <a:spcPts val="0"/>
              </a:spcBef>
              <a:buNone/>
            </a:pPr>
            <a:r>
              <a:rPr lang="en-US" sz="1000" dirty="0">
                <a:solidFill>
                  <a:srgbClr val="002060"/>
                </a:solidFill>
                <a:latin typeface="Arial" panose="020B0604020202020204" pitchFamily="34" charset="0"/>
                <a:cs typeface="Arial" panose="020B0604020202020204" pitchFamily="34" charset="0"/>
              </a:rPr>
              <a:t>= 100* ( ( (103 – 100) – (203 – 200) ) / (103 – 100) )    </a:t>
            </a:r>
          </a:p>
          <a:p>
            <a:pPr marL="188912" lvl="1" indent="0">
              <a:lnSpc>
                <a:spcPts val="1360"/>
              </a:lnSpc>
              <a:spcBef>
                <a:spcPts val="0"/>
              </a:spcBef>
              <a:buNone/>
            </a:pPr>
            <a:r>
              <a:rPr lang="en-US" sz="1000" dirty="0">
                <a:solidFill>
                  <a:srgbClr val="002060"/>
                </a:solidFill>
                <a:latin typeface="Arial" panose="020B0604020202020204" pitchFamily="34" charset="0"/>
                <a:cs typeface="Arial" panose="020B0604020202020204" pitchFamily="34" charset="0"/>
              </a:rPr>
              <a:t>= 0</a:t>
            </a:r>
          </a:p>
          <a:p>
            <a:pPr>
              <a:lnSpc>
                <a:spcPts val="1360"/>
              </a:lnSpc>
              <a:spcBef>
                <a:spcPts val="0"/>
              </a:spcBef>
            </a:pPr>
            <a:r>
              <a:rPr lang="en-US" sz="1000" dirty="0">
                <a:solidFill>
                  <a:srgbClr val="002060"/>
                </a:solidFill>
                <a:latin typeface="Arial" panose="020B0604020202020204" pitchFamily="34" charset="0"/>
                <a:cs typeface="Arial" panose="020B0604020202020204" pitchFamily="34" charset="0"/>
              </a:rPr>
              <a:t>Traffic Counters – counter-stamping in hardware</a:t>
            </a:r>
          </a:p>
        </p:txBody>
      </p:sp>
      <p:pic>
        <p:nvPicPr>
          <p:cNvPr id="2" name="Picture 1">
            <a:extLst>
              <a:ext uri="{FF2B5EF4-FFF2-40B4-BE49-F238E27FC236}">
                <a16:creationId xmlns:a16="http://schemas.microsoft.com/office/drawing/2014/main" id="{7637C330-061A-4D11-B791-663C35AE8884}"/>
              </a:ext>
            </a:extLst>
          </p:cNvPr>
          <p:cNvPicPr>
            <a:picLocks noChangeAspect="1"/>
          </p:cNvPicPr>
          <p:nvPr/>
        </p:nvPicPr>
        <p:blipFill>
          <a:blip r:embed="rId3"/>
          <a:stretch>
            <a:fillRect/>
          </a:stretch>
        </p:blipFill>
        <p:spPr>
          <a:xfrm>
            <a:off x="783825" y="1998896"/>
            <a:ext cx="1858270" cy="260231"/>
          </a:xfrm>
          <a:prstGeom prst="rect">
            <a:avLst/>
          </a:prstGeom>
        </p:spPr>
      </p:pic>
      <p:pic>
        <p:nvPicPr>
          <p:cNvPr id="3" name="Picture 2">
            <a:extLst>
              <a:ext uri="{FF2B5EF4-FFF2-40B4-BE49-F238E27FC236}">
                <a16:creationId xmlns:a16="http://schemas.microsoft.com/office/drawing/2014/main" id="{D1EDEA6A-B814-4903-B375-7ACD7A460DE8}"/>
              </a:ext>
            </a:extLst>
          </p:cNvPr>
          <p:cNvPicPr>
            <a:picLocks noChangeAspect="1"/>
          </p:cNvPicPr>
          <p:nvPr/>
        </p:nvPicPr>
        <p:blipFill>
          <a:blip r:embed="rId4"/>
          <a:stretch>
            <a:fillRect/>
          </a:stretch>
        </p:blipFill>
        <p:spPr>
          <a:xfrm>
            <a:off x="2085419" y="1280835"/>
            <a:ext cx="1771035" cy="268339"/>
          </a:xfrm>
          <a:prstGeom prst="rect">
            <a:avLst/>
          </a:prstGeom>
        </p:spPr>
      </p:pic>
      <p:sp>
        <p:nvSpPr>
          <p:cNvPr id="33" name="Rounded Rectangular Callout 27">
            <a:extLst>
              <a:ext uri="{FF2B5EF4-FFF2-40B4-BE49-F238E27FC236}">
                <a16:creationId xmlns:a16="http://schemas.microsoft.com/office/drawing/2014/main" id="{5B66A804-559C-44DA-9263-5AAB6E584282}"/>
              </a:ext>
            </a:extLst>
          </p:cNvPr>
          <p:cNvSpPr/>
          <p:nvPr/>
        </p:nvSpPr>
        <p:spPr bwMode="auto">
          <a:xfrm>
            <a:off x="3014860" y="2225740"/>
            <a:ext cx="807377" cy="260302"/>
          </a:xfrm>
          <a:prstGeom prst="wedgeRoundRectCallout">
            <a:avLst>
              <a:gd name="adj1" fmla="val -33284"/>
              <a:gd name="adj2" fmla="val -225175"/>
              <a:gd name="adj3" fmla="val 16667"/>
            </a:avLst>
          </a:prstGeom>
          <a:solidFill>
            <a:srgbClr val="FFFFFF">
              <a:lumMod val="95000"/>
            </a:srgb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lvl="0" indent="0" algn="ctr" defTabSz="814388" eaLnBrk="0" fontAlgn="auto" latinLnBrk="0" hangingPunct="0">
              <a:lnSpc>
                <a:spcPct val="90000"/>
              </a:lnSpc>
              <a:spcBef>
                <a:spcPts val="0"/>
              </a:spcBef>
              <a:spcAft>
                <a:spcPts val="0"/>
              </a:spcAft>
              <a:buClrTx/>
              <a:buSzTx/>
              <a:buFontTx/>
              <a:buNone/>
              <a:tabLst/>
              <a:defRPr/>
            </a:pPr>
            <a:r>
              <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rPr>
              <a:t>Counter</a:t>
            </a:r>
            <a:r>
              <a:rPr kumimoji="0" lang="en-US" sz="1100" u="none" strike="noStrike" kern="0" cap="none" spc="0" normalizeH="0" noProof="0" dirty="0">
                <a:ln>
                  <a:noFill/>
                </a:ln>
                <a:solidFill>
                  <a:srgbClr val="002060"/>
                </a:solidFill>
                <a:effectLst/>
                <a:uLnTx/>
                <a:uFillTx/>
                <a:latin typeface="Arial" panose="020B0604020202020204" pitchFamily="34" charset="0"/>
                <a:cs typeface="Arial" panose="020B0604020202020204" pitchFamily="34" charset="0"/>
              </a:rPr>
              <a:t> 2</a:t>
            </a:r>
            <a:endPar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9726C513-7470-4B7E-A306-AF186112A1AA}"/>
              </a:ext>
            </a:extLst>
          </p:cNvPr>
          <p:cNvSpPr txBox="1"/>
          <p:nvPr/>
        </p:nvSpPr>
        <p:spPr>
          <a:xfrm>
            <a:off x="2939802" y="1390336"/>
            <a:ext cx="381048"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HW</a:t>
            </a:r>
          </a:p>
        </p:txBody>
      </p:sp>
      <p:sp>
        <p:nvSpPr>
          <p:cNvPr id="35" name="TextBox 34">
            <a:extLst>
              <a:ext uri="{FF2B5EF4-FFF2-40B4-BE49-F238E27FC236}">
                <a16:creationId xmlns:a16="http://schemas.microsoft.com/office/drawing/2014/main" id="{3A89D29B-E69E-4D8C-996E-D88AD5BCCE67}"/>
              </a:ext>
            </a:extLst>
          </p:cNvPr>
          <p:cNvSpPr txBox="1"/>
          <p:nvPr/>
        </p:nvSpPr>
        <p:spPr>
          <a:xfrm>
            <a:off x="1669439" y="1390513"/>
            <a:ext cx="381048"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HW</a:t>
            </a:r>
          </a:p>
        </p:txBody>
      </p:sp>
      <p:sp>
        <p:nvSpPr>
          <p:cNvPr id="31" name="TextBox 30">
            <a:extLst>
              <a:ext uri="{FF2B5EF4-FFF2-40B4-BE49-F238E27FC236}">
                <a16:creationId xmlns:a16="http://schemas.microsoft.com/office/drawing/2014/main" id="{E5804B2D-2257-F24C-8F26-69ECD9F3168B}"/>
              </a:ext>
            </a:extLst>
          </p:cNvPr>
          <p:cNvSpPr txBox="1"/>
          <p:nvPr/>
        </p:nvSpPr>
        <p:spPr>
          <a:xfrm>
            <a:off x="938631" y="1632921"/>
            <a:ext cx="600659"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Sender</a:t>
            </a:r>
          </a:p>
        </p:txBody>
      </p:sp>
      <p:sp>
        <p:nvSpPr>
          <p:cNvPr id="36" name="TextBox 35">
            <a:extLst>
              <a:ext uri="{FF2B5EF4-FFF2-40B4-BE49-F238E27FC236}">
                <a16:creationId xmlns:a16="http://schemas.microsoft.com/office/drawing/2014/main" id="{F2B171B4-8F2B-B348-BFD7-91DA8AD8E4E2}"/>
              </a:ext>
            </a:extLst>
          </p:cNvPr>
          <p:cNvSpPr txBox="1"/>
          <p:nvPr/>
        </p:nvSpPr>
        <p:spPr>
          <a:xfrm>
            <a:off x="3426249" y="1632921"/>
            <a:ext cx="709663"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Reflector</a:t>
            </a:r>
          </a:p>
        </p:txBody>
      </p:sp>
      <p:sp>
        <p:nvSpPr>
          <p:cNvPr id="38" name="Down Arrow 84">
            <a:extLst>
              <a:ext uri="{FF2B5EF4-FFF2-40B4-BE49-F238E27FC236}">
                <a16:creationId xmlns:a16="http://schemas.microsoft.com/office/drawing/2014/main" id="{4CF0B229-F560-3542-9B4B-4C0897B4C936}"/>
              </a:ext>
            </a:extLst>
          </p:cNvPr>
          <p:cNvSpPr/>
          <p:nvPr/>
        </p:nvSpPr>
        <p:spPr>
          <a:xfrm rot="5400000">
            <a:off x="2904636" y="2013009"/>
            <a:ext cx="125006" cy="326374"/>
          </a:xfrm>
          <a:prstGeom prst="downArrow">
            <a:avLst>
              <a:gd name="adj1" fmla="val 39181"/>
              <a:gd name="adj2" fmla="val 61505"/>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solidFill>
                <a:srgbClr val="002060"/>
              </a:solidFill>
              <a:latin typeface="Arial" panose="020B0604020202020204" pitchFamily="34" charset="0"/>
              <a:cs typeface="Arial" panose="020B0604020202020204" pitchFamily="34" charset="0"/>
            </a:endParaRPr>
          </a:p>
        </p:txBody>
      </p:sp>
      <p:sp>
        <p:nvSpPr>
          <p:cNvPr id="39" name="Text Placeholder 1">
            <a:extLst>
              <a:ext uri="{FF2B5EF4-FFF2-40B4-BE49-F238E27FC236}">
                <a16:creationId xmlns:a16="http://schemas.microsoft.com/office/drawing/2014/main" id="{8B43DDA2-2FA7-F54E-9F65-37724BB1E7DD}"/>
              </a:ext>
            </a:extLst>
          </p:cNvPr>
          <p:cNvSpPr>
            <a:spLocks noGrp="1"/>
          </p:cNvSpPr>
          <p:nvPr>
            <p:ph type="body" sz="quarter" idx="10"/>
          </p:nvPr>
        </p:nvSpPr>
        <p:spPr>
          <a:xfrm>
            <a:off x="4957175" y="1632921"/>
            <a:ext cx="3578944" cy="919804"/>
          </a:xfrm>
        </p:spPr>
        <p:txBody>
          <a:bodyPr/>
          <a:lstStyle/>
          <a:p>
            <a:r>
              <a:rPr lang="en-US" sz="1200" dirty="0"/>
              <a:t>Advertise extended TE metrics – link loss percentage</a:t>
            </a:r>
          </a:p>
          <a:p>
            <a:pPr lvl="1"/>
            <a:r>
              <a:rPr lang="en-US" sz="1000" dirty="0"/>
              <a:t>RFC 8570 (IS-IS)</a:t>
            </a:r>
          </a:p>
          <a:p>
            <a:pPr lvl="1"/>
            <a:r>
              <a:rPr lang="en-US" sz="1000" dirty="0"/>
              <a:t>RFC 7471 (OSPF)</a:t>
            </a:r>
          </a:p>
          <a:p>
            <a:pPr lvl="1"/>
            <a:r>
              <a:rPr lang="en-US" sz="1000" dirty="0"/>
              <a:t>RFC 8571 (BGP-LS)</a:t>
            </a:r>
          </a:p>
          <a:p>
            <a:endParaRPr lang="en-US" sz="1200" dirty="0"/>
          </a:p>
        </p:txBody>
      </p:sp>
      <p:sp>
        <p:nvSpPr>
          <p:cNvPr id="40" name="Rectangle 39">
            <a:extLst>
              <a:ext uri="{FF2B5EF4-FFF2-40B4-BE49-F238E27FC236}">
                <a16:creationId xmlns:a16="http://schemas.microsoft.com/office/drawing/2014/main" id="{09C6C87B-54DF-0946-8C6B-D8BC82F61FD8}"/>
              </a:ext>
            </a:extLst>
          </p:cNvPr>
          <p:cNvSpPr/>
          <p:nvPr/>
        </p:nvSpPr>
        <p:spPr>
          <a:xfrm>
            <a:off x="4230756" y="3439180"/>
            <a:ext cx="4649491" cy="923330"/>
          </a:xfrm>
          <a:prstGeom prst="rect">
            <a:avLst/>
          </a:prstGeom>
          <a:solidFill>
            <a:schemeClr val="accent1">
              <a:lumMod val="20000"/>
              <a:lumOff val="80000"/>
            </a:schemeClr>
          </a:solidFill>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0 1 2 3 4 5 6 7 8 9 0 1 2 3 4 5 6 7 8 9 0 1 2 3 4 5 6 7 8 9 0 1</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   Type        |     Length    |</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  RESERVED   |                    Link Loss                  |</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t>
            </a:r>
            <a:endParaRPr lang="en-CA" sz="900" b="1" dirty="0">
              <a:latin typeface="Courier" pitchFamily="2" charset="0"/>
              <a:ea typeface="Calibri" panose="020F0502020204030204" pitchFamily="34" charset="0"/>
              <a:cs typeface="Times New Roman" panose="02020603050405020304" pitchFamily="18" charset="0"/>
            </a:endParaRPr>
          </a:p>
        </p:txBody>
      </p:sp>
      <p:sp>
        <p:nvSpPr>
          <p:cNvPr id="20" name="Footer Placeholder 3">
            <a:extLst>
              <a:ext uri="{FF2B5EF4-FFF2-40B4-BE49-F238E27FC236}">
                <a16:creationId xmlns:a16="http://schemas.microsoft.com/office/drawing/2014/main" id="{5CF2E694-5ECB-4743-9B69-8CA1B5B3D746}"/>
              </a:ext>
            </a:extLst>
          </p:cNvPr>
          <p:cNvSpPr txBox="1">
            <a:spLocks/>
          </p:cNvSpPr>
          <p:nvPr/>
        </p:nvSpPr>
        <p:spPr bwMode="auto">
          <a:xfrm>
            <a:off x="3581400" y="4789458"/>
            <a:ext cx="1600200" cy="357188"/>
          </a:xfrm>
          <a:prstGeom prst="rect">
            <a:avLst/>
          </a:prstGeom>
          <a:noFill/>
          <a:ln w="9525">
            <a:noFill/>
            <a:miter lim="800000"/>
            <a:headEnd/>
            <a:tailEnd/>
          </a:ln>
        </p:spPr>
        <p:txBody>
          <a:bodyPr vert="horz" wrap="square" lIns="0" tIns="45710" rIns="0" bIns="45710" numCol="1" anchor="t" anchorCtr="0" compatLnSpc="1">
            <a:prstTxWarp prst="textNoShape">
              <a:avLst/>
            </a:prstTxWarp>
            <a:noAutofit/>
          </a:bodyPr>
          <a:lstStyle>
            <a:lvl1pPr marL="174625" indent="-117475" algn="l" rtl="0" eaLnBrk="0" fontAlgn="base" hangingPunct="0">
              <a:lnSpc>
                <a:spcPct val="95000"/>
              </a:lnSpc>
              <a:spcBef>
                <a:spcPts val="1110"/>
              </a:spcBef>
              <a:spcAft>
                <a:spcPct val="0"/>
              </a:spcAft>
              <a:buClr>
                <a:schemeClr val="tx1"/>
              </a:buClr>
              <a:buSzPct val="60000"/>
              <a:buFont typeface="Arial"/>
              <a:buChar char="•"/>
              <a:defRPr sz="2000" b="0" i="0" baseline="0">
                <a:solidFill>
                  <a:schemeClr val="tx1"/>
                </a:solidFill>
                <a:latin typeface="+mn-lt"/>
                <a:ea typeface="Calibri" charset="0"/>
                <a:cs typeface="CiscoSans ExtraLight"/>
              </a:defRPr>
            </a:lvl1pPr>
            <a:lvl2pPr marL="288925" indent="-114300" algn="l" rtl="0" eaLnBrk="0" fontAlgn="base" hangingPunct="0">
              <a:lnSpc>
                <a:spcPct val="95000"/>
              </a:lnSpc>
              <a:spcBef>
                <a:spcPts val="450"/>
              </a:spcBef>
              <a:spcAft>
                <a:spcPct val="0"/>
              </a:spcAft>
              <a:buClr>
                <a:schemeClr val="tx1"/>
              </a:buClr>
              <a:buSzPct val="60000"/>
              <a:buFont typeface="Arial"/>
              <a:buChar char="•"/>
              <a:defRPr sz="1800" b="0" i="0">
                <a:solidFill>
                  <a:schemeClr val="tx1"/>
                </a:solidFill>
                <a:latin typeface="+mn-lt"/>
                <a:ea typeface="Calibri" charset="0"/>
                <a:cs typeface="CiscoSans ExtraLight"/>
              </a:defRPr>
            </a:lvl2pPr>
            <a:lvl3pPr marL="403225" indent="-114300" algn="l" rtl="0" eaLnBrk="0" fontAlgn="base" hangingPunct="0">
              <a:spcBef>
                <a:spcPct val="20000"/>
              </a:spcBef>
              <a:spcAft>
                <a:spcPct val="0"/>
              </a:spcAft>
              <a:buClr>
                <a:schemeClr val="tx1"/>
              </a:buClr>
              <a:buSzPct val="60000"/>
              <a:buFont typeface="Arial"/>
              <a:buChar char="•"/>
              <a:defRPr sz="1600" b="0" i="0">
                <a:solidFill>
                  <a:schemeClr val="tx1"/>
                </a:solidFill>
                <a:latin typeface="+mn-lt"/>
                <a:ea typeface="Calibri" charset="0"/>
                <a:cs typeface="CiscoSans ExtraLight"/>
              </a:defRPr>
            </a:lvl3pPr>
            <a:lvl4pPr marL="517525" indent="-114300" algn="l" rtl="0" eaLnBrk="0" fontAlgn="base" hangingPunct="0">
              <a:spcBef>
                <a:spcPct val="20000"/>
              </a:spcBef>
              <a:spcAft>
                <a:spcPct val="0"/>
              </a:spcAft>
              <a:buClr>
                <a:schemeClr val="tx1"/>
              </a:buClr>
              <a:buSzPct val="60000"/>
              <a:buFont typeface="Arial"/>
              <a:buChar char="•"/>
              <a:defRPr sz="1400" b="0" i="0">
                <a:solidFill>
                  <a:schemeClr val="tx1"/>
                </a:solidFill>
                <a:latin typeface="+mn-lt"/>
                <a:ea typeface="Calibri" charset="0"/>
                <a:cs typeface="CiscoSans ExtraLight"/>
              </a:defRPr>
            </a:lvl4pPr>
            <a:lvl5pPr marL="631825" indent="-114300" algn="l" rtl="0" eaLnBrk="0" fontAlgn="base" hangingPunct="0">
              <a:spcBef>
                <a:spcPct val="20000"/>
              </a:spcBef>
              <a:spcAft>
                <a:spcPct val="0"/>
              </a:spcAft>
              <a:buClr>
                <a:schemeClr val="tx1"/>
              </a:buClr>
              <a:buSzPct val="60000"/>
              <a:buFont typeface="Arial"/>
              <a:buChar char="•"/>
              <a:defRPr sz="1200" b="0" i="0">
                <a:solidFill>
                  <a:schemeClr val="tx1"/>
                </a:solidFill>
                <a:latin typeface="+mn-lt"/>
                <a:ea typeface="Calibri" charset="0"/>
                <a:cs typeface="CiscoSans ExtraLight"/>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57150" indent="0">
              <a:buNone/>
            </a:pPr>
            <a:r>
              <a:rPr lang="en-CA" sz="1400" kern="0" dirty="0">
                <a:latin typeface="Calibri" panose="020F0502020204030204" pitchFamily="34" charset="0"/>
                <a:cs typeface="Calibri" panose="020F0502020204030204" pitchFamily="34" charset="0"/>
              </a:rPr>
              <a:t>110</a:t>
            </a:r>
            <a:r>
              <a:rPr lang="en-CA" sz="1400" kern="0" baseline="30000" dirty="0">
                <a:latin typeface="Calibri" panose="020F0502020204030204" pitchFamily="34" charset="0"/>
                <a:cs typeface="Calibri" panose="020F0502020204030204" pitchFamily="34" charset="0"/>
              </a:rPr>
              <a:t>th</a:t>
            </a:r>
            <a:r>
              <a:rPr lang="en-CA" sz="1400" kern="0" dirty="0">
                <a:latin typeface="Calibri" panose="020F0502020204030204" pitchFamily="34" charset="0"/>
                <a:cs typeface="Calibri" panose="020F0502020204030204" pitchFamily="34" charset="0"/>
              </a:rPr>
              <a:t> IETF Online</a:t>
            </a:r>
          </a:p>
        </p:txBody>
      </p:sp>
      <p:sp>
        <p:nvSpPr>
          <p:cNvPr id="21" name="Slide Number Placeholder 4">
            <a:extLst>
              <a:ext uri="{FF2B5EF4-FFF2-40B4-BE49-F238E27FC236}">
                <a16:creationId xmlns:a16="http://schemas.microsoft.com/office/drawing/2014/main" id="{6C6009CF-9E67-C84A-A806-26B46ABE1A2A}"/>
              </a:ext>
            </a:extLst>
          </p:cNvPr>
          <p:cNvSpPr txBox="1">
            <a:spLocks/>
          </p:cNvSpPr>
          <p:nvPr/>
        </p:nvSpPr>
        <p:spPr>
          <a:xfrm>
            <a:off x="6746647" y="4735920"/>
            <a:ext cx="2133600" cy="357188"/>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BD6E0F59-1DD8-40FC-9C92-B6295CBA6CCA}" type="slidenum">
              <a:rPr lang="en-US" altLang="zh-CN" sz="1400" smtClean="0">
                <a:latin typeface="Calibri" panose="020F0502020204030204" pitchFamily="34" charset="0"/>
                <a:cs typeface="Calibri" panose="020F0502020204030204" pitchFamily="34" charset="0"/>
              </a:rPr>
              <a:pPr algn="r">
                <a:defRPr/>
              </a:pPr>
              <a:t>12</a:t>
            </a:fld>
            <a:endParaRPr lang="en-US" altLang="zh-C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385381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8B8C1-E00C-9540-BBDE-60963DFE2927}"/>
              </a:ext>
            </a:extLst>
          </p:cNvPr>
          <p:cNvSpPr>
            <a:spLocks noGrp="1"/>
          </p:cNvSpPr>
          <p:nvPr>
            <p:ph type="title"/>
          </p:nvPr>
        </p:nvSpPr>
        <p:spPr>
          <a:xfrm>
            <a:off x="0" y="0"/>
            <a:ext cx="9144000" cy="857250"/>
          </a:xfrm>
        </p:spPr>
        <p:txBody>
          <a:bodyPr/>
          <a:lstStyle/>
          <a:p>
            <a:r>
              <a:rPr lang="en-US" sz="2800" dirty="0">
                <a:solidFill>
                  <a:srgbClr val="0070C0"/>
                </a:solidFill>
                <a:latin typeface="Calibri Light" panose="020F0302020204030204" pitchFamily="34" charset="0"/>
                <a:cs typeface="Calibri Light" panose="020F0302020204030204" pitchFamily="34" charset="0"/>
              </a:rPr>
              <a:t>Direct Measurement TLV vs. Direct Measurement Test Packet</a:t>
            </a:r>
          </a:p>
        </p:txBody>
      </p:sp>
      <p:sp>
        <p:nvSpPr>
          <p:cNvPr id="4" name="Footer Placeholder 3">
            <a:extLst>
              <a:ext uri="{FF2B5EF4-FFF2-40B4-BE49-F238E27FC236}">
                <a16:creationId xmlns:a16="http://schemas.microsoft.com/office/drawing/2014/main" id="{CB8D67C0-89E5-374E-B41C-9DEF915C2EEC}"/>
              </a:ext>
            </a:extLst>
          </p:cNvPr>
          <p:cNvSpPr>
            <a:spLocks noGrp="1"/>
          </p:cNvSpPr>
          <p:nvPr>
            <p:ph type="ftr" sz="quarter" idx="11"/>
          </p:nvPr>
        </p:nvSpPr>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133C7FE1-4960-BC41-A460-DC72E1AC9389}"/>
              </a:ext>
            </a:extLst>
          </p:cNvPr>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
        <p:nvSpPr>
          <p:cNvPr id="8" name="Content Placeholder 7">
            <a:extLst>
              <a:ext uri="{FF2B5EF4-FFF2-40B4-BE49-F238E27FC236}">
                <a16:creationId xmlns:a16="http://schemas.microsoft.com/office/drawing/2014/main" id="{466A720A-6AD8-EC49-B5E6-EC81581B621A}"/>
              </a:ext>
            </a:extLst>
          </p:cNvPr>
          <p:cNvSpPr>
            <a:spLocks noGrp="1"/>
          </p:cNvSpPr>
          <p:nvPr>
            <p:ph idx="1"/>
          </p:nvPr>
        </p:nvSpPr>
        <p:spPr>
          <a:xfrm>
            <a:off x="254725" y="874514"/>
            <a:ext cx="4474029" cy="3394472"/>
          </a:xfrm>
          <a:ln>
            <a:solidFill>
              <a:schemeClr val="accent1"/>
            </a:solidFill>
          </a:ln>
        </p:spPr>
        <p:txBody>
          <a:bodyPr/>
          <a:lstStyle/>
          <a:p>
            <a:pPr marL="0" indent="0">
              <a:buNone/>
            </a:pPr>
            <a:r>
              <a:rPr lang="en-US" sz="1400" dirty="0"/>
              <a:t>Direct Measurement TLV </a:t>
            </a:r>
          </a:p>
          <a:p>
            <a:r>
              <a:rPr lang="en-US" sz="1400" dirty="0"/>
              <a:t>Suitable for collecting data packet counters from control plane (distributed forwarding plane)</a:t>
            </a:r>
          </a:p>
          <a:p>
            <a:r>
              <a:rPr lang="en-US" sz="1400" dirty="0"/>
              <a:t>Direct Measurement TLV supports </a:t>
            </a:r>
            <a:r>
              <a:rPr lang="en-US" sz="1400" b="1" dirty="0"/>
              <a:t>32-bit packet</a:t>
            </a:r>
            <a:r>
              <a:rPr lang="en-US" sz="1400" dirty="0"/>
              <a:t> counters</a:t>
            </a:r>
          </a:p>
          <a:p>
            <a:r>
              <a:rPr lang="en-US" sz="1400" dirty="0"/>
              <a:t>Does not support per-traffic class direct measurement</a:t>
            </a:r>
          </a:p>
        </p:txBody>
      </p:sp>
      <p:sp>
        <p:nvSpPr>
          <p:cNvPr id="9" name="Content Placeholder 7">
            <a:extLst>
              <a:ext uri="{FF2B5EF4-FFF2-40B4-BE49-F238E27FC236}">
                <a16:creationId xmlns:a16="http://schemas.microsoft.com/office/drawing/2014/main" id="{FA87E178-4F83-6041-AC6A-C4AD6FF8ED38}"/>
              </a:ext>
            </a:extLst>
          </p:cNvPr>
          <p:cNvSpPr txBox="1">
            <a:spLocks/>
          </p:cNvSpPr>
          <p:nvPr/>
        </p:nvSpPr>
        <p:spPr bwMode="auto">
          <a:xfrm>
            <a:off x="4724400" y="874514"/>
            <a:ext cx="4223658" cy="3394472"/>
          </a:xfrm>
          <a:prstGeom prst="rect">
            <a:avLst/>
          </a:prstGeom>
          <a:noFill/>
          <a:ln w="9525">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sz="1400" kern="0" dirty="0"/>
              <a:t>Direct Measurement Test Packet</a:t>
            </a:r>
          </a:p>
          <a:p>
            <a:r>
              <a:rPr lang="en-US" sz="1400" kern="0" dirty="0"/>
              <a:t>Suitable for collecting data packet counters from hardware – inline counter-stamping</a:t>
            </a:r>
          </a:p>
          <a:p>
            <a:r>
              <a:rPr lang="en-US" sz="1400" kern="0" dirty="0"/>
              <a:t>Direct Measurement Test Packet supports </a:t>
            </a:r>
            <a:r>
              <a:rPr lang="en-US" sz="1400" b="1" kern="0" dirty="0"/>
              <a:t>64-bit</a:t>
            </a:r>
            <a:r>
              <a:rPr lang="en-US" sz="1400" kern="0" dirty="0"/>
              <a:t> </a:t>
            </a:r>
            <a:r>
              <a:rPr lang="en-US" sz="1400" b="1" kern="0" dirty="0"/>
              <a:t>packet and 64-bit byte </a:t>
            </a:r>
            <a:r>
              <a:rPr lang="en-US" sz="1400" kern="0" dirty="0"/>
              <a:t>counters</a:t>
            </a:r>
          </a:p>
          <a:p>
            <a:r>
              <a:rPr lang="en-US" sz="1400" kern="0" dirty="0"/>
              <a:t>Direct Measurement Test Packet identifies the block number of the counters – needed for alternate marking method (RFC 8321)</a:t>
            </a:r>
          </a:p>
          <a:p>
            <a:r>
              <a:rPr lang="en-US" sz="1400" kern="0" dirty="0"/>
              <a:t>Plan to add: per traffic-class counter collection (per traffic-class loss measurement) (Ok to drop best effort traffic)</a:t>
            </a:r>
          </a:p>
        </p:txBody>
      </p:sp>
    </p:spTree>
    <p:extLst>
      <p:ext uri="{BB962C8B-B14F-4D97-AF65-F5344CB8AC3E}">
        <p14:creationId xmlns:p14="http://schemas.microsoft.com/office/powerpoint/2010/main" val="671161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685800" y="1123950"/>
            <a:ext cx="8001000" cy="2514599"/>
          </a:xfrm>
        </p:spPr>
        <p:txBody>
          <a:bodyPr/>
          <a:lstStyle/>
          <a:p>
            <a:pPr lvl="0"/>
            <a:r>
              <a:rPr lang="en-US" sz="2400" dirty="0">
                <a:latin typeface="Calibri" charset="0"/>
                <a:ea typeface="Calibri" charset="0"/>
                <a:cs typeface="Calibri" charset="0"/>
              </a:rPr>
              <a:t>Welcome your comments and suggestions</a:t>
            </a:r>
          </a:p>
          <a:p>
            <a:pPr lvl="0"/>
            <a:r>
              <a:rPr lang="en-US" sz="2400" dirty="0"/>
              <a:t>Requesting WG adoption</a:t>
            </a:r>
            <a:endParaRPr lang="en-US" sz="2400" dirty="0">
              <a:latin typeface="Calibri" charset="0"/>
              <a:ea typeface="Calibri" charset="0"/>
              <a:cs typeface="Calibri" charset="0"/>
            </a:endParaRPr>
          </a:p>
          <a:p>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dirty="0"/>
          </a:p>
        </p:txBody>
      </p:sp>
    </p:spTree>
    <p:extLst>
      <p:ext uri="{BB962C8B-B14F-4D97-AF65-F5344CB8AC3E}">
        <p14:creationId xmlns:p14="http://schemas.microsoft.com/office/powerpoint/2010/main" val="256002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dirty="0"/>
          </a:p>
        </p:txBody>
      </p:sp>
    </p:spTree>
    <p:extLst>
      <p:ext uri="{BB962C8B-B14F-4D97-AF65-F5344CB8AC3E}">
        <p14:creationId xmlns:p14="http://schemas.microsoft.com/office/powerpoint/2010/main" val="1091639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712" y="0"/>
            <a:ext cx="8505372" cy="706080"/>
          </a:xfrm>
        </p:spPr>
        <p:txBody>
          <a:bodyPr/>
          <a:lstStyle/>
          <a:p>
            <a:pPr algn="l"/>
            <a:r>
              <a:rPr lang="en-US" sz="2200" dirty="0">
                <a:solidFill>
                  <a:srgbClr val="0070C0"/>
                </a:solidFill>
                <a:latin typeface="Calibri Light" panose="020F0302020204030204" pitchFamily="34" charset="0"/>
                <a:cs typeface="Calibri Light" panose="020F0302020204030204" pitchFamily="34" charset="0"/>
              </a:rPr>
              <a:t>STAMP Test Packet with Direct Measurement TLV</a:t>
            </a:r>
          </a:p>
        </p:txBody>
      </p:sp>
      <p:sp>
        <p:nvSpPr>
          <p:cNvPr id="5" name="Rectangle 4"/>
          <p:cNvSpPr/>
          <p:nvPr/>
        </p:nvSpPr>
        <p:spPr>
          <a:xfrm>
            <a:off x="240655" y="733725"/>
            <a:ext cx="4310743" cy="4016484"/>
          </a:xfrm>
          <a:prstGeom prst="rect">
            <a:avLst/>
          </a:prstGeom>
          <a:solidFill>
            <a:schemeClr val="accent6">
              <a:lumMod val="20000"/>
              <a:lumOff val="80000"/>
            </a:schemeClr>
          </a:solidFill>
        </p:spPr>
        <p:txBody>
          <a:bodyPr wrap="square">
            <a:spAutoFit/>
          </a:bodyPr>
          <a:lstStyle/>
          <a:p>
            <a:pPr>
              <a:spcAft>
                <a:spcPts val="0"/>
              </a:spcAft>
            </a:pPr>
            <a:r>
              <a:rPr lang="en-US" sz="750" dirty="0">
                <a:latin typeface="Courier" pitchFamily="2" charset="0"/>
                <a:ea typeface="Courier" charset="0"/>
                <a:cs typeface="Courier" charset="0"/>
              </a:rPr>
              <a:t>       0                   1                   2                   3</a:t>
            </a:r>
          </a:p>
          <a:p>
            <a:pPr>
              <a:spcAft>
                <a:spcPts val="0"/>
              </a:spcAft>
            </a:pPr>
            <a:r>
              <a:rPr lang="en-US" sz="750" dirty="0">
                <a:latin typeface="Courier" pitchFamily="2" charset="0"/>
                <a:ea typeface="Courier" charset="0"/>
                <a:cs typeface="Courier" charset="0"/>
              </a:rPr>
              <a:t>       0 1 2 3 4 5 6 7 8 9 0 1 2 3 4 5 6 7 8 9 0 1 2 3 4 5 6 7 8 9 0 1</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Sequence Number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Timestamp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Error Estimate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MBZ (30 octets)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CA" sz="750" dirty="0">
                <a:latin typeface="Courier" pitchFamily="2" charset="0"/>
              </a:rPr>
              <a:t>      |STAMP TLV Flags|  Type         |     Length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Session-Sender Tx counter  (</a:t>
            </a:r>
            <a:r>
              <a:rPr lang="en-US" sz="750" dirty="0" err="1">
                <a:solidFill>
                  <a:srgbClr val="0070C0"/>
                </a:solidFill>
                <a:latin typeface="Courier" pitchFamily="2" charset="0"/>
                <a:ea typeface="Courier" charset="0"/>
                <a:cs typeface="Courier" charset="0"/>
              </a:rPr>
              <a:t>S_TxC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Session-Reflector Rx counter  (</a:t>
            </a:r>
            <a:r>
              <a:rPr lang="en-US" sz="750" dirty="0" err="1">
                <a:solidFill>
                  <a:srgbClr val="0070C0"/>
                </a:solidFill>
                <a:latin typeface="Courier" pitchFamily="2" charset="0"/>
                <a:ea typeface="Courier" charset="0"/>
                <a:cs typeface="Courier" charset="0"/>
              </a:rPr>
              <a:t>R_RxC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Session-Reflector Tx counter  (</a:t>
            </a:r>
            <a:r>
              <a:rPr lang="en-US" sz="750" dirty="0" err="1">
                <a:solidFill>
                  <a:srgbClr val="0070C0"/>
                </a:solidFill>
                <a:latin typeface="Courier" pitchFamily="2" charset="0"/>
                <a:ea typeface="Courier" charset="0"/>
                <a:cs typeface="Courier" charset="0"/>
              </a:rPr>
              <a:t>R_TxC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endParaRPr lang="en-US" sz="750" dirty="0">
              <a:solidFill>
                <a:srgbClr val="0070C0"/>
              </a:solidFill>
              <a:latin typeface="Courier" pitchFamily="2" charset="0"/>
              <a:ea typeface="Courier" charset="0"/>
              <a:cs typeface="Courier" charset="0"/>
            </a:endParaRPr>
          </a:p>
          <a:p>
            <a:pPr>
              <a:spcAft>
                <a:spcPts val="0"/>
              </a:spcAft>
            </a:pPr>
            <a:r>
              <a:rPr lang="en-US" sz="750" dirty="0">
                <a:latin typeface="Courier" pitchFamily="2" charset="0"/>
                <a:ea typeface="Courier" charset="0"/>
                <a:cs typeface="Courier" charset="0"/>
              </a:rPr>
              <a:t>	    Figure: Session-Sender Message Format</a:t>
            </a:r>
          </a:p>
        </p:txBody>
      </p:sp>
      <p:sp>
        <p:nvSpPr>
          <p:cNvPr id="14" name="Rectangle 13">
            <a:extLst>
              <a:ext uri="{FF2B5EF4-FFF2-40B4-BE49-F238E27FC236}">
                <a16:creationId xmlns:a16="http://schemas.microsoft.com/office/drawing/2014/main" id="{5F9D9D1B-92A3-C64D-87B1-9B0B9C9E3A13}"/>
              </a:ext>
            </a:extLst>
          </p:cNvPr>
          <p:cNvSpPr/>
          <p:nvPr/>
        </p:nvSpPr>
        <p:spPr>
          <a:xfrm>
            <a:off x="4507855" y="733725"/>
            <a:ext cx="4368799" cy="4016484"/>
          </a:xfrm>
          <a:prstGeom prst="rect">
            <a:avLst/>
          </a:prstGeom>
          <a:solidFill>
            <a:schemeClr val="accent6">
              <a:lumMod val="20000"/>
              <a:lumOff val="80000"/>
            </a:schemeClr>
          </a:solidFill>
        </p:spPr>
        <p:txBody>
          <a:bodyPr wrap="square">
            <a:spAutoFit/>
          </a:bodyPr>
          <a:lstStyle/>
          <a:p>
            <a:pPr>
              <a:spcAft>
                <a:spcPts val="0"/>
              </a:spcAft>
            </a:pPr>
            <a:r>
              <a:rPr lang="en-US" sz="750" dirty="0">
                <a:latin typeface="Courier" pitchFamily="2" charset="0"/>
                <a:ea typeface="Courier" charset="0"/>
                <a:cs typeface="Courier" charset="0"/>
              </a:rPr>
              <a:t>     0                   1                   2                   3</a:t>
            </a:r>
          </a:p>
          <a:p>
            <a:pPr>
              <a:spcAft>
                <a:spcPts val="0"/>
              </a:spcAft>
            </a:pPr>
            <a:r>
              <a:rPr lang="en-US" sz="750" dirty="0">
                <a:latin typeface="Courier" pitchFamily="2" charset="0"/>
                <a:ea typeface="Courier" charset="0"/>
                <a:cs typeface="Courier" charset="0"/>
              </a:rPr>
              <a:t>     0 1 2 3 4 5 6 7 8 9 0 1 2 3 4 5 6 7 8 9 0 1 2 3 4 5 6 7 8 9 0 1</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Sequence Number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Timestamp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Error Estimate        |           MBZ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Receive Timestamp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Session-Sender Sequence Number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Session-Sender Timestamp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Session-Sender Error Estimate |           MBZ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a:t>
            </a:r>
            <a:r>
              <a:rPr lang="en-US" sz="750" dirty="0" err="1">
                <a:latin typeface="Courier" pitchFamily="2" charset="0"/>
                <a:ea typeface="Courier" charset="0"/>
                <a:cs typeface="Courier" charset="0"/>
              </a:rPr>
              <a:t>Ses</a:t>
            </a:r>
            <a:r>
              <a:rPr lang="en-US" sz="750" dirty="0">
                <a:latin typeface="Courier" pitchFamily="2" charset="0"/>
                <a:ea typeface="Courier" charset="0"/>
                <a:cs typeface="Courier" charset="0"/>
              </a:rPr>
              <a:t>-Sender TTL |                  MBZ2                         |</a:t>
            </a:r>
          </a:p>
          <a:p>
            <a:pPr>
              <a:spcAft>
                <a:spcPts val="0"/>
              </a:spcAft>
            </a:pPr>
            <a:r>
              <a:rPr lang="en-US" sz="750" dirty="0">
                <a:latin typeface="Courier" pitchFamily="2" charset="0"/>
                <a:ea typeface="Courier" charset="0"/>
                <a:cs typeface="Courier" charset="0"/>
              </a:rPr>
              <a:t>    +-+-+-+-+-+-+-+-+-+-+-+-+-+-+-+-+-+-+-+-+-+-+-+-+-+-+-+-+-+-+-+-+</a:t>
            </a:r>
          </a:p>
          <a:p>
            <a:pPr>
              <a:spcAft>
                <a:spcPts val="0"/>
              </a:spcAft>
            </a:pPr>
            <a:r>
              <a:rPr lang="en-US" sz="750" dirty="0">
                <a:latin typeface="Courier" pitchFamily="2" charset="0"/>
                <a:ea typeface="Courier" charset="0"/>
                <a:cs typeface="Courier" charset="0"/>
              </a:rPr>
              <a:t>    ~                                                               ~</a:t>
            </a:r>
          </a:p>
          <a:p>
            <a:pPr>
              <a:spcAft>
                <a:spcPts val="0"/>
              </a:spcAft>
            </a:pPr>
            <a:r>
              <a:rPr lang="en-US" sz="750" dirty="0">
                <a:latin typeface="Courier" pitchFamily="2" charset="0"/>
                <a:ea typeface="Courier" charset="0"/>
                <a:cs typeface="Courier" charset="0"/>
              </a:rPr>
              <a:t>    +-+-+-+-+-+-+-+-+-+-+-+-+-+-+-+-+-+-+-+-+-+-+-+-+-+-+-+-+-+-+-+-+</a:t>
            </a:r>
          </a:p>
          <a:p>
            <a:pPr>
              <a:spcAft>
                <a:spcPts val="0"/>
              </a:spcAft>
            </a:pPr>
            <a:r>
              <a:rPr lang="en-CA" sz="750" dirty="0">
                <a:latin typeface="Courier" pitchFamily="2" charset="0"/>
              </a:rPr>
              <a:t>    |STAMP TLV Flags|  Type         |     Length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Session-Sender Tx counter  (</a:t>
            </a:r>
            <a:r>
              <a:rPr lang="en-US" sz="750" dirty="0" err="1">
                <a:solidFill>
                  <a:srgbClr val="0070C0"/>
                </a:solidFill>
                <a:latin typeface="Courier" pitchFamily="2" charset="0"/>
                <a:ea typeface="Courier" charset="0"/>
                <a:cs typeface="Courier" charset="0"/>
              </a:rPr>
              <a:t>S_TxC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Session-Reflector Rx counter  (</a:t>
            </a:r>
            <a:r>
              <a:rPr lang="en-US" sz="750" dirty="0" err="1">
                <a:solidFill>
                  <a:srgbClr val="0070C0"/>
                </a:solidFill>
                <a:latin typeface="Courier" pitchFamily="2" charset="0"/>
                <a:ea typeface="Courier" charset="0"/>
                <a:cs typeface="Courier" charset="0"/>
              </a:rPr>
              <a:t>R_RxC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             Session-Reflector Tx counter  (</a:t>
            </a:r>
            <a:r>
              <a:rPr lang="en-US" sz="750" dirty="0" err="1">
                <a:solidFill>
                  <a:srgbClr val="0070C0"/>
                </a:solidFill>
                <a:latin typeface="Courier" pitchFamily="2" charset="0"/>
                <a:ea typeface="Courier" charset="0"/>
                <a:cs typeface="Courier" charset="0"/>
              </a:rPr>
              <a:t>R_TxC</a:t>
            </a:r>
            <a:r>
              <a:rPr lang="en-US" sz="750" dirty="0">
                <a:solidFill>
                  <a:srgbClr val="0070C0"/>
                </a:solidFill>
                <a:latin typeface="Courier" pitchFamily="2" charset="0"/>
                <a:ea typeface="Courier" charset="0"/>
                <a:cs typeface="Courier" charset="0"/>
              </a:rPr>
              <a:t>)             |</a:t>
            </a:r>
          </a:p>
          <a:p>
            <a:pPr>
              <a:spcAft>
                <a:spcPts val="0"/>
              </a:spcAft>
            </a:pPr>
            <a:r>
              <a:rPr lang="en-US" sz="750" dirty="0">
                <a:solidFill>
                  <a:srgbClr val="0070C0"/>
                </a:solidFill>
                <a:latin typeface="Courier" pitchFamily="2" charset="0"/>
                <a:ea typeface="Courier" charset="0"/>
                <a:cs typeface="Courier" charset="0"/>
              </a:rPr>
              <a:t>    +-+-+-+-+-+-+-+-+-+-+-+-+-+-+-+-+-+-+-+-+-+-+-+-+-+-+-+-+-+-+-+-+</a:t>
            </a:r>
          </a:p>
          <a:p>
            <a:pPr>
              <a:spcAft>
                <a:spcPts val="0"/>
              </a:spcAft>
            </a:pPr>
            <a:endParaRPr lang="en-US" sz="750" dirty="0">
              <a:latin typeface="Courier" pitchFamily="2" charset="0"/>
              <a:ea typeface="Courier" charset="0"/>
              <a:cs typeface="Courier" charset="0"/>
            </a:endParaRPr>
          </a:p>
          <a:p>
            <a:pPr>
              <a:spcAft>
                <a:spcPts val="0"/>
              </a:spcAft>
            </a:pPr>
            <a:r>
              <a:rPr lang="en-US" sz="750" dirty="0">
                <a:latin typeface="Courier" pitchFamily="2" charset="0"/>
                <a:ea typeface="Courier" charset="0"/>
                <a:cs typeface="Courier" charset="0"/>
              </a:rPr>
              <a:t>	   Figure: Session-Reflector Message Format</a:t>
            </a:r>
          </a:p>
        </p:txBody>
      </p:sp>
      <p:sp>
        <p:nvSpPr>
          <p:cNvPr id="6" name="Footer Placeholder 3">
            <a:extLst>
              <a:ext uri="{FF2B5EF4-FFF2-40B4-BE49-F238E27FC236}">
                <a16:creationId xmlns:a16="http://schemas.microsoft.com/office/drawing/2014/main" id="{DAAC01B7-F9FF-A94D-AC6F-E2071AD95C28}"/>
              </a:ext>
            </a:extLst>
          </p:cNvPr>
          <p:cNvSpPr txBox="1">
            <a:spLocks/>
          </p:cNvSpPr>
          <p:nvPr/>
        </p:nvSpPr>
        <p:spPr>
          <a:xfrm>
            <a:off x="3841105" y="4844952"/>
            <a:ext cx="1638300" cy="298548"/>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CA" sz="1200" dirty="0"/>
              <a:t>110</a:t>
            </a:r>
            <a:r>
              <a:rPr lang="en-CA" sz="1200" baseline="30000" dirty="0"/>
              <a:t>th</a:t>
            </a:r>
            <a:r>
              <a:rPr lang="en-CA" sz="1200" dirty="0"/>
              <a:t> IETF Online</a:t>
            </a:r>
          </a:p>
        </p:txBody>
      </p:sp>
      <p:sp>
        <p:nvSpPr>
          <p:cNvPr id="7" name="Slide Number Placeholder 2">
            <a:extLst>
              <a:ext uri="{FF2B5EF4-FFF2-40B4-BE49-F238E27FC236}">
                <a16:creationId xmlns:a16="http://schemas.microsoft.com/office/drawing/2014/main" id="{8D46899F-25E7-8042-9E81-459B5F041477}"/>
              </a:ext>
            </a:extLst>
          </p:cNvPr>
          <p:cNvSpPr txBox="1">
            <a:spLocks/>
          </p:cNvSpPr>
          <p:nvPr/>
        </p:nvSpPr>
        <p:spPr>
          <a:xfrm>
            <a:off x="7543800" y="4745366"/>
            <a:ext cx="1143000" cy="357188"/>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D5EE1D1A-EEC2-4D53-94A7-85D62C853479}" type="slidenum">
              <a:rPr lang="en-US" altLang="zh-CN" sz="1400" smtClean="0">
                <a:latin typeface="Calibri" panose="020F0502020204030204" pitchFamily="34" charset="0"/>
                <a:cs typeface="Calibri" panose="020F0502020204030204" pitchFamily="34" charset="0"/>
              </a:rPr>
              <a:pPr algn="r">
                <a:defRPr/>
              </a:pPr>
              <a:t>16</a:t>
            </a:fld>
            <a:endParaRPr lang="en-US" altLang="zh-CN" sz="1400" dirty="0">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0B9B10AD-8D48-D148-91E8-65E3279D89CE}"/>
              </a:ext>
            </a:extLst>
          </p:cNvPr>
          <p:cNvCxnSpPr>
            <a:cxnSpLocks/>
          </p:cNvCxnSpPr>
          <p:nvPr/>
        </p:nvCxnSpPr>
        <p:spPr>
          <a:xfrm>
            <a:off x="4660255" y="733725"/>
            <a:ext cx="0" cy="401648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63932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823"/>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573741" y="1157288"/>
            <a:ext cx="8113059" cy="3124200"/>
          </a:xfrm>
        </p:spPr>
        <p:txBody>
          <a:bodyPr/>
          <a:lstStyle/>
          <a:p>
            <a:r>
              <a:rPr lang="en-US" sz="2400" dirty="0"/>
              <a:t>Requirements and Scope</a:t>
            </a:r>
          </a:p>
          <a:p>
            <a:r>
              <a:rPr lang="en-US" sz="2400" dirty="0"/>
              <a:t>Summary of Extensions</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320409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685800" y="971550"/>
            <a:ext cx="7772400" cy="3581399"/>
          </a:xfrm>
        </p:spPr>
        <p:txBody>
          <a:bodyPr/>
          <a:lstStyle/>
          <a:p>
            <a:pPr marL="0" indent="0">
              <a:buNone/>
            </a:pPr>
            <a:r>
              <a:rPr lang="en-US" sz="1600" dirty="0"/>
              <a:t>Requirements:</a:t>
            </a:r>
          </a:p>
          <a:p>
            <a:pPr lvl="1">
              <a:buFont typeface="Wingdings" charset="2"/>
              <a:buChar char="§"/>
            </a:pPr>
            <a:r>
              <a:rPr lang="en-US" sz="1600" dirty="0"/>
              <a:t>Support in-band Delay Measurement </a:t>
            </a:r>
          </a:p>
          <a:p>
            <a:pPr lvl="1">
              <a:buFont typeface="Wingdings" charset="2"/>
              <a:buChar char="§"/>
            </a:pPr>
            <a:r>
              <a:rPr lang="en-US" sz="1600" dirty="0"/>
              <a:t>Support stand-alone Direct Measurement for Packet Loss</a:t>
            </a:r>
          </a:p>
          <a:p>
            <a:pPr lvl="1">
              <a:buFont typeface="Wingdings" charset="2"/>
              <a:buChar char="§"/>
            </a:pPr>
            <a:r>
              <a:rPr lang="en-US" sz="1600" dirty="0"/>
              <a:t>Support links and SR paths</a:t>
            </a:r>
          </a:p>
          <a:p>
            <a:pPr marL="0" indent="0">
              <a:buNone/>
            </a:pPr>
            <a:r>
              <a:rPr lang="en-US" sz="1600" dirty="0"/>
              <a:t>Goals: </a:t>
            </a:r>
          </a:p>
          <a:p>
            <a:pPr lvl="1">
              <a:buFont typeface="Wingdings" charset="2"/>
              <a:buChar char="§"/>
            </a:pPr>
            <a:r>
              <a:rPr lang="en-US" sz="1600" dirty="0"/>
              <a:t>Eliminate per session provisioning on Session-Reflector</a:t>
            </a:r>
          </a:p>
          <a:p>
            <a:pPr lvl="1">
              <a:buFont typeface="Wingdings" charset="2"/>
              <a:buChar char="§"/>
            </a:pPr>
            <a:r>
              <a:rPr lang="en-US" sz="1600" dirty="0"/>
              <a:t>No control-channel signaling for sessions</a:t>
            </a:r>
          </a:p>
          <a:p>
            <a:pPr lvl="1">
              <a:buFont typeface="Wingdings" charset="2"/>
              <a:buChar char="§"/>
            </a:pPr>
            <a:r>
              <a:rPr lang="en-US" sz="1600" dirty="0"/>
              <a:t>Support hardware implementation - very high scale for number of sessions and faster detection interval</a:t>
            </a:r>
          </a:p>
          <a:p>
            <a:pPr marL="0" lvl="1" indent="0">
              <a:buNone/>
            </a:pPr>
            <a:r>
              <a:rPr lang="en-US" sz="1600" dirty="0"/>
              <a:t>Scope:</a:t>
            </a:r>
          </a:p>
          <a:p>
            <a:pPr lvl="1">
              <a:buFont typeface="Wingdings" pitchFamily="2" charset="2"/>
              <a:buChar char="§"/>
            </a:pPr>
            <a:r>
              <a:rPr lang="en-US" sz="1600" dirty="0"/>
              <a:t>STAMP [</a:t>
            </a:r>
            <a:r>
              <a:rPr lang="en-CA" sz="1600" dirty="0"/>
              <a:t>RFC 8762</a:t>
            </a:r>
            <a:r>
              <a:rPr lang="en-US" sz="1600" dirty="0"/>
              <a:t>]</a:t>
            </a:r>
          </a:p>
          <a:p>
            <a:pPr lvl="1">
              <a:buFont typeface="Wingdings" charset="2"/>
              <a:buChar char="§"/>
            </a:pPr>
            <a:r>
              <a:rPr lang="en-US" sz="1600" dirty="0"/>
              <a:t>STAMP TLVs [</a:t>
            </a:r>
            <a:r>
              <a:rPr lang="en-CA" sz="1600" dirty="0"/>
              <a:t>draft-</a:t>
            </a:r>
            <a:r>
              <a:rPr lang="en-CA" sz="1600" dirty="0" err="1"/>
              <a:t>ietf</a:t>
            </a:r>
            <a:r>
              <a:rPr lang="en-CA" sz="1600" dirty="0"/>
              <a:t>-</a:t>
            </a:r>
            <a:r>
              <a:rPr lang="en-CA" sz="1600" dirty="0" err="1"/>
              <a:t>ippm</a:t>
            </a:r>
            <a:r>
              <a:rPr lang="en-CA" sz="1600" dirty="0"/>
              <a:t>-stamp-option-</a:t>
            </a:r>
            <a:r>
              <a:rPr lang="en-CA" sz="1600" dirty="0" err="1"/>
              <a:t>tlv</a:t>
            </a:r>
            <a:r>
              <a:rPr lang="en-CA" sz="1600" dirty="0"/>
              <a:t>]</a:t>
            </a:r>
            <a:endParaRPr lang="en-US" sz="16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dirty="0"/>
          </a:p>
        </p:txBody>
      </p:sp>
    </p:spTree>
    <p:extLst>
      <p:ext uri="{BB962C8B-B14F-4D97-AF65-F5344CB8AC3E}">
        <p14:creationId xmlns:p14="http://schemas.microsoft.com/office/powerpoint/2010/main" val="1576110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Review Comments</a:t>
            </a:r>
          </a:p>
        </p:txBody>
      </p:sp>
      <p:sp>
        <p:nvSpPr>
          <p:cNvPr id="3" name="Content Placeholder 2"/>
          <p:cNvSpPr>
            <a:spLocks noGrp="1"/>
          </p:cNvSpPr>
          <p:nvPr>
            <p:ph idx="1"/>
          </p:nvPr>
        </p:nvSpPr>
        <p:spPr>
          <a:xfrm>
            <a:off x="609600" y="1000719"/>
            <a:ext cx="7924800" cy="3642123"/>
          </a:xfrm>
        </p:spPr>
        <p:txBody>
          <a:bodyPr/>
          <a:lstStyle/>
          <a:p>
            <a:pPr>
              <a:buFont typeface="+mj-lt"/>
              <a:buAutoNum type="arabicPeriod"/>
            </a:pPr>
            <a:r>
              <a:rPr lang="en-US" sz="1600" dirty="0"/>
              <a:t>Draft status:</a:t>
            </a:r>
          </a:p>
          <a:p>
            <a:pPr marL="800100" lvl="1" indent="-342900">
              <a:buFont typeface="+mj-lt"/>
              <a:buAutoNum type="alphaLcParenR"/>
            </a:pPr>
            <a:r>
              <a:rPr lang="en-US" sz="1600" dirty="0"/>
              <a:t>Draft defines extensions for RFC 8762 - STAMP</a:t>
            </a:r>
          </a:p>
          <a:p>
            <a:pPr marL="1200150" lvl="2" indent="-342900"/>
            <a:r>
              <a:rPr lang="en-US" sz="1600" dirty="0"/>
              <a:t>Updates RFC 8762 due to new field (control code) in the message</a:t>
            </a:r>
          </a:p>
          <a:p>
            <a:pPr>
              <a:buFont typeface="+mj-lt"/>
              <a:buAutoNum type="arabicPeriod"/>
            </a:pPr>
            <a:r>
              <a:rPr lang="en-US" sz="1600" dirty="0"/>
              <a:t>Extensions specific to SR?</a:t>
            </a:r>
          </a:p>
          <a:p>
            <a:pPr>
              <a:buFont typeface="+mj-lt"/>
              <a:buAutoNum type="arabicPeriod"/>
            </a:pPr>
            <a:r>
              <a:rPr lang="en-US" sz="1600" dirty="0"/>
              <a:t>Editorial</a:t>
            </a:r>
          </a:p>
          <a:p>
            <a:pPr marL="800100" lvl="1" indent="-342900">
              <a:buFont typeface="+mj-lt"/>
              <a:buAutoNum type="alphaLcParenR"/>
            </a:pPr>
            <a:r>
              <a:rPr lang="en-US" sz="1600" dirty="0"/>
              <a:t>Define Abbreviations (BSID, SRH, HMAC-SHA)</a:t>
            </a:r>
          </a:p>
          <a:p>
            <a:pPr marL="800100" lvl="1" indent="-342900">
              <a:buFont typeface="+mj-lt"/>
              <a:buAutoNum type="alphaLcParenR"/>
            </a:pPr>
            <a:r>
              <a:rPr lang="en-US" sz="1600" dirty="0"/>
              <a:t>Use Test packet, Session-Sender, Session-Reflector terms</a:t>
            </a:r>
          </a:p>
          <a:p>
            <a:pPr marL="800100" lvl="1" indent="-342900">
              <a:buFont typeface="+mj-lt"/>
              <a:buAutoNum type="alphaLcParenR"/>
            </a:pPr>
            <a:r>
              <a:rPr lang="en-US" sz="1600" dirty="0"/>
              <a:t>Show entire test packet with session-sender control code field</a:t>
            </a:r>
          </a:p>
          <a:p>
            <a:pPr marL="800100" lvl="1" indent="-342900">
              <a:buFont typeface="+mj-lt"/>
              <a:buAutoNum type="alphaLcParenR"/>
            </a:pPr>
            <a:r>
              <a:rPr lang="en-US" sz="1600" dirty="0"/>
              <a:t>Indicate new packet loss message is for direct measurement</a:t>
            </a:r>
          </a:p>
          <a:p>
            <a:pPr marL="800100" lvl="1" indent="-342900">
              <a:buFont typeface="+mj-lt"/>
              <a:buAutoNum type="alphaLcParenR"/>
            </a:pPr>
            <a:r>
              <a:rPr lang="en-US" sz="1600" dirty="0"/>
              <a:t>Move Receive Counter and other Reply message fields to Section 4.1 from 3.2</a:t>
            </a:r>
          </a:p>
          <a:p>
            <a:pPr lvl="2"/>
            <a:r>
              <a:rPr lang="en-CA" sz="1600" dirty="0"/>
              <a:t>Explain how the counters and sequence numbers are used to do loss measurement</a:t>
            </a:r>
          </a:p>
          <a:p>
            <a:endParaRPr lang="en-US" sz="16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71985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61523" y="0"/>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Session-Sender Control Code Field</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
        <p:nvSpPr>
          <p:cNvPr id="3" name="Rectangle 2">
            <a:extLst>
              <a:ext uri="{FF2B5EF4-FFF2-40B4-BE49-F238E27FC236}">
                <a16:creationId xmlns:a16="http://schemas.microsoft.com/office/drawing/2014/main" id="{6F8B51A9-F47A-FA46-BE0D-7921BDF2E8D6}"/>
              </a:ext>
            </a:extLst>
          </p:cNvPr>
          <p:cNvSpPr/>
          <p:nvPr/>
        </p:nvSpPr>
        <p:spPr>
          <a:xfrm>
            <a:off x="261523" y="970771"/>
            <a:ext cx="3439354" cy="2677656"/>
          </a:xfrm>
          <a:prstGeom prst="rect">
            <a:avLst/>
          </a:prstGeom>
        </p:spPr>
        <p:txBody>
          <a:bodyPr wrap="square">
            <a:spAutoFit/>
          </a:bodyPr>
          <a:lstStyle/>
          <a:p>
            <a:r>
              <a:rPr lang="en-US" sz="1400" b="1" dirty="0">
                <a:solidFill>
                  <a:srgbClr val="0070C0"/>
                </a:solidFill>
                <a:latin typeface="Calibri" panose="020F0502020204030204" pitchFamily="34" charset="0"/>
                <a:cs typeface="Calibri" panose="020F0502020204030204" pitchFamily="34" charset="0"/>
              </a:rPr>
              <a:t>Session-Sender Control Code</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0x0: Out-of-band Reply Requested.  </a:t>
            </a:r>
          </a:p>
          <a:p>
            <a:r>
              <a:rPr lang="en-US" sz="1400" dirty="0">
                <a:solidFill>
                  <a:schemeClr val="tx2"/>
                </a:solidFill>
                <a:latin typeface="Calibri" panose="020F0502020204030204" pitchFamily="34" charset="0"/>
                <a:cs typeface="Calibri" panose="020F0502020204030204" pitchFamily="34" charset="0"/>
              </a:rPr>
              <a:t>This is the existing behavior.</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0x1: In-band Reply Requested.  </a:t>
            </a:r>
          </a:p>
          <a:p>
            <a:r>
              <a:rPr lang="en-US" sz="1400" dirty="0">
                <a:solidFill>
                  <a:schemeClr val="tx2"/>
                </a:solidFill>
                <a:latin typeface="Calibri" panose="020F0502020204030204" pitchFamily="34" charset="0"/>
                <a:cs typeface="Calibri" panose="020F0502020204030204" pitchFamily="34" charset="0"/>
              </a:rPr>
              <a:t>Indicates that this test packet has been sent over a bidirectional path and the reply is required over the same path in the reverse direction.</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0x2: No Reply Requested.</a:t>
            </a:r>
          </a:p>
        </p:txBody>
      </p:sp>
      <p:sp>
        <p:nvSpPr>
          <p:cNvPr id="10" name="Rectangle 3">
            <a:extLst>
              <a:ext uri="{FF2B5EF4-FFF2-40B4-BE49-F238E27FC236}">
                <a16:creationId xmlns:a16="http://schemas.microsoft.com/office/drawing/2014/main" id="{842037ED-18C8-3A4C-9963-FA517B7E84E3}"/>
              </a:ext>
            </a:extLst>
          </p:cNvPr>
          <p:cNvSpPr>
            <a:spLocks noChangeArrowheads="1"/>
          </p:cNvSpPr>
          <p:nvPr/>
        </p:nvSpPr>
        <p:spPr bwMode="auto">
          <a:xfrm>
            <a:off x="3667954" y="1170814"/>
            <a:ext cx="5214523" cy="3123932"/>
          </a:xfrm>
          <a:prstGeom prst="rect">
            <a:avLst/>
          </a:prstGeom>
          <a:solidFill>
            <a:schemeClr val="accent6">
              <a:lumMod val="20000"/>
              <a:lumOff val="80000"/>
            </a:schemeClr>
          </a:solidFill>
          <a:ln>
            <a:noFill/>
          </a:ln>
          <a:effectLst/>
        </p:spPr>
        <p:txBody>
          <a:bodyPr vert="horz" wrap="square" lIns="91440" tIns="45720" rIns="91440" bIns="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000" dirty="0">
                <a:latin typeface="Courier" pitchFamily="2" charset="0"/>
                <a:ea typeface="Times New Roman" panose="02020603050405020304" pitchFamily="18" charset="0"/>
              </a:rPr>
              <a:t>0 </a:t>
            </a: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1 2 3 4 5 6 7 8 9 0 1 2 3 4 5 6 7 8 9 0 1 2 3 4 5 6 7 8 9 0 1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 |                        Sequence Number                        | +-+-+-+-+-+-+-+-+-+-+-+-+-+-+-+-+-+-+-+-+-+-+-+-+-+-+-+-+-+-+-+-+ |                        Timestamp                              | |                                                               | +-+-+-+-+-+-+-+-+-+-+-+-+-+-+-+-+-+-+-+-+-+-+-+-+-+-+-+-+-+-+-+-+</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         Error Estimate        |            SSID               |</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         MBZ                                   |</a:t>
            </a:r>
            <a:r>
              <a:rPr kumimoji="0" lang="en-US" altLang="en-US" sz="1000" b="1" u="none" strike="noStrike" cap="none" normalizeH="0" baseline="0" dirty="0">
                <a:ln>
                  <a:noFill/>
                </a:ln>
                <a:solidFill>
                  <a:srgbClr val="0070C0"/>
                </a:solidFill>
                <a:effectLst/>
                <a:latin typeface="Courier" pitchFamily="2" charset="0"/>
                <a:ea typeface="Times New Roman" panose="02020603050405020304" pitchFamily="18" charset="0"/>
                <a:cs typeface="Times New Roman" panose="02020603050405020304" pitchFamily="18" charset="0"/>
              </a:rPr>
              <a:t> Control Code  </a:t>
            </a: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000" dirty="0">
                <a:latin typeface="Courier" pitchFamily="2" charset="0"/>
                <a:ea typeface="Times New Roman" panose="02020603050405020304" pitchFamily="18" charset="0"/>
              </a:rPr>
              <a:t>|                                                               |</a:t>
            </a:r>
            <a:endPar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endParaRPr>
          </a:p>
          <a:p>
            <a:r>
              <a:rPr lang="en-US" altLang="en-US" sz="1000" dirty="0">
                <a:latin typeface="Courier" pitchFamily="2" charset="0"/>
                <a:ea typeface="Times New Roman" panose="02020603050405020304" pitchFamily="18" charset="0"/>
              </a:rPr>
              <a:t>|                        MBZ  (24 octets)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000" dirty="0">
              <a:latin typeface="Courier" pitchFamily="2" charset="0"/>
            </a:endParaRPr>
          </a:p>
          <a:p>
            <a:pPr lvl="0"/>
            <a:r>
              <a:rPr lang="en-CA" sz="1000" dirty="0">
                <a:latin typeface="Courier" pitchFamily="2" charset="0"/>
              </a:rPr>
              <a:t>             Session-Sender Control Code in Test Packet</a:t>
            </a:r>
            <a:endParaRPr kumimoji="0" lang="en-US" altLang="en-US" sz="1000" u="none" strike="noStrike" cap="none" normalizeH="0" baseline="0" dirty="0">
              <a:ln>
                <a:noFill/>
              </a:ln>
              <a:solidFill>
                <a:schemeClr val="tx1"/>
              </a:solidFill>
              <a:effectLst/>
              <a:latin typeface="Courier" pitchFamily="2" charset="0"/>
            </a:endParaRPr>
          </a:p>
        </p:txBody>
      </p:sp>
    </p:spTree>
    <p:extLst>
      <p:ext uri="{BB962C8B-B14F-4D97-AF65-F5344CB8AC3E}">
        <p14:creationId xmlns:p14="http://schemas.microsoft.com/office/powerpoint/2010/main" val="270480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D926-6462-6147-8D6F-5C80A37CA43D}"/>
              </a:ext>
            </a:extLst>
          </p:cNvPr>
          <p:cNvSpPr>
            <a:spLocks noGrp="1"/>
          </p:cNvSpPr>
          <p:nvPr>
            <p:ph type="title"/>
          </p:nvPr>
        </p:nvSpPr>
        <p:spPr>
          <a:xfrm>
            <a:off x="457200" y="82866"/>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Session-Sender Control Code Field</a:t>
            </a:r>
            <a:endParaRPr lang="en-US" sz="3200" dirty="0"/>
          </a:p>
        </p:txBody>
      </p:sp>
      <p:sp>
        <p:nvSpPr>
          <p:cNvPr id="3" name="Content Placeholder 2">
            <a:extLst>
              <a:ext uri="{FF2B5EF4-FFF2-40B4-BE49-F238E27FC236}">
                <a16:creationId xmlns:a16="http://schemas.microsoft.com/office/drawing/2014/main" id="{FAD97578-5975-5644-B374-459176F950CB}"/>
              </a:ext>
            </a:extLst>
          </p:cNvPr>
          <p:cNvSpPr>
            <a:spLocks noGrp="1"/>
          </p:cNvSpPr>
          <p:nvPr>
            <p:ph idx="1"/>
          </p:nvPr>
        </p:nvSpPr>
        <p:spPr>
          <a:xfrm>
            <a:off x="457200" y="960281"/>
            <a:ext cx="8229600" cy="3394472"/>
          </a:xfrm>
        </p:spPr>
        <p:txBody>
          <a:bodyPr/>
          <a:lstStyle/>
          <a:p>
            <a:r>
              <a:rPr lang="en-US" sz="1600" dirty="0"/>
              <a:t>Two-way measurement mode</a:t>
            </a:r>
          </a:p>
          <a:p>
            <a:pPr lvl="1"/>
            <a:r>
              <a:rPr lang="en-US" sz="1600" dirty="0"/>
              <a:t>Reflector needs to send reply on the same link (</a:t>
            </a:r>
            <a:r>
              <a:rPr lang="en-US" sz="1600" b="1" dirty="0"/>
              <a:t>in-band</a:t>
            </a:r>
            <a:r>
              <a:rPr lang="en-US" sz="1600" dirty="0"/>
              <a:t>) (symmetric delay on forward and reverse link)</a:t>
            </a:r>
          </a:p>
          <a:p>
            <a:r>
              <a:rPr lang="en-US" sz="1600" dirty="0"/>
              <a:t>No way of knowing if one-way or two-way mode from the received STAMP test packet</a:t>
            </a:r>
          </a:p>
          <a:p>
            <a:r>
              <a:rPr lang="en-US" sz="1600" dirty="0"/>
              <a:t>Not scalable to configure for each (session id, source-address) on session-reflector (can have an order of 1K links)</a:t>
            </a:r>
          </a:p>
          <a:p>
            <a:pPr lvl="1"/>
            <a:r>
              <a:rPr lang="en-US" sz="1600" dirty="0"/>
              <a:t>Cannot always send reply on the same incoming interface as the STAMP test packet reply may need to be IP routed</a:t>
            </a:r>
          </a:p>
          <a:p>
            <a:pPr lvl="1"/>
            <a:endParaRPr lang="en-US" sz="1600" dirty="0"/>
          </a:p>
        </p:txBody>
      </p:sp>
      <p:sp>
        <p:nvSpPr>
          <p:cNvPr id="4" name="Footer Placeholder 3">
            <a:extLst>
              <a:ext uri="{FF2B5EF4-FFF2-40B4-BE49-F238E27FC236}">
                <a16:creationId xmlns:a16="http://schemas.microsoft.com/office/drawing/2014/main" id="{ED92B1FC-C461-8C49-AF5F-4F33A15BFAA9}"/>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BAF4415C-5D53-634A-99AA-27A073C5C9EA}"/>
              </a:ext>
            </a:extLst>
          </p:cNvPr>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Tree>
    <p:extLst>
      <p:ext uri="{BB962C8B-B14F-4D97-AF65-F5344CB8AC3E}">
        <p14:creationId xmlns:p14="http://schemas.microsoft.com/office/powerpoint/2010/main" val="44885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28600" y="-8968"/>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Return Path TLV</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4343400" y="837063"/>
            <a:ext cx="4419600" cy="1323439"/>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|STAMP TLV Flags|  Type = TBA2  |     Length                    |</a:t>
            </a:r>
          </a:p>
          <a:p>
            <a:r>
              <a:rPr lang="en-CA" sz="800" dirty="0">
                <a:latin typeface="Courier" pitchFamily="2" charset="0"/>
              </a:rPr>
              <a:t>    +-+-+-+-+-+-+-+-+-+-+-+-+-+-+-+-+-+-+-+-+-+-+-+-+-+-+-+-+-+-+-+-+</a:t>
            </a:r>
          </a:p>
          <a:p>
            <a:r>
              <a:rPr lang="en-CA" sz="800" dirty="0">
                <a:latin typeface="Courier" pitchFamily="2" charset="0"/>
              </a:rPr>
              <a:t>    |                    Return Path Sub-TLVs                       |</a:t>
            </a:r>
          </a:p>
          <a:p>
            <a:r>
              <a:rPr lang="en-CA" sz="800" dirty="0">
                <a:latin typeface="Courier" pitchFamily="2" charset="0"/>
              </a:rPr>
              <a:t>    .                                                               .</a:t>
            </a:r>
          </a:p>
          <a:p>
            <a:r>
              <a:rPr lang="en-CA" sz="800" dirty="0">
                <a:latin typeface="Courier" pitchFamily="2" charset="0"/>
              </a:rPr>
              <a:t>    +-+-+-+-+-+-+-+-+-+-+-+-+-+-+-+-+-+-+-+-+-+-+-+-+-+-+-+-+-+-+-+-+</a:t>
            </a:r>
          </a:p>
          <a:p>
            <a:endParaRPr lang="en-CA" sz="800" dirty="0">
              <a:latin typeface="Courier" pitchFamily="2" charset="0"/>
            </a:endParaRPr>
          </a:p>
          <a:p>
            <a:r>
              <a:rPr lang="en-CA" sz="800" dirty="0">
                <a:latin typeface="Courier" pitchFamily="2" charset="0"/>
              </a:rPr>
              <a:t>                         Figure: Return Path TLV</a:t>
            </a:r>
          </a:p>
        </p:txBody>
      </p:sp>
      <p:sp>
        <p:nvSpPr>
          <p:cNvPr id="6" name="Content Placeholder 2">
            <a:extLst>
              <a:ext uri="{FF2B5EF4-FFF2-40B4-BE49-F238E27FC236}">
                <a16:creationId xmlns:a16="http://schemas.microsoft.com/office/drawing/2014/main" id="{23AC919A-376F-2044-ADF3-0CCFB1FD964A}"/>
              </a:ext>
            </a:extLst>
          </p:cNvPr>
          <p:cNvSpPr>
            <a:spLocks noGrp="1"/>
          </p:cNvSpPr>
          <p:nvPr>
            <p:ph idx="1"/>
          </p:nvPr>
        </p:nvSpPr>
        <p:spPr>
          <a:xfrm>
            <a:off x="152400" y="985158"/>
            <a:ext cx="4114800" cy="3350617"/>
          </a:xfrm>
        </p:spPr>
        <p:txBody>
          <a:bodyPr/>
          <a:lstStyle/>
          <a:p>
            <a:pPr marL="0" indent="0">
              <a:spcBef>
                <a:spcPts val="600"/>
              </a:spcBef>
              <a:buNone/>
            </a:pPr>
            <a:r>
              <a:rPr lang="en-CA" sz="1400" b="1" dirty="0">
                <a:latin typeface="Calibri" panose="020F0502020204030204" pitchFamily="34" charset="0"/>
                <a:ea typeface="Calibri" panose="020F0502020204030204" pitchFamily="34" charset="0"/>
                <a:cs typeface="Consolas" panose="020B0609020204030204" pitchFamily="49" charset="0"/>
              </a:rPr>
              <a:t>Return Path TLV (value TBA2):</a:t>
            </a:r>
            <a:endParaRPr lang="en-CA" sz="1400" b="1" dirty="0"/>
          </a:p>
          <a:p>
            <a:pPr marL="0" indent="0">
              <a:spcBef>
                <a:spcPts val="600"/>
              </a:spcBef>
              <a:buNone/>
            </a:pPr>
            <a:r>
              <a:rPr lang="en-CA" sz="1400" dirty="0"/>
              <a:t>Sub-TLVs Types:</a:t>
            </a:r>
          </a:p>
          <a:p>
            <a:pPr>
              <a:spcBef>
                <a:spcPts val="600"/>
              </a:spcBef>
            </a:pPr>
            <a:r>
              <a:rPr lang="en-CA" sz="1400" dirty="0"/>
              <a:t>Type (value 1): Return Address. Target node address for the reply; different than the Source Address in the test packet</a:t>
            </a:r>
          </a:p>
          <a:p>
            <a:pPr>
              <a:spcBef>
                <a:spcPts val="600"/>
              </a:spcBef>
            </a:pPr>
            <a:r>
              <a:rPr lang="en-CA" sz="1400" dirty="0"/>
              <a:t>Type (value 2): SR-MPLS Label Stack of the Reverse SR Path</a:t>
            </a:r>
          </a:p>
          <a:p>
            <a:pPr>
              <a:spcBef>
                <a:spcPts val="600"/>
              </a:spcBef>
            </a:pPr>
            <a:r>
              <a:rPr lang="en-CA" sz="1400" dirty="0"/>
              <a:t>Type (value 3): SR-MPLS Binding SID [draft-</a:t>
            </a:r>
            <a:r>
              <a:rPr lang="en-CA" sz="1400" dirty="0" err="1"/>
              <a:t>ietf</a:t>
            </a:r>
            <a:r>
              <a:rPr lang="en-CA" sz="1400" dirty="0"/>
              <a:t>-</a:t>
            </a:r>
            <a:r>
              <a:rPr lang="en-CA" sz="1400" dirty="0" err="1"/>
              <a:t>pce</a:t>
            </a:r>
            <a:r>
              <a:rPr lang="en-CA" sz="1400" dirty="0"/>
              <a:t>-binding-label-</a:t>
            </a:r>
            <a:r>
              <a:rPr lang="en-CA" sz="1400" dirty="0" err="1"/>
              <a:t>sid</a:t>
            </a:r>
            <a:r>
              <a:rPr lang="en-CA" sz="1400" dirty="0"/>
              <a:t>] of the Reverse SR Policy</a:t>
            </a:r>
          </a:p>
          <a:p>
            <a:pPr>
              <a:spcBef>
                <a:spcPts val="600"/>
              </a:spcBef>
            </a:pPr>
            <a:r>
              <a:rPr lang="en-CA" sz="1400" dirty="0"/>
              <a:t>Type (value 4): SRv6 Segment List of the Reverse SR Path</a:t>
            </a:r>
          </a:p>
          <a:p>
            <a:pPr>
              <a:spcBef>
                <a:spcPts val="600"/>
              </a:spcBef>
            </a:pPr>
            <a:r>
              <a:rPr lang="en-CA" sz="1400" dirty="0"/>
              <a:t>Type (value 5): SRv6 Binding SID [draft-</a:t>
            </a:r>
            <a:r>
              <a:rPr lang="en-CA" sz="1400" dirty="0" err="1"/>
              <a:t>ietf</a:t>
            </a:r>
            <a:r>
              <a:rPr lang="en-CA" sz="1400" dirty="0"/>
              <a:t>-</a:t>
            </a:r>
            <a:r>
              <a:rPr lang="en-CA" sz="1400" dirty="0" err="1"/>
              <a:t>pce</a:t>
            </a:r>
            <a:r>
              <a:rPr lang="en-CA" sz="1400" dirty="0"/>
              <a:t>-binding-label-</a:t>
            </a:r>
            <a:r>
              <a:rPr lang="en-CA" sz="1400" dirty="0" err="1"/>
              <a:t>sid</a:t>
            </a:r>
            <a:r>
              <a:rPr lang="en-CA" sz="1400" dirty="0"/>
              <a:t>] of the Reverse SR Policy</a:t>
            </a:r>
            <a:endParaRPr lang="en-US" sz="1400" dirty="0">
              <a:latin typeface="Calibri" charset="0"/>
              <a:ea typeface="Calibri" charset="0"/>
              <a:cs typeface="Calibri" charset="0"/>
            </a:endParaRPr>
          </a:p>
        </p:txBody>
      </p:sp>
      <p:sp>
        <p:nvSpPr>
          <p:cNvPr id="9" name="Rectangle 8">
            <a:extLst>
              <a:ext uri="{FF2B5EF4-FFF2-40B4-BE49-F238E27FC236}">
                <a16:creationId xmlns:a16="http://schemas.microsoft.com/office/drawing/2014/main" id="{B04D7E52-9ADA-114D-877F-E1C7CA482275}"/>
              </a:ext>
            </a:extLst>
          </p:cNvPr>
          <p:cNvSpPr/>
          <p:nvPr/>
        </p:nvSpPr>
        <p:spPr>
          <a:xfrm>
            <a:off x="4343400" y="2385355"/>
            <a:ext cx="4419600" cy="2185214"/>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|STAMP TLV Flags|  Type         |     Length                    |</a:t>
            </a:r>
          </a:p>
          <a:p>
            <a:r>
              <a:rPr lang="en-CA" sz="800" dirty="0">
                <a:latin typeface="Courier" pitchFamily="2" charset="0"/>
              </a:rPr>
              <a:t>    +-+-+-+-+-+-+-+-+-+-+-+-+-+-+-+-+-+-+-+-+-+-+-+-+-+-+-+-+-+-+-+-+</a:t>
            </a:r>
          </a:p>
          <a:p>
            <a:r>
              <a:rPr lang="en-CA" sz="800" dirty="0">
                <a:latin typeface="Courier" pitchFamily="2" charset="0"/>
              </a:rPr>
              <a:t>    |                    Segment(1)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Segment(n)                                 |</a:t>
            </a:r>
          </a:p>
          <a:p>
            <a:r>
              <a:rPr lang="en-CA" sz="800" dirty="0">
                <a:latin typeface="Courier" pitchFamily="2" charset="0"/>
              </a:rPr>
              <a:t>    .                                                               .</a:t>
            </a:r>
          </a:p>
          <a:p>
            <a:r>
              <a:rPr lang="en-CA" sz="800" dirty="0">
                <a:latin typeface="Courier" pitchFamily="2" charset="0"/>
              </a:rPr>
              <a:t>    +-+-+-+-+-+-+-+-+-+-+-+-+-+-+-+-+-+-+-+-+-+-+-+-+-+-+-+-+-+-+-+-+</a:t>
            </a:r>
          </a:p>
          <a:p>
            <a:endParaRPr lang="en-CA" sz="800" dirty="0">
              <a:latin typeface="Courier" pitchFamily="2" charset="0"/>
            </a:endParaRPr>
          </a:p>
          <a:p>
            <a:r>
              <a:rPr lang="en-CA" sz="800" dirty="0">
                <a:latin typeface="Courier" pitchFamily="2" charset="0"/>
              </a:rPr>
              <a:t>              Figure: Segment List Sub-TLV in Return Path TLV</a:t>
            </a:r>
            <a:endParaRPr lang="en-US" sz="800" dirty="0">
              <a:latin typeface="Courier" pitchFamily="2" charset="0"/>
              <a:cs typeface="Courier New" panose="02070309020205020404" pitchFamily="49" charset="0"/>
            </a:endParaRPr>
          </a:p>
        </p:txBody>
      </p:sp>
    </p:spTree>
    <p:extLst>
      <p:ext uri="{BB962C8B-B14F-4D97-AF65-F5344CB8AC3E}">
        <p14:creationId xmlns:p14="http://schemas.microsoft.com/office/powerpoint/2010/main" val="72009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D926-6462-6147-8D6F-5C80A37CA43D}"/>
              </a:ext>
            </a:extLst>
          </p:cNvPr>
          <p:cNvSpPr>
            <a:spLocks noGrp="1"/>
          </p:cNvSpPr>
          <p:nvPr>
            <p:ph type="title"/>
          </p:nvPr>
        </p:nvSpPr>
        <p:spPr>
          <a:xfrm>
            <a:off x="457200" y="102393"/>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Return Path TLV</a:t>
            </a:r>
            <a:endParaRPr lang="en-US" sz="3200" dirty="0"/>
          </a:p>
        </p:txBody>
      </p:sp>
      <p:sp>
        <p:nvSpPr>
          <p:cNvPr id="3" name="Content Placeholder 2">
            <a:extLst>
              <a:ext uri="{FF2B5EF4-FFF2-40B4-BE49-F238E27FC236}">
                <a16:creationId xmlns:a16="http://schemas.microsoft.com/office/drawing/2014/main" id="{FAD97578-5975-5644-B374-459176F950CB}"/>
              </a:ext>
            </a:extLst>
          </p:cNvPr>
          <p:cNvSpPr>
            <a:spLocks noGrp="1"/>
          </p:cNvSpPr>
          <p:nvPr>
            <p:ph idx="1"/>
          </p:nvPr>
        </p:nvSpPr>
        <p:spPr>
          <a:xfrm>
            <a:off x="533400" y="1047750"/>
            <a:ext cx="8229600" cy="3230165"/>
          </a:xfrm>
        </p:spPr>
        <p:txBody>
          <a:bodyPr/>
          <a:lstStyle/>
          <a:p>
            <a:r>
              <a:rPr lang="en-US" sz="1600" dirty="0"/>
              <a:t>For </a:t>
            </a:r>
            <a:r>
              <a:rPr lang="en-US" sz="1600" dirty="0" err="1"/>
              <a:t>Bidir</a:t>
            </a:r>
            <a:r>
              <a:rPr lang="en-US" sz="1600" dirty="0"/>
              <a:t> SR Policy, reply test packet needs to be sent (</a:t>
            </a:r>
            <a:r>
              <a:rPr lang="en-US" sz="1600" b="1" dirty="0"/>
              <a:t>in-band)</a:t>
            </a:r>
            <a:r>
              <a:rPr lang="en-US" sz="1600" dirty="0"/>
              <a:t> on the reverse SR Policy</a:t>
            </a:r>
          </a:p>
          <a:p>
            <a:r>
              <a:rPr lang="en-US" sz="1600" dirty="0" err="1"/>
              <a:t>Bidir</a:t>
            </a:r>
            <a:r>
              <a:rPr lang="en-US" sz="1600" dirty="0"/>
              <a:t> SR Path (forward and reverse) dynamically computed using CSPF by the head-end node</a:t>
            </a:r>
          </a:p>
          <a:p>
            <a:pPr lvl="1"/>
            <a:r>
              <a:rPr lang="en-US" sz="1600" dirty="0"/>
              <a:t>Path can change often based on topology change, link/node failure in the network, etc.</a:t>
            </a:r>
          </a:p>
          <a:p>
            <a:r>
              <a:rPr lang="en-US" sz="1600" dirty="0"/>
              <a:t>No signaling in SR, possible to use PCE</a:t>
            </a:r>
          </a:p>
          <a:p>
            <a:r>
              <a:rPr lang="en-US" sz="1600" dirty="0"/>
              <a:t>Need per session state on session-reflector node to store reverse paths (each session-id, source-address) – order of 10Ks SR Policy (that can have active and standby candidate-paths and each can have multiple segment-lists)</a:t>
            </a:r>
          </a:p>
          <a:p>
            <a:r>
              <a:rPr lang="en-US" sz="1600" dirty="0"/>
              <a:t>In SR, state is in the packet</a:t>
            </a:r>
          </a:p>
          <a:p>
            <a:endParaRPr lang="en-US" sz="1600" dirty="0"/>
          </a:p>
          <a:p>
            <a:endParaRPr lang="en-US" sz="1600" dirty="0"/>
          </a:p>
          <a:p>
            <a:endParaRPr lang="en-US" sz="1600" dirty="0"/>
          </a:p>
        </p:txBody>
      </p:sp>
      <p:sp>
        <p:nvSpPr>
          <p:cNvPr id="4" name="Footer Placeholder 3">
            <a:extLst>
              <a:ext uri="{FF2B5EF4-FFF2-40B4-BE49-F238E27FC236}">
                <a16:creationId xmlns:a16="http://schemas.microsoft.com/office/drawing/2014/main" id="{ED92B1FC-C461-8C49-AF5F-4F33A15BFAA9}"/>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BAF4415C-5D53-634A-99AA-27A073C5C9EA}"/>
              </a:ext>
            </a:extLst>
          </p:cNvPr>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293734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28600" y="-20187"/>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Destination Node Address TLV</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4223657" y="1712824"/>
            <a:ext cx="4648200" cy="1615827"/>
          </a:xfrm>
          <a:prstGeom prst="rect">
            <a:avLst/>
          </a:prstGeom>
          <a:solidFill>
            <a:schemeClr val="accent6">
              <a:lumMod val="20000"/>
              <a:lumOff val="80000"/>
            </a:schemeClr>
          </a:solidFill>
        </p:spPr>
        <p:txBody>
          <a:bodyPr wrap="square">
            <a:spAutoFit/>
          </a:bodyPr>
          <a:lstStyle/>
          <a:p>
            <a:r>
              <a:rPr lang="en-CA" sz="900" dirty="0">
                <a:latin typeface="Courier" pitchFamily="2" charset="0"/>
                <a:cs typeface="Courier New" panose="02070309020205020404" pitchFamily="49" charset="0"/>
              </a:rPr>
              <a:t>0                   1                   2                   3</a:t>
            </a:r>
          </a:p>
          <a:p>
            <a:r>
              <a:rPr lang="en-CA" sz="900" dirty="0">
                <a:latin typeface="Courier" pitchFamily="2" charset="0"/>
                <a:cs typeface="Courier New" panose="02070309020205020404" pitchFamily="49" charset="0"/>
              </a:rPr>
              <a:t>0 1 2 3 4 5 6 7 8 9 0 1 2 3 4 5 6 7 8 9 0 1 2 3 4 5 6 7 8 9 0 1</a:t>
            </a:r>
          </a:p>
          <a:p>
            <a:r>
              <a:rPr lang="en-CA" sz="900" dirty="0">
                <a:latin typeface="Courier" pitchFamily="2" charset="0"/>
                <a:cs typeface="Courier New" panose="02070309020205020404" pitchFamily="49" charset="0"/>
              </a:rPr>
              <a:t>+-+-+-+-+-+-+-+-+-+-+-+-+-+-+-+-+-+-+-+-+-+-+-+-+-+-+-+-+-+-+-+-+</a:t>
            </a:r>
          </a:p>
          <a:p>
            <a:r>
              <a:rPr lang="en-CA" sz="900" dirty="0">
                <a:latin typeface="Courier" pitchFamily="2" charset="0"/>
              </a:rPr>
              <a:t>|STAMP TLV Flags|  Type         |     Length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Reserved                  |        Address Family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Address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a:t>
            </a:r>
          </a:p>
          <a:p>
            <a:r>
              <a:rPr lang="en-CA" sz="900" dirty="0">
                <a:latin typeface="Courier" pitchFamily="2" charset="0"/>
                <a:cs typeface="Courier New" panose="02070309020205020404" pitchFamily="49" charset="0"/>
              </a:rPr>
              <a:t>                  Figure: Node Address TLV Format </a:t>
            </a:r>
            <a:endParaRPr lang="en-US" sz="900" dirty="0">
              <a:latin typeface="Courier" pitchFamily="2" charset="0"/>
              <a:cs typeface="Courier New" panose="02070309020205020404" pitchFamily="49" charset="0"/>
            </a:endParaRPr>
          </a:p>
        </p:txBody>
      </p:sp>
      <p:sp>
        <p:nvSpPr>
          <p:cNvPr id="9" name="Rectangle 8">
            <a:extLst>
              <a:ext uri="{FF2B5EF4-FFF2-40B4-BE49-F238E27FC236}">
                <a16:creationId xmlns:a16="http://schemas.microsoft.com/office/drawing/2014/main" id="{8BD4B8E2-831D-5C4C-9AA6-259F0AB5BE90}"/>
              </a:ext>
            </a:extLst>
          </p:cNvPr>
          <p:cNvSpPr/>
          <p:nvPr/>
        </p:nvSpPr>
        <p:spPr>
          <a:xfrm>
            <a:off x="299357" y="1149180"/>
            <a:ext cx="3924300" cy="3041538"/>
          </a:xfrm>
          <a:prstGeom prst="rect">
            <a:avLst/>
          </a:prstGeom>
        </p:spPr>
        <p:txBody>
          <a:bodyPr wrap="square">
            <a:spAutoFit/>
          </a:bodyPr>
          <a:lstStyle/>
          <a:p>
            <a:pPr>
              <a:lnSpc>
                <a:spcPts val="2120"/>
              </a:lnSpc>
              <a:spcAft>
                <a:spcPts val="0"/>
              </a:spcAft>
            </a:pPr>
            <a:r>
              <a:rPr lang="en-CA" sz="1600" b="1" dirty="0">
                <a:solidFill>
                  <a:schemeClr val="tx2"/>
                </a:solidFill>
                <a:latin typeface="Calibri" panose="020F0502020204030204" pitchFamily="34" charset="0"/>
                <a:ea typeface="Calibri" panose="020F0502020204030204" pitchFamily="34" charset="0"/>
                <a:cs typeface="Consolas" panose="020B0609020204030204" pitchFamily="49" charset="0"/>
              </a:rPr>
              <a:t>Destination Node Address TLV (value TBA1):</a:t>
            </a:r>
          </a:p>
          <a:p>
            <a:pPr>
              <a:lnSpc>
                <a:spcPts val="2120"/>
              </a:lnSpc>
              <a:spcAft>
                <a:spcPts val="0"/>
              </a:spcAft>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 </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Indicates the address of the intended recipient node of the test packet message.  </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The Session-Reflector node </a:t>
            </a:r>
            <a:r>
              <a:rPr lang="en-CA" sz="1600" b="1" dirty="0">
                <a:solidFill>
                  <a:schemeClr val="tx2"/>
                </a:solidFill>
                <a:latin typeface="Calibri" panose="020F0502020204030204" pitchFamily="34" charset="0"/>
                <a:ea typeface="Calibri" panose="020F0502020204030204" pitchFamily="34" charset="0"/>
                <a:cs typeface="Consolas" panose="020B0609020204030204" pitchFamily="49" charset="0"/>
              </a:rPr>
              <a:t>MUST NOT </a:t>
            </a: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send reply if it is not the intended destination node of the test packet.</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Useful when test packet is sent with 127/8 destination address (e.g. sweeping ECMP paths).</a:t>
            </a:r>
          </a:p>
        </p:txBody>
      </p:sp>
    </p:spTree>
    <p:extLst>
      <p:ext uri="{BB962C8B-B14F-4D97-AF65-F5344CB8AC3E}">
        <p14:creationId xmlns:p14="http://schemas.microsoft.com/office/powerpoint/2010/main" val="2343000683"/>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7470</TotalTime>
  <Words>2140</Words>
  <Application>Microsoft Macintosh PowerPoint</Application>
  <PresentationFormat>On-screen Show (16:9)</PresentationFormat>
  <Paragraphs>330</Paragraphs>
  <Slides>16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Candara</vt:lpstr>
      <vt:lpstr>Courier</vt:lpstr>
      <vt:lpstr>Wingdings</vt:lpstr>
      <vt:lpstr>Default Design</vt:lpstr>
      <vt:lpstr>Simple TWAMP (STAMP) Extensions for Segment Routing Networks</vt:lpstr>
      <vt:lpstr>Agenda</vt:lpstr>
      <vt:lpstr>Requirements and Scope</vt:lpstr>
      <vt:lpstr>Review Comments</vt:lpstr>
      <vt:lpstr>STAMP - Session-Sender Control Code Field</vt:lpstr>
      <vt:lpstr>STAMP - Session-Sender Control Code Field</vt:lpstr>
      <vt:lpstr>STAMP - Return Path TLV</vt:lpstr>
      <vt:lpstr>STAMP - Return Path TLV</vt:lpstr>
      <vt:lpstr>STAMP - Destination Node Address TLV</vt:lpstr>
      <vt:lpstr>STAMP - Stand-alone Direct Measurement Test Packet</vt:lpstr>
      <vt:lpstr>STAMP - Stand-alone Direct Measurement Test Packet</vt:lpstr>
      <vt:lpstr>PowerPoint Presentation</vt:lpstr>
      <vt:lpstr>Direct Measurement TLV vs. Direct Measurement Test Packet</vt:lpstr>
      <vt:lpstr>Next Steps</vt:lpstr>
      <vt:lpstr>PowerPoint Presentation</vt:lpstr>
      <vt:lpstr>STAMP Test Packet with Direct Measurement TLV</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1899</cp:revision>
  <dcterms:created xsi:type="dcterms:W3CDTF">2010-06-30T04:12:48Z</dcterms:created>
  <dcterms:modified xsi:type="dcterms:W3CDTF">2021-01-15T23:07:30Z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