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5" r:id="rId8"/>
    <p:sldId id="321" r:id="rId9"/>
    <p:sldId id="320" r:id="rId10"/>
    <p:sldId id="1657" r:id="rId11"/>
    <p:sldId id="1656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13"/>
    <p:restoredTop sz="93061" autoAdjust="0"/>
  </p:normalViewPr>
  <p:slideViewPr>
    <p:cSldViewPr>
      <p:cViewPr varScale="1">
        <p:scale>
          <a:sx n="167" d="100"/>
          <a:sy n="167" d="100"/>
        </p:scale>
        <p:origin x="104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6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10" Type="http://schemas.openxmlformats.org/officeDocument/2006/relationships/hyperlink" Target="mailto:pkhordoc@cisco.com" TargetMode="External"/><Relationship Id="rId4" Type="http://schemas.openxmlformats.org/officeDocument/2006/relationships/hyperlink" Target="mailto:zali@cisco.com" TargetMode="External"/><Relationship Id="rId9" Type="http://schemas.openxmlformats.org/officeDocument/2006/relationships/hyperlink" Target="mailto:sagson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Segment Routing with 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133600" y="2495550"/>
            <a:ext cx="5334000" cy="204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 </a:t>
            </a:r>
          </a:p>
          <a:p>
            <a:pPr>
              <a:spcBef>
                <a:spcPts val="0"/>
              </a:spcBef>
            </a:pP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Voitek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Kozak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CA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Patrick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Khordoc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pkhordoc@cisco.com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0865"/>
            <a:ext cx="9015663" cy="599270"/>
          </a:xfrm>
        </p:spPr>
        <p:txBody>
          <a:bodyPr/>
          <a:lstStyle/>
          <a:p>
            <a:pPr algn="l"/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IOAM Indicator Label TBA3            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5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9063"/>
            <a:ext cx="8610600" cy="599270"/>
          </a:xfrm>
        </p:spPr>
        <p:txBody>
          <a:bodyPr/>
          <a:lstStyle/>
          <a:p>
            <a:pPr algn="l"/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 Encapsulation with </a:t>
            </a:r>
            <a:r>
              <a:rPr lang="en-CA" sz="24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09490"/>
            <a:ext cx="5791200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IOAM and Flow Indicator Label TBA4   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</a:t>
            </a:r>
            <a:r>
              <a:rPr lang="en-CA" sz="1000" dirty="0">
                <a:latin typeface="Courier" pitchFamily="2" charset="0"/>
              </a:rPr>
              <a:t>|  RESERVED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Figure: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4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772400" cy="2895600"/>
          </a:xfrm>
        </p:spPr>
        <p:txBody>
          <a:bodyPr/>
          <a:lstStyle/>
          <a:p>
            <a:pPr lvl="0"/>
            <a:r>
              <a:rPr lang="en-US" sz="2400" dirty="0"/>
              <a:t>Procedure for hop-by-hop IOAM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Draft to progress in MPLS WG</a:t>
            </a:r>
          </a:p>
          <a:p>
            <a:pPr lvl="1"/>
            <a:r>
              <a:rPr lang="en-US" sz="2400" dirty="0"/>
              <a:t>IANA Code points allocated by MPLS WG</a:t>
            </a:r>
          </a:p>
          <a:p>
            <a:pPr lvl="1"/>
            <a:r>
              <a:rPr lang="en-US" sz="2400" dirty="0"/>
              <a:t>Keep SPRING WG in the loop for SR use-cases</a:t>
            </a:r>
          </a:p>
          <a:p>
            <a:pPr lvl="1"/>
            <a:r>
              <a:rPr lang="en-US" sz="2400" dirty="0"/>
              <a:t>Inform SPRING and IPPM about the milestones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Transport In-situ OAM (IOAM) data fields with SR-MPLS Encapsulation</a:t>
            </a:r>
          </a:p>
          <a:p>
            <a:pPr lvl="2">
              <a:buFont typeface="Wingdings" charset="2"/>
              <a:buChar char="§"/>
            </a:pPr>
            <a:r>
              <a:rPr lang="en-US" sz="20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20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Using data fields defined in </a:t>
            </a:r>
            <a:r>
              <a:rPr lang="en-CA" sz="2000" dirty="0"/>
              <a:t>draft-</a:t>
            </a:r>
            <a:r>
              <a:rPr lang="en-CA" sz="2000" dirty="0" err="1"/>
              <a:t>ietf</a:t>
            </a:r>
            <a:r>
              <a:rPr lang="en-CA" sz="2000" dirty="0"/>
              <a:t>-</a:t>
            </a:r>
            <a:r>
              <a:rPr lang="en-CA" sz="2000" dirty="0" err="1"/>
              <a:t>ippm</a:t>
            </a:r>
            <a:r>
              <a:rPr lang="en-CA" sz="2000" dirty="0"/>
              <a:t>-</a:t>
            </a:r>
            <a:r>
              <a:rPr lang="en-CA" sz="2000" dirty="0" err="1"/>
              <a:t>ioam</a:t>
            </a:r>
            <a:r>
              <a:rPr lang="en-CA" sz="2000" dirty="0"/>
              <a:t>-data, draft-</a:t>
            </a:r>
            <a:r>
              <a:rPr lang="en-CA" sz="2000" dirty="0" err="1"/>
              <a:t>ioamteam</a:t>
            </a:r>
            <a:r>
              <a:rPr lang="en-CA" sz="2000" dirty="0"/>
              <a:t>-</a:t>
            </a:r>
            <a:r>
              <a:rPr lang="en-CA" sz="2000" dirty="0" err="1"/>
              <a:t>ippm</a:t>
            </a:r>
            <a:r>
              <a:rPr lang="en-CA" sz="2000" dirty="0"/>
              <a:t>-</a:t>
            </a:r>
            <a:r>
              <a:rPr lang="en-CA" sz="2000" dirty="0" err="1"/>
              <a:t>ioam</a:t>
            </a:r>
            <a:r>
              <a:rPr lang="en-CA" sz="2000" dirty="0"/>
              <a:t>-direct-export and draft-</a:t>
            </a:r>
            <a:r>
              <a:rPr lang="en-CA" sz="2000" dirty="0" err="1"/>
              <a:t>ietf</a:t>
            </a:r>
            <a:r>
              <a:rPr lang="en-CA" sz="2000" dirty="0"/>
              <a:t>-</a:t>
            </a:r>
            <a:r>
              <a:rPr lang="en-CA" sz="2000" dirty="0" err="1"/>
              <a:t>ippm</a:t>
            </a:r>
            <a:r>
              <a:rPr lang="en-CA" sz="2000" dirty="0"/>
              <a:t>-</a:t>
            </a:r>
            <a:r>
              <a:rPr lang="en-CA" sz="2000" dirty="0" err="1"/>
              <a:t>ioam</a:t>
            </a:r>
            <a:r>
              <a:rPr lang="en-CA" sz="2000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2000" dirty="0"/>
              <a:t>Edge-to-edge IOAM</a:t>
            </a:r>
          </a:p>
          <a:p>
            <a:pPr lvl="1">
              <a:buFont typeface="Wingdings" charset="2"/>
              <a:buChar char="§"/>
            </a:pPr>
            <a:r>
              <a:rPr lang="en-CA" sz="2000" dirty="0"/>
              <a:t>Hop-by-hop IOAM</a:t>
            </a:r>
          </a:p>
          <a:p>
            <a:pPr lvl="1">
              <a:buFont typeface="Wingdings" charset="2"/>
              <a:buChar char="§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91" y="959343"/>
            <a:ext cx="8229600" cy="3619500"/>
          </a:xfrm>
        </p:spPr>
        <p:txBody>
          <a:bodyPr/>
          <a:lstStyle/>
          <a:p>
            <a:r>
              <a:rPr lang="en-US" sz="1800" dirty="0"/>
              <a:t>Oct 2018</a:t>
            </a:r>
          </a:p>
          <a:p>
            <a:pPr lvl="1"/>
            <a:r>
              <a:rPr lang="en-US" sz="1800" dirty="0"/>
              <a:t>Draft was first published </a:t>
            </a:r>
            <a:r>
              <a:rPr lang="en-US" sz="1800" i="1" dirty="0"/>
              <a:t>draft-</a:t>
            </a:r>
            <a:r>
              <a:rPr lang="en-US" sz="1800" i="1" dirty="0" err="1"/>
              <a:t>gandhi</a:t>
            </a:r>
            <a:r>
              <a:rPr lang="en-US" sz="1800" i="1" dirty="0"/>
              <a:t>-spring-</a:t>
            </a:r>
            <a:r>
              <a:rPr lang="en-US" sz="1800" i="1" dirty="0" err="1"/>
              <a:t>ioam</a:t>
            </a:r>
            <a:r>
              <a:rPr lang="en-US" sz="1800" i="1" dirty="0"/>
              <a:t>-</a:t>
            </a:r>
            <a:r>
              <a:rPr lang="en-US" sz="1800" i="1" dirty="0" err="1"/>
              <a:t>sr-mpls</a:t>
            </a:r>
            <a:endParaRPr lang="en-US" sz="1800" i="1" dirty="0"/>
          </a:p>
          <a:p>
            <a:r>
              <a:rPr lang="en-US" sz="1800" dirty="0"/>
              <a:t>Nov 2018 and March 2019 </a:t>
            </a:r>
            <a:endParaRPr lang="en-US" sz="1800" i="1" dirty="0"/>
          </a:p>
          <a:p>
            <a:pPr lvl="1"/>
            <a:r>
              <a:rPr lang="en-US" sz="1800" dirty="0"/>
              <a:t>Draft was discussed in IPPM WG meetings</a:t>
            </a:r>
          </a:p>
          <a:p>
            <a:r>
              <a:rPr lang="en-US" sz="1800" dirty="0"/>
              <a:t>July 2019</a:t>
            </a:r>
          </a:p>
          <a:p>
            <a:pPr lvl="1"/>
            <a:r>
              <a:rPr lang="en-US" sz="1800" dirty="0"/>
              <a:t>Presented revision-01 at IETF 105 Montreal in SPRING and MPLS WGs</a:t>
            </a:r>
          </a:p>
          <a:p>
            <a:r>
              <a:rPr lang="en-US" sz="1800" dirty="0"/>
              <a:t>Oct 2019</a:t>
            </a:r>
          </a:p>
          <a:p>
            <a:pPr lvl="1"/>
            <a:r>
              <a:rPr lang="en-US" sz="1800" dirty="0"/>
              <a:t>Chairs agreed to progress the work in MPLS WG</a:t>
            </a:r>
          </a:p>
          <a:p>
            <a:pPr lvl="1"/>
            <a:r>
              <a:rPr lang="en-US" sz="1800" dirty="0"/>
              <a:t>Draft renamed to </a:t>
            </a:r>
            <a:r>
              <a:rPr lang="en-US" sz="1800" i="1" dirty="0"/>
              <a:t>draft-</a:t>
            </a:r>
            <a:r>
              <a:rPr lang="en-US" sz="1800" i="1" dirty="0" err="1"/>
              <a:t>gandhi</a:t>
            </a:r>
            <a:r>
              <a:rPr lang="en-US" sz="1800" i="1" dirty="0"/>
              <a:t>-</a:t>
            </a:r>
            <a:r>
              <a:rPr lang="en-US" sz="1800" i="1" dirty="0" err="1"/>
              <a:t>mpls-ioam-sr</a:t>
            </a:r>
            <a:r>
              <a:rPr lang="en-US" sz="1800" dirty="0"/>
              <a:t> 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8688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mechanisms to avoid incorrect IP header based hashing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/>
              <a:t>Uses flow-label based mechanisms</a:t>
            </a:r>
            <a:endParaRPr lang="en-US" sz="2000" dirty="0"/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Added example with Path Segment Identifier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 to address review comments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Add procedure for hop-by-hop IOAM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0865"/>
            <a:ext cx="8939463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TBA1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Figure: E2E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458200" cy="599270"/>
          </a:xfrm>
        </p:spPr>
        <p:txBody>
          <a:bodyPr/>
          <a:lstStyle/>
          <a:p>
            <a:pPr algn="l"/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Data Field Encapsulation with </a:t>
            </a:r>
            <a:r>
              <a:rPr lang="en-CA" sz="24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91200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TBA2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</a:t>
            </a:r>
            <a:r>
              <a:rPr lang="en-CA" sz="1000" dirty="0">
                <a:latin typeface="Courier" pitchFamily="2" charset="0"/>
              </a:rPr>
              <a:t>|  RESERVED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Figure: E2E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7772400" cy="32766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200" dirty="0"/>
              <a:t>The encapsulating node inserts the IOAM Indicator Label and one or more IOAM data field(s) in the MPLS header.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200" dirty="0"/>
              <a:t>The decapsulating node "forwards and punts the timestamped copy" of the data packet including IOAM data field(s). 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CA" sz="2200" dirty="0"/>
              <a:t>The decapsulating node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43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2452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2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200" dirty="0"/>
              <a:t>From Extended Special Purpose Labels (</a:t>
            </a:r>
            <a:r>
              <a:rPr lang="en-CA" sz="2200" dirty="0" err="1"/>
              <a:t>eSPL</a:t>
            </a:r>
            <a:r>
              <a:rPr lang="en-CA" sz="22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2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200" dirty="0"/>
              <a:t>The controller provisions the label on both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200" dirty="0"/>
              <a:t>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2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6294</TotalTime>
  <Words>1130</Words>
  <Application>Microsoft Macintosh PowerPoint</Application>
  <PresentationFormat>On-screen Show (16:9)</PresentationFormat>
  <Paragraphs>194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Segment Routing with MPLS Data Plane Encapsulation for In-situ OAM Data</vt:lpstr>
      <vt:lpstr>Agenda</vt:lpstr>
      <vt:lpstr>Requirements and Scope</vt:lpstr>
      <vt:lpstr>History of the Draft</vt:lpstr>
      <vt:lpstr>Updates Since IETF-104 (Revision-01)</vt:lpstr>
      <vt:lpstr>E2E IOAM Data Field Encapsulation in MPLS Header</vt:lpstr>
      <vt:lpstr>E2E IOAM Data Field Encapsulation with Flow Label in MPLS Header</vt:lpstr>
      <vt:lpstr>E2E IOAM Procedure</vt:lpstr>
      <vt:lpstr>E2E Indicator Label Allocation Methods</vt:lpstr>
      <vt:lpstr>HbH IOAM Data Field Encapsulation in MPLS Header</vt:lpstr>
      <vt:lpstr>HbH IOAM Data Field Encapsulation with Flow Label in MPLS Header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1243</cp:revision>
  <dcterms:created xsi:type="dcterms:W3CDTF">2010-06-30T04:12:48Z</dcterms:created>
  <dcterms:modified xsi:type="dcterms:W3CDTF">2019-10-20T18:10:39Z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