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9" r:id="rId3"/>
    <p:sldId id="317" r:id="rId4"/>
    <p:sldId id="318" r:id="rId5"/>
    <p:sldId id="315" r:id="rId6"/>
    <p:sldId id="316" r:id="rId7"/>
    <p:sldId id="321" r:id="rId8"/>
    <p:sldId id="322" r:id="rId9"/>
    <p:sldId id="326" r:id="rId10"/>
    <p:sldId id="324" r:id="rId11"/>
    <p:sldId id="325" r:id="rId12"/>
    <p:sldId id="327" r:id="rId13"/>
    <p:sldId id="310" r:id="rId14"/>
    <p:sldId id="30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3878" autoAdjust="0"/>
  </p:normalViewPr>
  <p:slideViewPr>
    <p:cSldViewPr>
      <p:cViewPr varScale="1">
        <p:scale>
          <a:sx n="183" d="100"/>
          <a:sy n="183" d="100"/>
        </p:scale>
        <p:origin x="5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11" Type="http://schemas.openxmlformats.org/officeDocument/2006/relationships/hyperlink" Target="mailto:pierluigi.ventre@cnit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zali@cisco.com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pkhordoc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343149"/>
            <a:ext cx="6477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 7A: Return Path TLV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Type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 List(1)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 List(n)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 7B: Segment List Sub-TLV in Return Path TLV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200150"/>
            <a:ext cx="3575583" cy="2541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Respond back on Incoming Interface (Layer-3 and Layer-2) (Segment List is Empty)</a:t>
            </a:r>
          </a:p>
          <a:p>
            <a:pPr marL="285750" indent="-28575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Segment List (Label Stack) of the Reverse SR Path</a:t>
            </a:r>
          </a:p>
          <a:p>
            <a:pPr marL="285750" indent="-28575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3): SR-MPLS Binding SID [I-</a:t>
            </a:r>
            <a:r>
              <a:rPr lang="en-CA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D.pce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838200" y="1504950"/>
            <a:ext cx="7620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    Reserved                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Reserved                    |     Block Number            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Figure 5: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937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762000" y="1276350"/>
            <a:ext cx="7772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4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</a:t>
            </a:r>
            <a:r>
              <a:rPr lang="en-CA" sz="1400" dirty="0" err="1">
                <a:latin typeface="Courier" pitchFamily="2" charset="0"/>
              </a:rPr>
              <a:t>TreeSID</a:t>
            </a:r>
            <a:r>
              <a:rPr lang="en-CA" sz="1400" dirty="0">
                <a:latin typeface="Courier" pitchFamily="2" charset="0"/>
              </a:rPr>
              <a:t> OR Spray SID     | TC  |S|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 </a:t>
            </a:r>
          </a:p>
          <a:p>
            <a:r>
              <a:rPr lang="en-CA" sz="1400" dirty="0">
                <a:latin typeface="Courier" pitchFamily="2" charset="0"/>
              </a:rPr>
              <a:t>        Figure 6: With P2MP Segment Identifier for SR-MPLS Policy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937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8486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Multiple implementations of RFC 6374 already exist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Ready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for WG adoption in MPLS</a:t>
            </a:r>
          </a:p>
          <a:p>
            <a:pPr lvl="1"/>
            <a:r>
              <a:rPr lang="en-US" sz="2400" dirty="0"/>
              <a:t>IANA Code points allocated by MPLS WG</a:t>
            </a:r>
          </a:p>
          <a:p>
            <a:pPr lvl="1"/>
            <a:r>
              <a:rPr lang="en-US" sz="2400" dirty="0"/>
              <a:t>Keep SPRING WG in the loop for SR use-cases</a:t>
            </a:r>
          </a:p>
          <a:p>
            <a:pPr lvl="2"/>
            <a:r>
              <a:rPr lang="en-US" dirty="0"/>
              <a:t>Also inform the milestones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 for 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 and two-way measurements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(defined for MPLS) based probe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based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20" y="865414"/>
            <a:ext cx="8229600" cy="3593607"/>
          </a:xfrm>
        </p:spPr>
        <p:txBody>
          <a:bodyPr/>
          <a:lstStyle/>
          <a:p>
            <a:r>
              <a:rPr lang="en-US" sz="1400" dirty="0"/>
              <a:t>Feb 14, 2018</a:t>
            </a:r>
          </a:p>
          <a:p>
            <a:pPr lvl="1"/>
            <a:r>
              <a:rPr lang="en-US" sz="1400" dirty="0"/>
              <a:t>Draft was first published </a:t>
            </a:r>
            <a:r>
              <a:rPr lang="en-CA" sz="1400" i="1" dirty="0"/>
              <a:t>draft-</a:t>
            </a:r>
            <a:r>
              <a:rPr lang="en-CA" sz="1400" i="1" dirty="0" err="1"/>
              <a:t>gandhi</a:t>
            </a:r>
            <a:r>
              <a:rPr lang="en-CA" sz="1400" i="1" dirty="0"/>
              <a:t>-spring-</a:t>
            </a:r>
            <a:r>
              <a:rPr lang="en-CA" sz="1400" i="1" dirty="0" err="1"/>
              <a:t>sr</a:t>
            </a:r>
            <a:r>
              <a:rPr lang="en-CA" sz="1400" i="1" dirty="0"/>
              <a:t>-</a:t>
            </a:r>
            <a:r>
              <a:rPr lang="en-CA" sz="1400" i="1" dirty="0" err="1"/>
              <a:t>mpls</a:t>
            </a:r>
            <a:r>
              <a:rPr lang="en-CA" sz="1400" i="1" dirty="0"/>
              <a:t>-pm</a:t>
            </a:r>
            <a:endParaRPr lang="en-US" sz="1400" i="1" dirty="0"/>
          </a:p>
          <a:p>
            <a:r>
              <a:rPr lang="en-US" sz="1400" dirty="0"/>
              <a:t>July 2018</a:t>
            </a:r>
          </a:p>
          <a:p>
            <a:pPr lvl="1"/>
            <a:r>
              <a:rPr lang="en-US" sz="1400" dirty="0"/>
              <a:t>Draft was introduced at IETF 102 Montreal in SPRING WG</a:t>
            </a:r>
          </a:p>
          <a:p>
            <a:r>
              <a:rPr lang="en-US" sz="1400" dirty="0"/>
              <a:t>Nov 2018</a:t>
            </a:r>
          </a:p>
          <a:p>
            <a:pPr lvl="1"/>
            <a:r>
              <a:rPr lang="en-US" sz="1400" dirty="0"/>
              <a:t>Presented revision-03 at IETF 103 Bangkok in SPRING and IPPM WGs</a:t>
            </a:r>
          </a:p>
          <a:p>
            <a:r>
              <a:rPr lang="en-US" sz="1400" dirty="0"/>
              <a:t>Feb 14, 2019</a:t>
            </a:r>
          </a:p>
          <a:p>
            <a:pPr lvl="1"/>
            <a:r>
              <a:rPr lang="en-US" sz="1400" dirty="0"/>
              <a:t>Draft was renamed to </a:t>
            </a:r>
            <a:r>
              <a:rPr lang="en-CA" sz="1400" i="1" dirty="0"/>
              <a:t>draft-gandhi-spring-rfc6374-srpm-mpls</a:t>
            </a:r>
            <a:endParaRPr lang="en-US" sz="1400" i="1" dirty="0"/>
          </a:p>
          <a:p>
            <a:r>
              <a:rPr lang="en-US" sz="1400" dirty="0"/>
              <a:t>Mar 2019</a:t>
            </a:r>
          </a:p>
          <a:p>
            <a:pPr lvl="1"/>
            <a:r>
              <a:rPr lang="en-US" sz="1400" dirty="0"/>
              <a:t>Presented revision-00 at IETF 104 Prague in SPRING WG</a:t>
            </a:r>
          </a:p>
          <a:p>
            <a:r>
              <a:rPr lang="en-US" sz="1400" dirty="0"/>
              <a:t>Oct 2019</a:t>
            </a:r>
          </a:p>
          <a:p>
            <a:pPr lvl="1"/>
            <a:r>
              <a:rPr lang="en-US" sz="1400" dirty="0"/>
              <a:t>Chairs agreed to progress the work in MPLS WG</a:t>
            </a:r>
          </a:p>
          <a:p>
            <a:pPr lvl="1"/>
            <a:r>
              <a:rPr lang="en-US" sz="1400" dirty="0"/>
              <a:t>Draft renamed to </a:t>
            </a:r>
            <a:r>
              <a:rPr lang="en-US" sz="1400" i="1" dirty="0"/>
              <a:t>draft-gandhi-mpls-rfc6374-sr 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Return Path TLV for two-way measurement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block number TLV for loss measurement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Draft is “Standards Track” due to IANA actions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loopback measurement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details for P2MP SR Policy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Additional details for handling ECMP for SR Policy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Change the term “in-band probes” with </a:t>
            </a:r>
            <a:r>
              <a:rPr lang="en-CA" sz="1600" dirty="0"/>
              <a:t>“probes sent on congruent path with data traffic”</a:t>
            </a:r>
          </a:p>
          <a:p>
            <a:pPr marL="0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19969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2343150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|S|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 3: Probe Packet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PM procedure is used to 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251" y="712033"/>
            <a:ext cx="8949498" cy="948797"/>
          </a:xfrm>
        </p:spPr>
        <p:txBody>
          <a:bodyPr/>
          <a:lstStyle/>
          <a:p>
            <a:pPr lvl="0"/>
            <a:r>
              <a:rPr lang="en-US" sz="18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800" dirty="0" err="1"/>
              <a:t>GAch</a:t>
            </a:r>
            <a:r>
              <a:rPr lang="en-US" sz="1800" dirty="0"/>
              <a:t> header as defined in [RFC6374] and SR-MPLS label stack.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600" y="166083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Figure 2: Probe Packet Header for an End-to-end SR-MPLS Policy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009650"/>
            <a:ext cx="7696201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Reply sent using Return Path TLV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Probe message carries the return path label stack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1331</Words>
  <Application>Microsoft Macintosh PowerPoint</Application>
  <PresentationFormat>On-screen Show (16:9)</PresentationFormat>
  <Paragraphs>198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IETF-104</vt:lpstr>
      <vt:lpstr>PM Probes for SR Links</vt:lpstr>
      <vt:lpstr>SR Link Extended TE Metrics Advertisement</vt:lpstr>
      <vt:lpstr>PM Probes for SR Policy</vt:lpstr>
      <vt:lpstr>Measurement Modes for SR Policy</vt:lpstr>
      <vt:lpstr>Return Path TLV for Two-way Measurement</vt:lpstr>
      <vt:lpstr>Block Number TLV for Loss Measurement</vt:lpstr>
      <vt:lpstr>PM Probes for P2MP SR Policy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1041</cp:revision>
  <dcterms:created xsi:type="dcterms:W3CDTF">2010-06-30T04:12:48Z</dcterms:created>
  <dcterms:modified xsi:type="dcterms:W3CDTF">2019-10-20T18:04:26Z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