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9" r:id="rId3"/>
    <p:sldId id="315" r:id="rId4"/>
    <p:sldId id="1653" r:id="rId5"/>
    <p:sldId id="317" r:id="rId6"/>
    <p:sldId id="1652" r:id="rId7"/>
    <p:sldId id="326" r:id="rId8"/>
    <p:sldId id="1656" r:id="rId9"/>
    <p:sldId id="321" r:id="rId10"/>
    <p:sldId id="318" r:id="rId11"/>
    <p:sldId id="303" r:id="rId12"/>
    <p:sldId id="1655" r:id="rId13"/>
    <p:sldId id="1649" r:id="rId14"/>
    <p:sldId id="1657" r:id="rId15"/>
    <p:sldId id="320" r:id="rId16"/>
    <p:sldId id="322" r:id="rId17"/>
    <p:sldId id="1658" r:id="rId18"/>
    <p:sldId id="1654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25"/>
    <p:restoredTop sz="93083" autoAdjust="0"/>
  </p:normalViewPr>
  <p:slideViewPr>
    <p:cSldViewPr>
      <p:cViewPr varScale="1">
        <p:scale>
          <a:sx n="171" d="100"/>
          <a:sy n="171" d="100"/>
        </p:scale>
        <p:origin x="94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11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8486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Multiple Implementations already exist</a:t>
            </a:r>
          </a:p>
          <a:p>
            <a:r>
              <a:rPr lang="en-US" sz="2400" dirty="0"/>
              <a:t>Ready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for WG adoption in SPRING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LM TLV (Destination UDP </a:t>
            </a:r>
            <a:r>
              <a:rPr lang="en-US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Port3</a:t>
            </a: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DM+LM)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9367" y="597635"/>
            <a:ext cx="4310743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Type  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~                            Value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60110" y="597635"/>
            <a:ext cx="4368799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Type  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~                            Value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505200" y="480536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dirty="0"/>
              <a:t>106</a:t>
            </a:r>
            <a:r>
              <a:rPr lang="en-US" altLang="zh-CN" sz="1400" baseline="30000" dirty="0"/>
              <a:t>th</a:t>
            </a:r>
            <a:r>
              <a:rPr lang="en-US" altLang="zh-CN" sz="1400" dirty="0"/>
              <a:t> IETF @ Singapore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823200" y="4735393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/>
              <a:pPr algn="r">
                <a:defRPr/>
              </a:pPr>
              <a:t>13</a:t>
            </a:fld>
            <a:endParaRPr lang="en-US" altLang="zh-CN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/>
          <p:nvPr/>
        </p:nvCxnSpPr>
        <p:spPr>
          <a:xfrm>
            <a:off x="4572000" y="597635"/>
            <a:ext cx="0" cy="42077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0152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458200" cy="1102908"/>
          </a:xfrm>
        </p:spPr>
        <p:txBody>
          <a:bodyPr/>
          <a:lstStyle/>
          <a:p>
            <a:r>
              <a:rPr lang="en-US" sz="1400" dirty="0"/>
              <a:t>User defined IP/UDP path for PM probe messages for delay and loss measurements for SR links and end-to-end P2P/ P2MP SR Policies.</a:t>
            </a:r>
          </a:p>
          <a:p>
            <a:r>
              <a:rPr lang="en-US" sz="1400" dirty="0"/>
              <a:t>Payload contains RFC 5357 (TWAMP) defined probe message for Delay Measurement (DM).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identifying DM probe packets in unauthenticated mode.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09800" y="1981527"/>
            <a:ext cx="4648200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IP Address =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Querier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IPv4 or IPv6 Address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IP Address = Responder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Router Alert Option Not Set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Port = As chosen by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Querier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Port = </a:t>
            </a:r>
            <a:r>
              <a:rPr lang="en-US" sz="9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Payload = Message as specified in Section 4.2.1 of RFC 5357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| Payload = Message as specified in Section 4.1.2 of RFC 5357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       Figure 1: DM Probe Query Message for TWAMP Light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872067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809750"/>
            <a:ext cx="5181600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Source IP Address = Responder IPv4 or IPv6 Address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Destination IP Address = Source IP Address from Query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Router Alert Option Not Set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Source Port = As chosen by Responder              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Destination Port = Source Port from Query         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| TWAMP Payload for DM or LM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Probes for SR-MPLS or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385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Segment List(0)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Segment List(n)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1 for DM or Figure 2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Figure 3: Probe Query Message for SR-MPLS Policy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END.OTP (DM) or END.OP (LM) with Target SRv6 SID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1 for DM or Figure 2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Figure 4: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8481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Policies, Or,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draft-ietf-6man-segment-routing-header</a:t>
            </a:r>
            <a:r>
              <a:rPr lang="en-US" sz="1600" dirty="0"/>
              <a:t>] with SID list and END.OTP (for DM) or END.OP (for LM) for target SID for SRv6 Policies.</a:t>
            </a:r>
            <a:endParaRPr lang="en-US" sz="16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67833"/>
            <a:ext cx="8305800" cy="3608917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IP/UDP header (e.g. 127/8 for IPv4 and FFFF:7F00/104 for IPv6)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SR-MPLS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Entropy label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SRv6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SRH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382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for SR links and end-to-end P2P/ P2MP SR Policies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5357 (TWAMP) defined probe message formats – TWAMP Light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</a:t>
            </a:r>
            <a:r>
              <a:rPr lang="en-US" sz="1600" dirty="0"/>
              <a:t>] defined probe message formats applicable</a:t>
            </a:r>
          </a:p>
          <a:p>
            <a:pPr lvl="1">
              <a:buFont typeface="Wingdings" charset="2"/>
              <a:buChar char="§"/>
            </a:pPr>
            <a:r>
              <a:rPr lang="en-US" sz="1600" b="1" dirty="0"/>
              <a:t>User-configured</a:t>
            </a:r>
            <a:r>
              <a:rPr lang="en-US" sz="1600" dirty="0"/>
              <a:t> IP/UDP path for probe messages</a:t>
            </a:r>
          </a:p>
          <a:p>
            <a:pPr lvl="1">
              <a:buFont typeface="Wingdings" charset="2"/>
              <a:buChar char="§"/>
            </a:pPr>
            <a:endParaRPr lang="en-US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391" y="959343"/>
            <a:ext cx="8229600" cy="3619500"/>
          </a:xfrm>
        </p:spPr>
        <p:txBody>
          <a:bodyPr/>
          <a:lstStyle/>
          <a:p>
            <a:r>
              <a:rPr lang="en-US" sz="1800" dirty="0"/>
              <a:t>Feb 2019</a:t>
            </a:r>
          </a:p>
          <a:p>
            <a:pPr lvl="1"/>
            <a:r>
              <a:rPr lang="en-US" sz="1800" dirty="0"/>
              <a:t>Draft was first published</a:t>
            </a:r>
          </a:p>
          <a:p>
            <a:pPr lvl="1"/>
            <a:r>
              <a:rPr lang="en-US" sz="1800" dirty="0"/>
              <a:t>Using the same mechanism defined in the existing </a:t>
            </a:r>
            <a:r>
              <a:rPr lang="en-CA" sz="1800" dirty="0"/>
              <a:t>draft-</a:t>
            </a:r>
            <a:r>
              <a:rPr lang="en-CA" sz="1800" dirty="0" err="1"/>
              <a:t>gandhi</a:t>
            </a:r>
            <a:r>
              <a:rPr lang="en-CA" sz="1800" dirty="0"/>
              <a:t>-spring-</a:t>
            </a:r>
            <a:r>
              <a:rPr lang="en-CA" sz="1800" dirty="0" err="1"/>
              <a:t>udp</a:t>
            </a:r>
            <a:r>
              <a:rPr lang="en-CA" sz="1800" dirty="0"/>
              <a:t>-pm for RFC 6374 (published Mar 2018) </a:t>
            </a:r>
          </a:p>
          <a:p>
            <a:r>
              <a:rPr lang="en-US" sz="1800" dirty="0"/>
              <a:t>Mar 2019</a:t>
            </a:r>
          </a:p>
          <a:p>
            <a:pPr lvl="1"/>
            <a:r>
              <a:rPr lang="en-US" sz="1800" dirty="0"/>
              <a:t>Presented revision-00 at IETF 104 Prague in SPRING WG</a:t>
            </a:r>
          </a:p>
          <a:p>
            <a:r>
              <a:rPr lang="en-US" sz="1800" dirty="0"/>
              <a:t>July 2019</a:t>
            </a:r>
          </a:p>
          <a:p>
            <a:pPr lvl="1"/>
            <a:r>
              <a:rPr lang="en-US" sz="1800" dirty="0"/>
              <a:t>Presented revision-01 at IETF 105 Montreal in IPPM WG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03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10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Welcome Mach Chen and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Bart Janssens </a:t>
            </a:r>
            <a:r>
              <a:rPr lang="en-US" sz="1400" dirty="0"/>
              <a:t>as co-authors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Added provisioning model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Add Loopback measurement mode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Define Return Path TLV for two-way measurement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Additional message processing rules (TTL value, Router Alert, UDP checksum)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Elaborate on procedure for P2MP SR Policy</a:t>
            </a:r>
          </a:p>
          <a:p>
            <a:pPr lvl="1">
              <a:buFont typeface="Wingdings" pitchFamily="2" charset="2"/>
              <a:buChar char="ü"/>
            </a:pPr>
            <a:r>
              <a:rPr lang="en-CA" sz="1400" dirty="0"/>
              <a:t>Add HMAC-SHA1 for integrity protection for TWAMP Light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Aligned message format for direct-mode loss measurement with delay measurement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Added flags for counter formats and loss measurement mode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Various editorial changes to address review comments	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Change the term “in-band probes” with </a:t>
            </a:r>
            <a:r>
              <a:rPr lang="en-CA" sz="1400" dirty="0"/>
              <a:t>“probes sent on congruent path with data traffic”</a:t>
            </a:r>
            <a:endParaRPr lang="en-US" sz="1400" dirty="0"/>
          </a:p>
          <a:p>
            <a:pPr marL="0" lvl="1" indent="0">
              <a:buNone/>
            </a:pPr>
            <a:r>
              <a:rPr lang="en-US" sz="14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4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952500" y="829941"/>
            <a:ext cx="7239000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Measurement Protocol           /  \         Measurement Protocol</a:t>
            </a:r>
          </a:p>
          <a:p>
            <a:r>
              <a:rPr lang="en-CA" sz="1200" dirty="0">
                <a:latin typeface="Courier" pitchFamily="2" charset="0"/>
              </a:rPr>
              <a:t>   Destination UDP Port          /    \        Destination UDP port</a:t>
            </a:r>
          </a:p>
          <a:p>
            <a:r>
              <a:rPr lang="en-CA" sz="1200" dirty="0">
                <a:latin typeface="Courier" pitchFamily="2" charset="0"/>
              </a:rPr>
              <a:t>   Measurement Type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 Authentication Mode &amp; Key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 Timestamp Format          /            \ </a:t>
            </a:r>
          </a:p>
          <a:p>
            <a:r>
              <a:rPr lang="en-CA" sz="1200" dirty="0">
                <a:latin typeface="Courier" pitchFamily="2" charset="0"/>
              </a:rPr>
              <a:t>   Measurement Mode         /              \ </a:t>
            </a:r>
          </a:p>
          <a:p>
            <a:r>
              <a:rPr lang="en-CA" sz="1200" dirty="0">
                <a:latin typeface="Courier" pitchFamily="2" charset="0"/>
              </a:rPr>
              <a:t>   Padding/MBZ Bytes       /                \ </a:t>
            </a:r>
          </a:p>
          <a:p>
            <a:r>
              <a:rPr lang="en-CA" sz="1200" dirty="0">
                <a:latin typeface="Courier" pitchFamily="2" charset="0"/>
              </a:rPr>
              <a:t>   Loss Measurement Mode  /  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v  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Responder</a:t>
            </a:r>
            <a:endParaRPr lang="en-US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7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009650"/>
            <a:ext cx="7696201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Reply sent out of band IP/UDP path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Reply sent using Return Path TLV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419600" y="837063"/>
            <a:ext cx="4572000" cy="364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 New" panose="02070309020205020404" pitchFamily="49" charset="0"/>
              </a:rPr>
              <a:t>    |  Type = TBA1  |    Length     |      Reserved                 |</a:t>
            </a:r>
          </a:p>
          <a:p>
            <a:r>
              <a:rPr lang="en-CA" sz="800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 New" panose="02070309020205020404" pitchFamily="49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 New" panose="02070309020205020404" pitchFamily="49" charset="0"/>
            </a:endParaRPr>
          </a:p>
          <a:p>
            <a:r>
              <a:rPr lang="en-CA" sz="800" dirty="0">
                <a:latin typeface="Courier New" panose="02070309020205020404" pitchFamily="49" charset="0"/>
              </a:rPr>
              <a:t>                      Figure 8A: Return Path TLV</a:t>
            </a:r>
          </a:p>
          <a:p>
            <a:endParaRPr lang="en-CA" sz="800" dirty="0">
              <a:latin typeface="Courier New" panose="02070309020205020404" pitchFamily="49" charset="0"/>
            </a:endParaRPr>
          </a:p>
          <a:p>
            <a:endParaRPr lang="en-CA" sz="800" dirty="0">
              <a:latin typeface="Courier New" panose="02070309020205020404" pitchFamily="49" charset="0"/>
            </a:endParaRPr>
          </a:p>
          <a:p>
            <a:r>
              <a:rPr lang="en-CA" sz="800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 New" panose="02070309020205020404" pitchFamily="49" charset="0"/>
              </a:rPr>
              <a:t>    |     Type      |    Length     |      Reserved                 |</a:t>
            </a:r>
          </a:p>
          <a:p>
            <a:r>
              <a:rPr lang="en-CA" sz="800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 New" panose="02070309020205020404" pitchFamily="49" charset="0"/>
              </a:rPr>
              <a:t>    |                    Segment List(1)                            |</a:t>
            </a:r>
          </a:p>
          <a:p>
            <a:r>
              <a:rPr lang="en-CA" sz="800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 New" panose="02070309020205020404" pitchFamily="49" charset="0"/>
              </a:rPr>
              <a:t>    |                    Segment List(n)                            |</a:t>
            </a:r>
          </a:p>
          <a:p>
            <a:r>
              <a:rPr lang="en-CA" sz="800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 New" panose="02070309020205020404" pitchFamily="49" charset="0"/>
            </a:endParaRPr>
          </a:p>
          <a:p>
            <a:r>
              <a:rPr lang="en-CA" sz="800" dirty="0">
                <a:latin typeface="Courier New" panose="02070309020205020404" pitchFamily="49" charset="0"/>
              </a:rPr>
              <a:t>           Figure 8B: Segment List Sub-TLV in Return Path TLV</a:t>
            </a:r>
            <a:endParaRPr lang="en-US" sz="8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25200"/>
            <a:ext cx="4038600" cy="2818149"/>
          </a:xfrm>
        </p:spPr>
        <p:txBody>
          <a:bodyPr/>
          <a:lstStyle/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Respond back on Incoming Interface (Layer-3 and Layer-2) (Segment List is Empty)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Segment List (Label Stack)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SR-MPLS Binding SID [I-</a:t>
            </a:r>
            <a:r>
              <a:rPr lang="en-CA" sz="1400" dirty="0" err="1"/>
              <a:t>D.pce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5): SRv6 Binding SID [I-</a:t>
            </a:r>
            <a:r>
              <a:rPr lang="en-CA" sz="1400" dirty="0" err="1"/>
              <a:t>D.pce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7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44196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LM Message Format for TWAMP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106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Singapore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4716"/>
            <a:ext cx="4191000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  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Source IP Address = </a:t>
            </a:r>
            <a:r>
              <a:rPr lang="en-CA" sz="800" b="1" dirty="0" err="1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Querier</a:t>
            </a: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IPv4 or IPv6 Address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Destination IP Address = Responder IPv4 or IPv6 Address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Router Alert Option Not Set                     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Source Port = As chosen by </a:t>
            </a:r>
            <a:r>
              <a:rPr lang="en-CA" sz="800" b="1" dirty="0" err="1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Querier</a:t>
            </a: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            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Destination Port = User-configured Port for Loss Measurement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" pitchFamily="2" charset="0"/>
              </a:rPr>
              <a:t>|</a:t>
            </a:r>
            <a:r>
              <a:rPr lang="en-CA" sz="800" b="1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X|B|I| Reserved                | Block Number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accent6"/>
                </a:solidFill>
                <a:latin typeface="Courier" pitchFamily="2" charset="0"/>
              </a:rPr>
              <a:t>|X|B|I| Reserved                | Sender Block Number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  Sender TTL   |                                     </a:t>
            </a:r>
            <a:r>
              <a:rPr lang="en-CA" sz="800" b="1" dirty="0">
                <a:solidFill>
                  <a:schemeClr val="accent6"/>
                </a:solidFill>
                <a:latin typeface="Courier" pitchFamily="2" charset="0"/>
              </a:rPr>
              <a:t>          </a:t>
            </a: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+-+-+-+-+-+-+-+-+                                               </a:t>
            </a:r>
            <a:r>
              <a:rPr lang="en-US" sz="8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       +-+-+-+-+-+-+-+-+-+-+-+-+-+-+-+-+</a:t>
            </a:r>
          </a:p>
          <a:p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       |      Checksum Complement      |</a:t>
            </a:r>
          </a:p>
          <a:p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09592"/>
            <a:ext cx="4191000" cy="324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/>
              <a:t>Independent Loss Measurement (LM) message defined with </a:t>
            </a:r>
            <a:r>
              <a:rPr lang="en-US" sz="1600" b="1" kern="0" dirty="0"/>
              <a:t>fixed offsets</a:t>
            </a:r>
            <a:r>
              <a:rPr lang="en-US" sz="1600" kern="0" dirty="0"/>
              <a:t> for transmit and receive traffic counters</a:t>
            </a:r>
          </a:p>
          <a:p>
            <a:pPr lvl="1"/>
            <a:r>
              <a:rPr lang="en-US" sz="1600" kern="0" dirty="0"/>
              <a:t>Hardware efficient counter-stamping</a:t>
            </a:r>
          </a:p>
          <a:p>
            <a:r>
              <a:rPr lang="en-US" sz="1600" kern="0" dirty="0"/>
              <a:t>LM message format aligned with DM message format</a:t>
            </a:r>
          </a:p>
          <a:p>
            <a:r>
              <a:rPr lang="en-US" sz="1600" kern="0" dirty="0"/>
              <a:t>LM Message format is also defined for authenticated mode</a:t>
            </a:r>
          </a:p>
          <a:p>
            <a:r>
              <a:rPr lang="en-US" sz="1600" kern="0" dirty="0"/>
              <a:t>User-configured destination UDP </a:t>
            </a:r>
            <a:r>
              <a:rPr lang="en-US" sz="1600" b="1" kern="0" dirty="0"/>
              <a:t>port2</a:t>
            </a:r>
            <a:r>
              <a:rPr lang="en-US" sz="1600" kern="0" dirty="0"/>
              <a:t> is used for identifying LM probe packets</a:t>
            </a:r>
          </a:p>
          <a:p>
            <a:r>
              <a:rPr lang="en-US" sz="1600" kern="0" dirty="0"/>
              <a:t>Corresponding LM message also defined for STAMP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</a:t>
            </a:r>
            <a:r>
              <a:rPr lang="en-US" sz="1600" kern="0" dirty="0"/>
              <a:t>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7385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6199</TotalTime>
  <Words>2092</Words>
  <Application>Microsoft Macintosh PowerPoint</Application>
  <PresentationFormat>On-screen Show (16:9)</PresentationFormat>
  <Paragraphs>366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IETF-104 (Revision-00)</vt:lpstr>
      <vt:lpstr>Provisioning Model</vt:lpstr>
      <vt:lpstr>Measurement Modes for SR Policy</vt:lpstr>
      <vt:lpstr>Return Path TLV for Two-way Measurement</vt:lpstr>
      <vt:lpstr>LM Message Format for TWAMP</vt:lpstr>
      <vt:lpstr>Next Steps</vt:lpstr>
      <vt:lpstr>PowerPoint Presentation</vt:lpstr>
      <vt:lpstr>Backup</vt:lpstr>
      <vt:lpstr>STAMP DM Message with LM TLV (Destination UDP Port3 for DM+LM)</vt:lpstr>
      <vt:lpstr>Probe Query Message</vt:lpstr>
      <vt:lpstr>Probe Response Message</vt:lpstr>
      <vt:lpstr>Probes for SR-MPLS or SRv6 Policy</vt:lpstr>
      <vt:lpstr>ECMP Support for SR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1221</cp:revision>
  <dcterms:created xsi:type="dcterms:W3CDTF">2010-06-30T04:12:48Z</dcterms:created>
  <dcterms:modified xsi:type="dcterms:W3CDTF">2019-10-20T14:02:12Z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