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1653" r:id="rId5"/>
    <p:sldId id="317" r:id="rId6"/>
    <p:sldId id="1652" r:id="rId7"/>
    <p:sldId id="326" r:id="rId8"/>
    <p:sldId id="1656" r:id="rId9"/>
    <p:sldId id="321" r:id="rId10"/>
    <p:sldId id="318" r:id="rId11"/>
    <p:sldId id="303" r:id="rId12"/>
    <p:sldId id="1655" r:id="rId13"/>
    <p:sldId id="1657" r:id="rId14"/>
    <p:sldId id="320" r:id="rId15"/>
    <p:sldId id="322" r:id="rId16"/>
    <p:sldId id="1658" r:id="rId17"/>
    <p:sldId id="1649" r:id="rId18"/>
    <p:sldId id="1654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/>
    <p:restoredTop sz="93083" autoAdjust="0"/>
  </p:normalViewPr>
  <p:slideViewPr>
    <p:cSldViewPr>
      <p:cViewPr varScale="1">
        <p:scale>
          <a:sx n="197" d="100"/>
          <a:sy n="197" d="100"/>
        </p:scale>
        <p:origin x="25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Has been deployed</a:t>
            </a:r>
          </a:p>
          <a:p>
            <a:r>
              <a:rPr lang="en-US" sz="2400" dirty="0"/>
              <a:t>Ready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for WG adoption (SPRING WG)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458200" cy="1102908"/>
          </a:xfrm>
        </p:spPr>
        <p:txBody>
          <a:bodyPr/>
          <a:lstStyle/>
          <a:p>
            <a:r>
              <a:rPr lang="en-US" sz="1400" dirty="0"/>
              <a:t>User defined IP/UDP path for PM probe messages for delay and loss measurements for SR links and end-to-end P2P/ P2MP SR Policies.</a:t>
            </a:r>
          </a:p>
          <a:p>
            <a:r>
              <a:rPr lang="en-US" sz="1400" dirty="0"/>
              <a:t>Payload contains RFC 5357 (TWAMP) defined probe message for Delay Measurement (DM).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identifying DM probe packets in unauthenticated mode.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09800" y="1981527"/>
            <a:ext cx="46482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Responder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Querier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| Payload = Message as specified in Section 4.1.2 of RFC 5357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Figure 1: DM Probe Query Message for TWAMP Light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8608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556516"/>
            <a:ext cx="6400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IP Header 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IP Address = Responder IPv4 or IPv6 Address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IP Address = Source IP Address from Query        .</a:t>
            </a:r>
          </a:p>
          <a:p>
            <a:r>
              <a:rPr lang="en-CA" sz="1100" b="1" dirty="0">
                <a:latin typeface="Courier" pitchFamily="2" charset="0"/>
              </a:rPr>
              <a:t>    .  Protocol = UDP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UDP Header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Port = As chosen by Responder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Port = Source Port from Query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DM Payload as specified in Section 4.2.1 of RFC 5357, or      |</a:t>
            </a:r>
          </a:p>
          <a:p>
            <a:r>
              <a:rPr lang="en-CA" sz="1100" b="1" dirty="0">
                <a:latin typeface="Courier" pitchFamily="2" charset="0"/>
              </a:rPr>
              <a:t>    . LM Payload as specified in Figure 7A or 7B in this document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 </a:t>
            </a:r>
          </a:p>
          <a:p>
            <a:r>
              <a:rPr lang="en-CA" sz="1100" b="1" dirty="0">
                <a:latin typeface="Courier" pitchFamily="2" charset="0"/>
              </a:rPr>
              <a:t>                     Figure 6: Probe Response Message</a:t>
            </a:r>
            <a:endParaRPr lang="en-US" sz="1100" b="1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or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385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List(0)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Segment List(n)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 3: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END.OTP (DM) or END.OP (LM) with Target SRv6 SID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for DM or for LM   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 4: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 Or,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(Destination UDP </a:t>
            </a:r>
            <a:r>
              <a:rPr lang="en-US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Port3</a:t>
            </a: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DM+LM)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667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667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106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Singapore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51233" y="6667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5357 (TWAMP) defined probe messages –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</a:t>
            </a:r>
            <a:r>
              <a:rPr lang="en-US" sz="1600" dirty="0"/>
              <a:t>] defined probe messages applicable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User-configured</a:t>
            </a:r>
            <a:r>
              <a:rPr lang="en-US" sz="1600" dirty="0"/>
              <a:t>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Feb 2019</a:t>
            </a:r>
          </a:p>
          <a:p>
            <a:pPr lvl="1"/>
            <a:r>
              <a:rPr lang="en-US" sz="1800" dirty="0"/>
              <a:t>Draft was first published</a:t>
            </a:r>
          </a:p>
          <a:p>
            <a:pPr lvl="1"/>
            <a:r>
              <a:rPr lang="en-US" sz="1800" dirty="0"/>
              <a:t>Uses the similar mechanism defined in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udp</a:t>
            </a:r>
            <a:r>
              <a:rPr lang="en-CA" sz="1800" dirty="0"/>
              <a:t>-pm for RFC 6374 (that was published Mar 2018) </a:t>
            </a:r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revision-00 at IETF 104 Prague in SPRING WG</a:t>
            </a:r>
          </a:p>
          <a:p>
            <a:r>
              <a:rPr lang="en-US" sz="1800" dirty="0"/>
              <a:t>July 2019</a:t>
            </a:r>
          </a:p>
          <a:p>
            <a:pPr lvl="1"/>
            <a:r>
              <a:rPr lang="en-US" sz="1800" dirty="0"/>
              <a:t>Presented revision-01 at IETF 105 Montreal in IPPM WG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Welcome Mach Chen and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Bart Janssens </a:t>
            </a:r>
            <a:r>
              <a:rPr lang="en-US" sz="1400" dirty="0"/>
              <a:t>as co-authors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Added provisioning model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Added 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message formats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Added Loopback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Defined Return Path TLV for two-way measurement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Additional message processing rules (TTL value, Router Alert option, UDP checksum validation)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Elaborated on procedure for P2MP SR Policy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Aligned message format for direct-mode loss measurement with delay measurement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Added flags for counter formats and loss measurement mode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/>
              <a:t>Various editorial changes 	</a:t>
            </a:r>
          </a:p>
          <a:p>
            <a:pPr marL="0" lvl="1" indent="0">
              <a:buNone/>
            </a:pPr>
            <a:r>
              <a:rPr lang="en-US" sz="14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Padding/MBZ Bytes  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Responder</a:t>
            </a:r>
          </a:p>
        </p:txBody>
      </p:sp>
    </p:spTree>
    <p:extLst>
      <p:ext uri="{BB962C8B-B14F-4D97-AF65-F5344CB8AC3E}">
        <p14:creationId xmlns:p14="http://schemas.microsoft.com/office/powerpoint/2010/main" val="28826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009650"/>
            <a:ext cx="7696201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Reply sent “out of band” IP/UDP path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Reply sent using Return Path TLV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TBA1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 8A: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 List(1)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 List(n)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 8B: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2801"/>
            <a:ext cx="4038600" cy="2818149"/>
          </a:xfrm>
        </p:spPr>
        <p:txBody>
          <a:bodyPr/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Respond back on Incoming Interface (Layer-3 and Layer-2) (Segment List is Empty)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Segment List (Label Stack)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7F6C1-005A-1C45-B715-0181012F9D84}"/>
              </a:ext>
            </a:extLst>
          </p:cNvPr>
          <p:cNvSpPr txBox="1"/>
          <p:nvPr/>
        </p:nvSpPr>
        <p:spPr>
          <a:xfrm>
            <a:off x="228600" y="3785978"/>
            <a:ext cx="3962400" cy="653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520"/>
              </a:lnSpc>
            </a:pPr>
            <a:r>
              <a:rPr lang="en-US" sz="1100" dirty="0"/>
              <a:t>Case 1: Reply on the same bundle member as probe query</a:t>
            </a:r>
          </a:p>
          <a:p>
            <a:pPr>
              <a:lnSpc>
                <a:spcPts val="1520"/>
              </a:lnSpc>
            </a:pPr>
            <a:r>
              <a:rPr lang="en-US" sz="1100" dirty="0"/>
              <a:t>Case 2: Reply on the congruent return SR path of a bidirectional SR Policy</a:t>
            </a:r>
          </a:p>
        </p:txBody>
      </p: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106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4716"/>
            <a:ext cx="4191000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  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IP Address =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IPv4 or IPv6 Address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IP Address = Responder IPv4 or IPv6 Address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Router Alert Option Not Set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Source Port = As chosen by </a:t>
            </a:r>
            <a:r>
              <a:rPr lang="en-CA" sz="800" b="1" dirty="0" err="1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Querier</a:t>
            </a: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Destination Port = User-configured Port for Loss Measurement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  <a:endParaRPr lang="en-US" sz="800" b="1" dirty="0">
              <a:solidFill>
                <a:schemeClr val="tx2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" pitchFamily="2" charset="0"/>
              </a:rPr>
              <a:t>|</a:t>
            </a:r>
            <a:r>
              <a:rPr lang="en-CA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X|B|I| Reserved                | Block Number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|X|B|I| Reserved                | Sender Block Number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Sender TTL   |  MBZ (3 Bytes)         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+-+-+-+-+-+-+-+-+-+-+-+-+-+-+-+-+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         |      Checksum Complement      |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00150"/>
            <a:ext cx="4343400" cy="32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Independent 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Corresponding LM messages also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</TotalTime>
  <Words>2102</Words>
  <Application>Microsoft Macintosh PowerPoint</Application>
  <PresentationFormat>On-screen Show (16:9)</PresentationFormat>
  <Paragraphs>359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IETF-104 (Revision-00)</vt:lpstr>
      <vt:lpstr>Provisioning Model</vt:lpstr>
      <vt:lpstr>Measurement Modes for SR Policy</vt:lpstr>
      <vt:lpstr>Return Path TLV for Two-way Measurement</vt:lpstr>
      <vt:lpstr>LM Message Format for TWAMP and STAMP</vt:lpstr>
      <vt:lpstr>Next Steps</vt:lpstr>
      <vt:lpstr>PowerPoint Presentation</vt:lpstr>
      <vt:lpstr>Backup</vt:lpstr>
      <vt:lpstr>Probe Query Message</vt:lpstr>
      <vt:lpstr>Probe Response Message</vt:lpstr>
      <vt:lpstr>Probes for SR-MPLS or SRv6 Policy</vt:lpstr>
      <vt:lpstr>ECMP Support for SR Policy</vt:lpstr>
      <vt:lpstr>STAMP DM Message with LM TLV (Destination UDP Port3 for DM+LM)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1258</cp:revision>
  <dcterms:created xsi:type="dcterms:W3CDTF">2010-06-30T04:12:48Z</dcterms:created>
  <dcterms:modified xsi:type="dcterms:W3CDTF">2019-11-18T02:19:13Z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