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9" r:id="rId3"/>
    <p:sldId id="315" r:id="rId4"/>
    <p:sldId id="318" r:id="rId5"/>
    <p:sldId id="316" r:id="rId6"/>
    <p:sldId id="310" r:id="rId7"/>
    <p:sldId id="303" r:id="rId8"/>
    <p:sldId id="324" r:id="rId9"/>
    <p:sldId id="319" r:id="rId10"/>
    <p:sldId id="322" r:id="rId11"/>
    <p:sldId id="320" r:id="rId12"/>
    <p:sldId id="1659" r:id="rId13"/>
    <p:sldId id="317" r:id="rId14"/>
    <p:sldId id="1658" r:id="rId15"/>
    <p:sldId id="323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/>
    <p:restoredTop sz="93083" autoAdjust="0"/>
  </p:normalViewPr>
  <p:slideViewPr>
    <p:cSldViewPr>
      <p:cViewPr varScale="1">
        <p:scale>
          <a:sx n="171" d="100"/>
          <a:sy n="171" d="100"/>
        </p:scale>
        <p:origin x="86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666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891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52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5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2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30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88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38150"/>
            <a:ext cx="8686800" cy="1500187"/>
          </a:xfrm>
        </p:spPr>
        <p:txBody>
          <a:bodyPr>
            <a:normAutofit/>
          </a:bodyPr>
          <a:lstStyle/>
          <a:p>
            <a:r>
              <a:rPr lang="en-US" sz="3200" dirty="0"/>
              <a:t>Performance Measurement Using RFC 6374 with UDP Path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938337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draft-gandhi-spring-rfc6374-srpm-udp-04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71600" y="2675333"/>
            <a:ext cx="7239000" cy="142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020"/>
              </a:lnSpc>
              <a:spcBef>
                <a:spcPct val="2000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2020"/>
              </a:lnSpc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</a:t>
            </a:r>
            <a:r>
              <a:rPr lang="de-DE" sz="1600" i="1" dirty="0" err="1">
                <a:latin typeface="Calibri" charset="0"/>
                <a:ea typeface="Calibri" charset="0"/>
                <a:cs typeface="Calibri" charset="0"/>
              </a:rPr>
              <a:t>Huawei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020"/>
              </a:lnSpc>
            </a:pP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9972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57150"/>
            <a:ext cx="4136231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or LM/DM Query with IP/UDP Header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9" y="1461909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8" y="2038350"/>
            <a:ext cx="413623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Querier IPv6 Address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&lt;SID List&gt;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Querier IPv6 Address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Responder IPv6 Address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Port = As chosen by Querier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or LM/DM Query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97282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EC3BBA-698E-40F2-901A-9534A79E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88" y="754910"/>
            <a:ext cx="8236424" cy="1202461"/>
          </a:xfrm>
        </p:spPr>
        <p:txBody>
          <a:bodyPr/>
          <a:lstStyle/>
          <a:p>
            <a:r>
              <a:rPr lang="en-US" sz="1400" dirty="0"/>
              <a:t>Probe response messages can be sent in-band (two-way measurement) or out-of-band (one-way measurement) for SR links and SR Policies.</a:t>
            </a:r>
          </a:p>
          <a:p>
            <a:r>
              <a:rPr lang="en-US" sz="1400" dirty="0"/>
              <a:t>Use the information from the UDP Return Object (URO) TLV [RFC7876] from the received Probe query message payload, otherwise use the IP/UDP information (Source IP Address and Source UDP port) from the received Probe query message header.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9E1226C-1526-2047-B2DC-04D9FFC2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79207"/>
            <a:ext cx="4419600" cy="2385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Responder IPv4 or IPv6 Address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Source IP Address from Query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Responder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Source Port from Query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Message as specified in Section 3.2 of RFC 6374 for DM, or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Message as specified in Section 3.1 of RFC 6374 for LM, or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lvl="0"/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Message as specified in Section 3.3 of RFC 6374 for LM/DM     .</a:t>
            </a:r>
          </a:p>
          <a:p>
            <a:pPr lvl="0"/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Probe Response Message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931A306-5560-9B46-9F5D-9AB7AB63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179207"/>
            <a:ext cx="4191000" cy="2385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IP Header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Source IP Address = Responder IPv4 or IPv6 Address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IP Address =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URO.Address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Protocol = UDP                     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| UDP Header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.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Source Port = As chosen by Responder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Port = URO.UDP-Destination-Port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Message as specified in Section 3.2 of RFC 6374 for DM, or    |</a:t>
            </a:r>
            <a:endParaRPr lang="en-US" altLang="en-US" sz="8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Message as specified in Section 3.1 of RFC 6374 for LM, or    .</a:t>
            </a:r>
            <a:endParaRPr lang="en-US" altLang="en-US" sz="800" dirty="0">
              <a:latin typeface="Courier" pitchFamily="2" charset="0"/>
            </a:endParaRPr>
          </a:p>
          <a:p>
            <a:pPr lvl="0"/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Message as specified in Section 3.3 of RFC 6374 for LM/DM     .</a:t>
            </a:r>
          </a:p>
          <a:p>
            <a:pPr lvl="0"/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</a:t>
            </a:r>
            <a:endParaRPr lang="en-US" alt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Figure: Probe Response Message Using URO from Probe Query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DFEFF73-0BBB-6A4E-9C85-BDEE3AD6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6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6318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  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457215"/>
            <a:ext cx="3664395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 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TBA1): SRv6 Segment List of the Reverse SR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TBA2): SRv6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1BEBD-7EA5-2646-8A98-C2A4FDCB721B}"/>
              </a:ext>
            </a:extLst>
          </p:cNvPr>
          <p:cNvSpPr/>
          <p:nvPr/>
        </p:nvSpPr>
        <p:spPr>
          <a:xfrm>
            <a:off x="3956583" y="2236531"/>
            <a:ext cx="49530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Segment(1)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Segment(n)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0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666"/>
            <a:ext cx="8229600" cy="751969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Authenticated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509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9100" y="2267017"/>
            <a:ext cx="46482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TBA4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Comp.MBZ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HMAC (16 octets)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9100" y="736222"/>
            <a:ext cx="46482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TBA3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Unauthenticated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D3D47D-3713-8D41-9FE2-BA3F8123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6792"/>
            <a:ext cx="3886200" cy="2446824"/>
          </a:xfrm>
        </p:spPr>
        <p:txBody>
          <a:bodyPr/>
          <a:lstStyle/>
          <a:p>
            <a:r>
              <a:rPr lang="en-US" sz="1800" dirty="0"/>
              <a:t>Define Sequence Number TLV for Probe Query and Response messages.</a:t>
            </a:r>
          </a:p>
          <a:p>
            <a:r>
              <a:rPr lang="en-US" sz="1800" dirty="0"/>
              <a:t>Useful when some probe query messages are lost, or they arrive out of order.</a:t>
            </a:r>
          </a:p>
          <a:p>
            <a:r>
              <a:rPr lang="en-US" sz="1800" dirty="0"/>
              <a:t>Used for authentication of probe messages.</a:t>
            </a:r>
          </a:p>
        </p:txBody>
      </p:sp>
    </p:spTree>
    <p:extLst>
      <p:ext uri="{BB962C8B-B14F-4D97-AF65-F5344CB8AC3E}">
        <p14:creationId xmlns:p14="http://schemas.microsoft.com/office/powerpoint/2010/main" val="82280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92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EF79138-3E0D-1A49-A5B3-5668A830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348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047750"/>
            <a:ext cx="8113059" cy="32004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9638"/>
            <a:ext cx="8229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 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6374 defined probe message formats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7876 (IP/UDP OOB return path) defined probe response messages</a:t>
            </a:r>
          </a:p>
          <a:p>
            <a:pPr lvl="1">
              <a:buFont typeface="Wingdings" charset="2"/>
              <a:buChar char="§"/>
            </a:pPr>
            <a:r>
              <a:rPr lang="en-US" sz="1600" b="1" dirty="0"/>
              <a:t>User defined </a:t>
            </a:r>
            <a:r>
              <a:rPr lang="en-US" sz="1600" dirty="0"/>
              <a:t>IP/UDP path for PM probe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7315"/>
            <a:ext cx="8229600" cy="311223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published </a:t>
            </a:r>
            <a:r>
              <a:rPr lang="en-CA" sz="1400" i="1" dirty="0"/>
              <a:t>draft-gandhi-spring-udp-pm-00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July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draft-gandhi-spring-udp-pm-01 </a:t>
            </a:r>
            <a:r>
              <a:rPr lang="en-CA" sz="1400" dirty="0"/>
              <a:t>at IETF 102 Montreal in SPRING WG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Nov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draft-gandhi-spring-udp-pm-02 </a:t>
            </a:r>
            <a:r>
              <a:rPr lang="en-US" sz="1400" dirty="0"/>
              <a:t>at IETF 103 Bangkok in SPRING and IPPM WGs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Feb 14,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renamed to </a:t>
            </a:r>
            <a:r>
              <a:rPr lang="en-CA" sz="1400" i="1" dirty="0"/>
              <a:t>draft-gandhi-spring-rfc6374-srpm-udp-00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draft-gandhi-spring-rfc6374-srpm-udp-00</a:t>
            </a:r>
            <a:r>
              <a:rPr lang="en-US" sz="1400" dirty="0"/>
              <a:t> at IETF 104 Prague in SPRING WG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6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9638"/>
            <a:ext cx="8229600" cy="3262312"/>
          </a:xfrm>
        </p:spPr>
        <p:txBody>
          <a:bodyPr/>
          <a:lstStyle/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Updates: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Add loopback measurement mode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Reference for probe message processing rules </a:t>
            </a:r>
          </a:p>
          <a:p>
            <a:pPr lvl="2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TTL value, UDP Checksum and Router Alert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Reference for example provisioning model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Align with draft-gandhi-mpls-rfc6374-sr</a:t>
            </a:r>
          </a:p>
          <a:p>
            <a:pPr lvl="2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Return Path TLVs for SR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Various editorial changes to address review comments</a:t>
            </a:r>
          </a:p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Open Items: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54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620000" cy="24765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Like to request for WG adoption 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51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6184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46305"/>
            <a:ext cx="8001000" cy="1420645"/>
          </a:xfrm>
        </p:spPr>
        <p:txBody>
          <a:bodyPr/>
          <a:lstStyle/>
          <a:p>
            <a:r>
              <a:rPr lang="en-US" sz="1200" dirty="0"/>
              <a:t>IP/UDP path is defined for PM probe query messages for delay and loss measurements for SR links and end-to-end P2P and P2MP SR Paths.</a:t>
            </a:r>
          </a:p>
          <a:p>
            <a:r>
              <a:rPr lang="en-US" sz="1200" dirty="0"/>
              <a:t>Payload contains [RFC6374] defined message for DM or LM or Combined LM/DM.</a:t>
            </a:r>
          </a:p>
          <a:p>
            <a:r>
              <a:rPr lang="en-US" sz="1200" dirty="0"/>
              <a:t>User-configured UDP port TBA1 is used for identifying DM probe packets.</a:t>
            </a:r>
          </a:p>
          <a:p>
            <a:r>
              <a:rPr lang="en-US" sz="1200" dirty="0"/>
              <a:t>User-configured UDP port TBD2 is used for identifying LM probe packets.</a:t>
            </a:r>
          </a:p>
          <a:p>
            <a:r>
              <a:rPr lang="en-US" sz="1200" dirty="0"/>
              <a:t>User-configured UDP port TBD3 is used for identifying Combined LM/DM probe packets.</a:t>
            </a:r>
          </a:p>
          <a:p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5524A-158C-6141-B582-56398CC744B2}"/>
              </a:ext>
            </a:extLst>
          </p:cNvPr>
          <p:cNvSpPr/>
          <p:nvPr/>
        </p:nvSpPr>
        <p:spPr>
          <a:xfrm>
            <a:off x="2209800" y="2441718"/>
            <a:ext cx="5029200" cy="216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Querier IPv4 or IPv6 Address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Responder IPv4 or IPv6 Address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Querier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User-configured Port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Payload = Message as specified in RFC 6374 for DM, LM, LM/DM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B6D5B78-37C8-034A-A6C9-D83817CA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8447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6052</TotalTime>
  <Words>1651</Words>
  <Application>Microsoft Macintosh PowerPoint</Application>
  <PresentationFormat>On-screen Show (16:9)</PresentationFormat>
  <Paragraphs>272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RFC 6374 with UDP Path for Segment Routing Networks</vt:lpstr>
      <vt:lpstr>Agenda</vt:lpstr>
      <vt:lpstr>Requirements and Scope</vt:lpstr>
      <vt:lpstr>History of the Draft</vt:lpstr>
      <vt:lpstr>Updates Since IETF-104 (Revision-00)</vt:lpstr>
      <vt:lpstr>Next Steps</vt:lpstr>
      <vt:lpstr>PowerPoint Presentation</vt:lpstr>
      <vt:lpstr>PowerPoint Presentation</vt:lpstr>
      <vt:lpstr>Probe Query Messages</vt:lpstr>
      <vt:lpstr>Probe Query for SR-MPLS and SRv6 Policy</vt:lpstr>
      <vt:lpstr>Probe Response Messages</vt:lpstr>
      <vt:lpstr>Return Path TLV for Two-way Measurement</vt:lpstr>
      <vt:lpstr>Authenticated Mode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1192</cp:revision>
  <dcterms:created xsi:type="dcterms:W3CDTF">2010-06-30T04:12:48Z</dcterms:created>
  <dcterms:modified xsi:type="dcterms:W3CDTF">2020-06-10T18:28:23Z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