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7" r:id="rId14"/>
    <p:sldId id="1661" r:id="rId15"/>
    <p:sldId id="303" r:id="rId16"/>
    <p:sldId id="1670" r:id="rId17"/>
    <p:sldId id="1677" r:id="rId18"/>
    <p:sldId id="1678" r:id="rId19"/>
    <p:sldId id="1679" r:id="rId20"/>
    <p:sldId id="1674" r:id="rId21"/>
    <p:sldId id="1676"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794340"/>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508218"/>
            <a:ext cx="4533900" cy="427809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Extension Label (15)                 </a:t>
            </a:r>
            <a:r>
              <a:rPr lang="en-CA" sz="800" dirty="0">
                <a:latin typeface="Courier" pitchFamily="2" charset="0"/>
              </a:rPr>
              <a:t>| TC  |0|  TTL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25840"/>
            <a:ext cx="8620408"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1. Impact on Label Stack Size Imposed by Ingress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83090"/>
            <a:ext cx="8229600" cy="3671814"/>
          </a:xfrm>
        </p:spPr>
        <p:txBody>
          <a:bodyPr/>
          <a:lstStyle/>
          <a:p>
            <a:pPr>
              <a:spcBef>
                <a:spcPts val="600"/>
              </a:spcBef>
            </a:pPr>
            <a:r>
              <a:rPr lang="en-US" sz="1100" dirty="0">
                <a:latin typeface="Arial" panose="020B0604020202020204" pitchFamily="34" charset="0"/>
                <a:cs typeface="Arial" panose="020B0604020202020204" pitchFamily="34" charset="0"/>
              </a:rPr>
              <a:t>Applicable to E2E and </a:t>
            </a:r>
            <a:r>
              <a:rPr lang="en-US" sz="1100" dirty="0" err="1">
                <a:latin typeface="Arial" panose="020B0604020202020204" pitchFamily="34" charset="0"/>
                <a:cs typeface="Arial" panose="020B0604020202020204" pitchFamily="34" charset="0"/>
              </a:rPr>
              <a:t>HbH</a:t>
            </a:r>
            <a:r>
              <a:rPr lang="en-US" sz="1100" dirty="0">
                <a:latin typeface="Arial" panose="020B0604020202020204" pitchFamily="34" charset="0"/>
                <a:cs typeface="Arial" panose="020B0604020202020204" pitchFamily="34" charset="0"/>
              </a:rPr>
              <a:t> cases</a:t>
            </a:r>
          </a:p>
          <a:p>
            <a:pPr>
              <a:spcBef>
                <a:spcPts val="600"/>
              </a:spcBef>
            </a:pPr>
            <a:r>
              <a:rPr lang="en-US" sz="1100" dirty="0">
                <a:latin typeface="Arial" panose="020B0604020202020204" pitchFamily="34" charset="0"/>
                <a:cs typeface="Arial" panose="020B0604020202020204" pitchFamily="34" charset="0"/>
              </a:rPr>
              <a:t>Available label stack size reduced for the LSP</a:t>
            </a:r>
          </a:p>
          <a:p>
            <a:pPr lvl="1">
              <a:spcBef>
                <a:spcPts val="600"/>
              </a:spcBef>
            </a:pPr>
            <a:r>
              <a:rPr lang="en-US" sz="1100" dirty="0">
                <a:latin typeface="Arial" panose="020B0604020202020204" pitchFamily="34" charset="0"/>
                <a:cs typeface="Arial" panose="020B0604020202020204" pitchFamily="34" charset="0"/>
              </a:rPr>
              <a:t>Extension Label 15 (only when using </a:t>
            </a:r>
            <a:r>
              <a:rPr lang="en-US" sz="1100" dirty="0" err="1">
                <a:latin typeface="Arial" panose="020B0604020202020204" pitchFamily="34" charset="0"/>
                <a:cs typeface="Arial" panose="020B0604020202020204" pitchFamily="34" charset="0"/>
              </a:rPr>
              <a:t>eSPL</a:t>
            </a:r>
            <a:r>
              <a:rPr lang="en-US" sz="1100" dirty="0">
                <a:latin typeface="Arial" panose="020B0604020202020204" pitchFamily="34" charset="0"/>
                <a:cs typeface="Arial" panose="020B0604020202020204" pitchFamily="34" charset="0"/>
              </a:rPr>
              <a:t>)</a:t>
            </a:r>
          </a:p>
          <a:p>
            <a:pPr lvl="1">
              <a:spcBef>
                <a:spcPts val="600"/>
              </a:spcBef>
            </a:pPr>
            <a:r>
              <a:rPr lang="en-US" sz="1100" dirty="0" err="1">
                <a:latin typeface="Arial" panose="020B0604020202020204" pitchFamily="34" charset="0"/>
                <a:cs typeface="Arial" panose="020B0604020202020204" pitchFamily="34" charset="0"/>
              </a:rPr>
              <a:t>HbH</a:t>
            </a:r>
            <a:r>
              <a:rPr lang="en-US" sz="1100" dirty="0">
                <a:latin typeface="Arial" panose="020B0604020202020204" pitchFamily="34" charset="0"/>
                <a:cs typeface="Arial" panose="020B0604020202020204" pitchFamily="34" charset="0"/>
              </a:rPr>
              <a:t> IOAM Indicator</a:t>
            </a:r>
          </a:p>
          <a:p>
            <a:pPr>
              <a:spcBef>
                <a:spcPts val="600"/>
              </a:spcBef>
            </a:pPr>
            <a:r>
              <a:rPr lang="en-US" sz="1100" dirty="0">
                <a:latin typeface="Arial" panose="020B0604020202020204" pitchFamily="34" charset="0"/>
                <a:cs typeface="Arial" panose="020B0604020202020204" pitchFamily="34" charset="0"/>
              </a:rPr>
              <a:t>May need to add entropy label due to ECMP impact, further reducing available label stack size for the LSP</a:t>
            </a:r>
          </a:p>
          <a:p>
            <a:pPr lvl="1">
              <a:spcBef>
                <a:spcPts val="600"/>
              </a:spcBef>
            </a:pPr>
            <a:r>
              <a:rPr lang="en-US" sz="1100" dirty="0">
                <a:latin typeface="Arial" panose="020B0604020202020204" pitchFamily="34" charset="0"/>
                <a:cs typeface="Arial" panose="020B0604020202020204" pitchFamily="34" charset="0"/>
              </a:rPr>
              <a:t>ELI </a:t>
            </a:r>
          </a:p>
          <a:p>
            <a:pPr lvl="1">
              <a:spcBef>
                <a:spcPts val="600"/>
              </a:spcBef>
            </a:pPr>
            <a:r>
              <a:rPr lang="en-US" sz="1100" dirty="0">
                <a:latin typeface="Arial" panose="020B0604020202020204" pitchFamily="34" charset="0"/>
                <a:cs typeface="Arial" panose="020B0604020202020204" pitchFamily="34" charset="0"/>
              </a:rPr>
              <a:t>Entropy Label</a:t>
            </a:r>
          </a:p>
          <a:p>
            <a:pPr>
              <a:spcBef>
                <a:spcPts val="600"/>
              </a:spcBef>
            </a:pPr>
            <a:endParaRPr lang="en-US" sz="1100" dirty="0">
              <a:latin typeface="Arial" panose="020B0604020202020204" pitchFamily="34" charset="0"/>
              <a:cs typeface="Arial" panose="020B0604020202020204" pitchFamily="34" charset="0"/>
            </a:endParaRPr>
          </a:p>
          <a:p>
            <a:pPr marL="0" indent="0">
              <a:spcBef>
                <a:spcPts val="600"/>
              </a:spcBef>
              <a:buNone/>
            </a:pPr>
            <a:r>
              <a:rPr lang="en-US" sz="1100" dirty="0">
                <a:latin typeface="Arial" panose="020B0604020202020204" pitchFamily="34" charset="0"/>
                <a:cs typeface="Arial" panose="020B0604020202020204" pitchFamily="34" charset="0"/>
              </a:rPr>
              <a:t>Reply:</a:t>
            </a:r>
          </a:p>
          <a:p>
            <a:pPr>
              <a:spcBef>
                <a:spcPts val="600"/>
              </a:spcBef>
            </a:pPr>
            <a:r>
              <a:rPr lang="en-US" sz="1100" dirty="0">
                <a:latin typeface="Arial" panose="020B0604020202020204" pitchFamily="34" charset="0"/>
                <a:cs typeface="Arial" panose="020B0604020202020204" pitchFamily="34" charset="0"/>
              </a:rPr>
              <a:t>This is true for all mechanisms using </a:t>
            </a:r>
            <a:r>
              <a:rPr lang="en-US" sz="1100" dirty="0" err="1">
                <a:latin typeface="Arial" panose="020B0604020202020204" pitchFamily="34" charset="0"/>
                <a:cs typeface="Arial" panose="020B0604020202020204" pitchFamily="34" charset="0"/>
              </a:rPr>
              <a:t>eSPL</a:t>
            </a:r>
            <a:r>
              <a:rPr lang="en-US" sz="1100" dirty="0">
                <a:latin typeface="Arial" panose="020B0604020202020204" pitchFamily="34" charset="0"/>
                <a:cs typeface="Arial" panose="020B0604020202020204" pitchFamily="34" charset="0"/>
              </a:rPr>
              <a:t>.</a:t>
            </a:r>
          </a:p>
          <a:p>
            <a:pPr lvl="1">
              <a:spcBef>
                <a:spcPts val="600"/>
              </a:spcBef>
              <a:buFont typeface="Arial" panose="020B0604020202020204" pitchFamily="34" charset="0"/>
              <a:buChar char="•"/>
            </a:pPr>
            <a:r>
              <a:rPr lang="en-CA" sz="1100" dirty="0">
                <a:latin typeface="Arial" panose="020B0604020202020204" pitchFamily="34" charset="0"/>
                <a:cs typeface="Arial" panose="020B0604020202020204" pitchFamily="34" charset="0"/>
              </a:rPr>
              <a:t>SFC: https://</a:t>
            </a:r>
            <a:r>
              <a:rPr lang="en-CA" sz="1100" dirty="0" err="1">
                <a:latin typeface="Arial" panose="020B0604020202020204" pitchFamily="34" charset="0"/>
                <a:cs typeface="Arial" panose="020B0604020202020204" pitchFamily="34" charset="0"/>
              </a:rPr>
              <a:t>tools.ietf.org</a:t>
            </a:r>
            <a:r>
              <a:rPr lang="en-CA" sz="1100" dirty="0">
                <a:latin typeface="Arial" panose="020B0604020202020204" pitchFamily="34" charset="0"/>
                <a:cs typeface="Arial" panose="020B0604020202020204" pitchFamily="34" charset="0"/>
              </a:rPr>
              <a:t>/html/rfc8595 </a:t>
            </a:r>
          </a:p>
          <a:p>
            <a:pPr lvl="1">
              <a:spcBef>
                <a:spcPts val="600"/>
              </a:spcBef>
              <a:buFont typeface="Arial" panose="020B0604020202020204" pitchFamily="34" charset="0"/>
              <a:buChar char="•"/>
            </a:pPr>
            <a:r>
              <a:rPr lang="en-CA" sz="1100" dirty="0">
                <a:latin typeface="Arial" panose="020B0604020202020204" pitchFamily="34" charset="0"/>
                <a:cs typeface="Arial" panose="020B0604020202020204" pitchFamily="34" charset="0"/>
              </a:rPr>
              <a:t>E2E: draft-</a:t>
            </a:r>
            <a:r>
              <a:rPr lang="en-CA" sz="1100" dirty="0" err="1">
                <a:latin typeface="Arial" panose="020B0604020202020204" pitchFamily="34" charset="0"/>
                <a:cs typeface="Arial" panose="020B0604020202020204" pitchFamily="34" charset="0"/>
              </a:rPr>
              <a:t>cheng</a:t>
            </a:r>
            <a:r>
              <a:rPr lang="en-CA" sz="1100" dirty="0">
                <a:latin typeface="Arial" panose="020B0604020202020204" pitchFamily="34" charset="0"/>
                <a:cs typeface="Arial" panose="020B0604020202020204" pitchFamily="34" charset="0"/>
              </a:rPr>
              <a:t>-</a:t>
            </a:r>
            <a:r>
              <a:rPr lang="en-CA" sz="1100" dirty="0" err="1">
                <a:latin typeface="Arial" panose="020B0604020202020204" pitchFamily="34" charset="0"/>
                <a:cs typeface="Arial" panose="020B0604020202020204" pitchFamily="34" charset="0"/>
              </a:rPr>
              <a:t>mpls</a:t>
            </a:r>
            <a:r>
              <a:rPr lang="en-CA" sz="1100" dirty="0">
                <a:latin typeface="Arial" panose="020B0604020202020204" pitchFamily="34" charset="0"/>
                <a:cs typeface="Arial" panose="020B0604020202020204" pitchFamily="34" charset="0"/>
              </a:rPr>
              <a:t>-</a:t>
            </a:r>
            <a:r>
              <a:rPr lang="en-CA" sz="1100" dirty="0" err="1">
                <a:latin typeface="Arial" panose="020B0604020202020204" pitchFamily="34" charset="0"/>
                <a:cs typeface="Arial" panose="020B0604020202020204" pitchFamily="34" charset="0"/>
              </a:rPr>
              <a:t>inband</a:t>
            </a:r>
            <a:r>
              <a:rPr lang="en-CA" sz="1100" dirty="0">
                <a:latin typeface="Arial" panose="020B0604020202020204" pitchFamily="34" charset="0"/>
                <a:cs typeface="Arial" panose="020B0604020202020204" pitchFamily="34" charset="0"/>
              </a:rPr>
              <a:t>-pm-encapsulation</a:t>
            </a:r>
          </a:p>
          <a:p>
            <a:pPr>
              <a:spcBef>
                <a:spcPts val="600"/>
              </a:spcBef>
              <a:buFont typeface="Arial" panose="020B0604020202020204" pitchFamily="34" charset="0"/>
              <a:buChar char="•"/>
            </a:pPr>
            <a:r>
              <a:rPr lang="en-CA" sz="1100" dirty="0">
                <a:latin typeface="Arial" panose="020B0604020202020204" pitchFamily="34" charset="0"/>
                <a:cs typeface="Arial" panose="020B0604020202020204" pitchFamily="34" charset="0"/>
              </a:rPr>
              <a:t>E2E: One less label when decapsulating node signals it</a:t>
            </a:r>
          </a:p>
          <a:p>
            <a:pPr>
              <a:spcBef>
                <a:spcPts val="600"/>
              </a:spcBef>
              <a:buFont typeface="Arial" panose="020B0604020202020204" pitchFamily="34" charset="0"/>
              <a:buChar char="•"/>
            </a:pPr>
            <a:r>
              <a:rPr lang="en-CA" sz="1100" dirty="0" err="1">
                <a:latin typeface="Arial" panose="020B0604020202020204" pitchFamily="34" charset="0"/>
                <a:cs typeface="Arial" panose="020B0604020202020204" pitchFamily="34" charset="0"/>
              </a:rPr>
              <a:t>HbH</a:t>
            </a:r>
            <a:r>
              <a:rPr lang="en-CA" sz="1100" dirty="0">
                <a:latin typeface="Arial" panose="020B0604020202020204" pitchFamily="34" charset="0"/>
                <a:cs typeface="Arial" panose="020B0604020202020204" pitchFamily="34" charset="0"/>
              </a:rPr>
              <a:t>: Use IOAM Enabled Label (like SFL)</a:t>
            </a:r>
          </a:p>
          <a:p>
            <a:pPr marL="0" indent="0">
              <a:spcBef>
                <a:spcPts val="600"/>
              </a:spcBef>
              <a:buNone/>
            </a:pPr>
            <a:endParaRPr lang="en-US" sz="11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2. Transit Nodes Scan Deeper in MPLS Header</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82851" y="971550"/>
            <a:ext cx="8229600" cy="3373636"/>
          </a:xfrm>
        </p:spPr>
        <p:txBody>
          <a:bodyPr/>
          <a:lstStyle/>
          <a:p>
            <a:pPr>
              <a:spcBef>
                <a:spcPts val="600"/>
              </a:spcBef>
            </a:pPr>
            <a:r>
              <a:rPr lang="en-US" sz="1400" dirty="0">
                <a:latin typeface="Arial" panose="020B0604020202020204" pitchFamily="34" charset="0"/>
                <a:cs typeface="Arial" panose="020B0604020202020204" pitchFamily="34" charset="0"/>
              </a:rPr>
              <a:t>Applicable to </a:t>
            </a:r>
            <a:r>
              <a:rPr lang="en-US" sz="1400" dirty="0" err="1">
                <a:latin typeface="Arial" panose="020B0604020202020204" pitchFamily="34" charset="0"/>
                <a:cs typeface="Arial" panose="020B0604020202020204" pitchFamily="34" charset="0"/>
              </a:rPr>
              <a:t>HbH</a:t>
            </a:r>
            <a:r>
              <a:rPr lang="en-US" sz="1400" dirty="0">
                <a:latin typeface="Arial" panose="020B0604020202020204" pitchFamily="34" charset="0"/>
                <a:cs typeface="Arial" panose="020B0604020202020204" pitchFamily="34" charset="0"/>
              </a:rPr>
              <a:t> case</a:t>
            </a:r>
          </a:p>
          <a:p>
            <a:pPr>
              <a:spcBef>
                <a:spcPts val="600"/>
              </a:spcBef>
            </a:pPr>
            <a:r>
              <a:rPr lang="en-US" sz="1400" dirty="0">
                <a:latin typeface="Arial" panose="020B0604020202020204" pitchFamily="34" charset="0"/>
                <a:cs typeface="Arial" panose="020B0604020202020204" pitchFamily="34" charset="0"/>
              </a:rPr>
              <a:t>Transit nodes need to scan deeper into the MPLS header to find IOAM Indicator Label only when </a:t>
            </a:r>
            <a:r>
              <a:rPr lang="en-US" sz="1400" dirty="0" err="1">
                <a:latin typeface="Arial" panose="020B0604020202020204" pitchFamily="34" charset="0"/>
                <a:cs typeface="Arial" panose="020B0604020202020204" pitchFamily="34" charset="0"/>
              </a:rPr>
              <a:t>HbH</a:t>
            </a:r>
            <a:r>
              <a:rPr lang="en-US" sz="1400" dirty="0">
                <a:latin typeface="Arial" panose="020B0604020202020204" pitchFamily="34" charset="0"/>
                <a:cs typeface="Arial" panose="020B0604020202020204" pitchFamily="34" charset="0"/>
              </a:rPr>
              <a:t> IOAM is enabled</a:t>
            </a:r>
          </a:p>
          <a:p>
            <a:pPr>
              <a:spcBef>
                <a:spcPts val="600"/>
              </a:spcBef>
            </a:pPr>
            <a:endParaRPr lang="en-US" sz="1400" dirty="0">
              <a:latin typeface="Arial" panose="020B0604020202020204" pitchFamily="34" charset="0"/>
              <a:cs typeface="Arial" panose="020B0604020202020204" pitchFamily="34" charset="0"/>
            </a:endParaRPr>
          </a:p>
          <a:p>
            <a:pPr>
              <a:spcBef>
                <a:spcPts val="600"/>
              </a:spcBef>
            </a:pPr>
            <a:endParaRPr lang="en-US" sz="1400" dirty="0">
              <a:latin typeface="Arial" panose="020B0604020202020204" pitchFamily="34" charset="0"/>
              <a:cs typeface="Arial" panose="020B0604020202020204" pitchFamily="34" charset="0"/>
            </a:endParaRPr>
          </a:p>
          <a:p>
            <a:pPr marL="0" indent="0">
              <a:spcBef>
                <a:spcPts val="600"/>
              </a:spcBef>
              <a:buNone/>
            </a:pPr>
            <a:r>
              <a:rPr lang="en-US" sz="1400" dirty="0">
                <a:latin typeface="Arial" panose="020B0604020202020204" pitchFamily="34" charset="0"/>
                <a:cs typeface="Arial" panose="020B0604020202020204" pitchFamily="34" charset="0"/>
              </a:rPr>
              <a:t>Reply:</a:t>
            </a:r>
          </a:p>
          <a:p>
            <a:pPr>
              <a:spcBef>
                <a:spcPts val="600"/>
              </a:spcBef>
              <a:buFont typeface="Wingdings" pitchFamily="2" charset="2"/>
              <a:buChar char="ü"/>
            </a:pPr>
            <a:r>
              <a:rPr lang="en-US" sz="1400" dirty="0">
                <a:latin typeface="Arial" panose="020B0604020202020204" pitchFamily="34" charset="0"/>
                <a:cs typeface="Arial" panose="020B0604020202020204" pitchFamily="34" charset="0"/>
              </a:rPr>
              <a:t>This is also true for ELI and EL today.</a:t>
            </a:r>
            <a:endParaRPr lang="en-CA" sz="1400" dirty="0">
              <a:latin typeface="Arial" panose="020B0604020202020204" pitchFamily="34" charset="0"/>
              <a:cs typeface="Arial" panose="020B0604020202020204" pitchFamily="34" charset="0"/>
            </a:endParaRPr>
          </a:p>
          <a:p>
            <a:pPr>
              <a:spcBef>
                <a:spcPts val="600"/>
              </a:spcBef>
              <a:buFont typeface="Wingdings" pitchFamily="2" charset="2"/>
              <a:buChar char="ü"/>
            </a:pPr>
            <a:r>
              <a:rPr lang="en-CA" sz="1400" dirty="0">
                <a:latin typeface="Arial" panose="020B0604020202020204" pitchFamily="34" charset="0"/>
                <a:cs typeface="Arial" panose="020B0604020202020204" pitchFamily="34" charset="0"/>
              </a:rPr>
              <a:t>With any indicator scheme, the node will have to look past EOS into the packet to find the IOAM data that needs to be processed.</a:t>
            </a:r>
          </a:p>
          <a:p>
            <a:pPr>
              <a:spcBef>
                <a:spcPts val="600"/>
              </a:spcBef>
              <a:buFont typeface="Wingdings" pitchFamily="2" charset="2"/>
              <a:buChar char="ü"/>
            </a:pPr>
            <a:r>
              <a:rPr lang="en-CA" sz="1400" dirty="0">
                <a:latin typeface="Arial" panose="020B0604020202020204" pitchFamily="34" charset="0"/>
                <a:cs typeface="Arial" panose="020B0604020202020204" pitchFamily="34" charset="0"/>
              </a:rPr>
              <a:t>Use IOAM enabled label (like SFL) that avoids scanning label stack.</a:t>
            </a:r>
          </a:p>
          <a:p>
            <a:pPr>
              <a:spcBef>
                <a:spcPts val="600"/>
              </a:spcBef>
              <a:buFont typeface="Wingdings" pitchFamily="2" charset="2"/>
              <a:buChar char="ü"/>
            </a:pPr>
            <a:endParaRPr lang="en-CA" sz="1400" dirty="0">
              <a:latin typeface="Arial" panose="020B0604020202020204" pitchFamily="34" charset="0"/>
              <a:cs typeface="Arial" panose="020B0604020202020204" pitchFamily="34" charset="0"/>
            </a:endParaRPr>
          </a:p>
          <a:p>
            <a:pPr>
              <a:spcBef>
                <a:spcPts val="600"/>
              </a:spcBef>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3. Different FEC (like SFL) for IOAM Data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1045490"/>
            <a:ext cx="8229600" cy="3373636"/>
          </a:xfrm>
        </p:spPr>
        <p:txBody>
          <a:bodyPr/>
          <a:lstStyle/>
          <a:p>
            <a:pPr>
              <a:spcBef>
                <a:spcPts val="600"/>
              </a:spcBef>
            </a:pPr>
            <a:r>
              <a:rPr lang="en-CA" sz="1400" dirty="0">
                <a:solidFill>
                  <a:srgbClr val="000000"/>
                </a:solidFill>
                <a:latin typeface="Arial" panose="020B0604020202020204" pitchFamily="34" charset="0"/>
                <a:cs typeface="Arial" panose="020B0604020202020204" pitchFamily="34" charset="0"/>
              </a:rPr>
              <a:t>Applicable to </a:t>
            </a:r>
            <a:r>
              <a:rPr lang="en-CA" sz="1400" dirty="0" err="1">
                <a:solidFill>
                  <a:srgbClr val="000000"/>
                </a:solidFill>
                <a:latin typeface="Arial" panose="020B0604020202020204" pitchFamily="34" charset="0"/>
                <a:cs typeface="Arial" panose="020B0604020202020204" pitchFamily="34" charset="0"/>
              </a:rPr>
              <a:t>HbH</a:t>
            </a:r>
            <a:r>
              <a:rPr lang="en-CA" sz="1400" dirty="0">
                <a:solidFill>
                  <a:srgbClr val="000000"/>
                </a:solidFill>
                <a:latin typeface="Arial" panose="020B0604020202020204" pitchFamily="34" charset="0"/>
                <a:cs typeface="Arial" panose="020B0604020202020204" pitchFamily="34" charset="0"/>
              </a:rPr>
              <a:t> case</a:t>
            </a:r>
          </a:p>
          <a:p>
            <a:pPr>
              <a:spcBef>
                <a:spcPts val="600"/>
              </a:spcBef>
            </a:pPr>
            <a:r>
              <a:rPr lang="en-CA" sz="1400" dirty="0">
                <a:solidFill>
                  <a:srgbClr val="000000"/>
                </a:solidFill>
                <a:latin typeface="Arial" panose="020B0604020202020204" pitchFamily="34" charset="0"/>
                <a:cs typeface="Arial" panose="020B0604020202020204" pitchFamily="34" charset="0"/>
              </a:rPr>
              <a:t>With a special FEC for IOAM packets and a "normal” FEC for data packets that don't carry IOAM info, a node might drop the normal traffic while the IOAM traffic flows</a:t>
            </a:r>
          </a:p>
          <a:p>
            <a:pPr>
              <a:spcBef>
                <a:spcPts val="600"/>
              </a:spcBef>
            </a:pPr>
            <a:r>
              <a:rPr lang="en-CA" sz="1400" dirty="0">
                <a:solidFill>
                  <a:srgbClr val="000000"/>
                </a:solidFill>
                <a:latin typeface="Arial" panose="020B0604020202020204" pitchFamily="34" charset="0"/>
                <a:cs typeface="Arial" panose="020B0604020202020204" pitchFamily="34" charset="0"/>
              </a:rPr>
              <a:t>Use IOAM Enabled label (like SFL) for IOAM packets</a:t>
            </a:r>
          </a:p>
          <a:p>
            <a:pPr>
              <a:spcBef>
                <a:spcPts val="600"/>
              </a:spcBef>
            </a:pPr>
            <a:endParaRPr lang="en-CA" sz="1400" dirty="0">
              <a:solidFill>
                <a:srgbClr val="000000"/>
              </a:solidFill>
              <a:latin typeface="Arial" panose="020B0604020202020204" pitchFamily="34" charset="0"/>
              <a:cs typeface="Arial" panose="020B0604020202020204" pitchFamily="34" charset="0"/>
            </a:endParaRPr>
          </a:p>
          <a:p>
            <a:pPr marL="0" indent="0">
              <a:spcBef>
                <a:spcPts val="600"/>
              </a:spcBef>
              <a:buNone/>
            </a:pPr>
            <a:r>
              <a:rPr lang="en-CA" sz="1400" dirty="0">
                <a:solidFill>
                  <a:srgbClr val="000000"/>
                </a:solidFill>
                <a:latin typeface="Arial" panose="020B0604020202020204" pitchFamily="34" charset="0"/>
                <a:cs typeface="Arial" panose="020B0604020202020204" pitchFamily="34" charset="0"/>
              </a:rPr>
              <a:t>Reply:</a:t>
            </a:r>
          </a:p>
          <a:p>
            <a:pPr>
              <a:spcBef>
                <a:spcPts val="600"/>
              </a:spcBef>
              <a:buFont typeface="Wingdings" pitchFamily="2" charset="2"/>
              <a:buChar char="ü"/>
            </a:pPr>
            <a:r>
              <a:rPr lang="en-CA" sz="1400" dirty="0">
                <a:solidFill>
                  <a:srgbClr val="000000"/>
                </a:solidFill>
                <a:latin typeface="Arial" panose="020B0604020202020204" pitchFamily="34" charset="0"/>
                <a:cs typeface="Arial" panose="020B0604020202020204" pitchFamily="34" charset="0"/>
              </a:rPr>
              <a:t>This is indeed an issue with using SFL kind of approach. OAM reports the metrics of the LSP on which the normal traffic is not flowing. The forwarding normal packets are not using the LSP used by the OAM, as there are two synonymous LSPs.</a:t>
            </a:r>
            <a:endParaRPr lang="en-US" sz="1400" dirty="0">
              <a:latin typeface="Arial" panose="020B0604020202020204" pitchFamily="34" charset="0"/>
              <a:cs typeface="Arial" panose="020B0604020202020204" pitchFamily="34" charset="0"/>
            </a:endParaRPr>
          </a:p>
          <a:p>
            <a:pPr lvl="1">
              <a:spcBef>
                <a:spcPts val="600"/>
              </a:spcBef>
            </a:pPr>
            <a:endParaRPr lang="en-US" sz="1400" dirty="0">
              <a:latin typeface="Arial" panose="020B0604020202020204" pitchFamily="34" charset="0"/>
              <a:cs typeface="Arial" panose="020B0604020202020204" pitchFamily="34" charset="0"/>
            </a:endParaRPr>
          </a:p>
          <a:p>
            <a:pPr>
              <a:spcBef>
                <a:spcPts val="600"/>
              </a:spcBef>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304800" y="102393"/>
            <a:ext cx="81534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3. Example </a:t>
            </a:r>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Using SFL</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4. 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95350"/>
            <a:ext cx="8229600" cy="3373636"/>
          </a:xfrm>
        </p:spPr>
        <p:txBody>
          <a:bodyPr/>
          <a:lstStyle/>
          <a:p>
            <a:pPr>
              <a:spcBef>
                <a:spcPts val="600"/>
              </a:spcBef>
            </a:pPr>
            <a:r>
              <a:rPr lang="en-CA" sz="1400" dirty="0">
                <a:latin typeface="Arial" panose="020B0604020202020204" pitchFamily="34" charset="0"/>
                <a:cs typeface="Arial" panose="020B0604020202020204" pitchFamily="34" charset="0"/>
              </a:rPr>
              <a:t>Applicable to E2E and </a:t>
            </a:r>
            <a:r>
              <a:rPr lang="en-CA" sz="1400" dirty="0" err="1">
                <a:latin typeface="Arial" panose="020B0604020202020204" pitchFamily="34" charset="0"/>
                <a:cs typeface="Arial" panose="020B0604020202020204" pitchFamily="34" charset="0"/>
              </a:rPr>
              <a:t>HbH</a:t>
            </a:r>
            <a:r>
              <a:rPr lang="en-CA" sz="1400" dirty="0">
                <a:latin typeface="Arial" panose="020B0604020202020204" pitchFamily="34" charset="0"/>
                <a:cs typeface="Arial" panose="020B0604020202020204" pitchFamily="34" charset="0"/>
              </a:rPr>
              <a:t> cases</a:t>
            </a:r>
          </a:p>
          <a:p>
            <a:pPr>
              <a:spcBef>
                <a:spcPts val="600"/>
              </a:spcBef>
            </a:pPr>
            <a:r>
              <a:rPr lang="en-CA" sz="1400" dirty="0">
                <a:latin typeface="Arial" panose="020B0604020202020204" pitchFamily="34" charset="0"/>
                <a:cs typeface="Arial" panose="020B0604020202020204" pitchFamily="34" charset="0"/>
              </a:rPr>
              <a:t>What if the LSP is carrying a PW or is </a:t>
            </a:r>
            <a:r>
              <a:rPr lang="en-CA" sz="1400" dirty="0" err="1">
                <a:latin typeface="Arial" panose="020B0604020202020204" pitchFamily="34" charset="0"/>
                <a:cs typeface="Arial" panose="020B0604020202020204" pitchFamily="34" charset="0"/>
              </a:rPr>
              <a:t>DetNet</a:t>
            </a:r>
            <a:r>
              <a:rPr lang="en-CA" sz="1400" dirty="0">
                <a:latin typeface="Arial" panose="020B0604020202020204" pitchFamily="34" charset="0"/>
                <a:cs typeface="Arial" panose="020B0604020202020204" pitchFamily="34" charset="0"/>
              </a:rPr>
              <a:t>? </a:t>
            </a:r>
          </a:p>
          <a:p>
            <a:pPr>
              <a:spcBef>
                <a:spcPts val="600"/>
              </a:spcBef>
            </a:pPr>
            <a:r>
              <a:rPr lang="en-CA" sz="1400" dirty="0">
                <a:latin typeface="Arial" panose="020B0604020202020204" pitchFamily="34" charset="0"/>
                <a:cs typeface="Arial" panose="020B0604020202020204" pitchFamily="34" charset="0"/>
              </a:rPr>
              <a:t>What if it is a MS-PW? </a:t>
            </a:r>
          </a:p>
          <a:p>
            <a:pPr>
              <a:spcBef>
                <a:spcPts val="600"/>
              </a:spcBef>
            </a:pPr>
            <a:r>
              <a:rPr lang="en-CA" sz="1400" dirty="0">
                <a:latin typeface="Arial" panose="020B0604020202020204" pitchFamily="34" charset="0"/>
                <a:cs typeface="Arial" panose="020B0604020202020204" pitchFamily="34" charset="0"/>
              </a:rPr>
              <a:t>In all these cases there is a CW immediately after EOS. </a:t>
            </a:r>
          </a:p>
          <a:p>
            <a:pPr>
              <a:spcBef>
                <a:spcPts val="600"/>
              </a:spcBef>
            </a:pPr>
            <a:r>
              <a:rPr lang="en-CA" sz="1400" dirty="0">
                <a:latin typeface="Arial" panose="020B0604020202020204" pitchFamily="34" charset="0"/>
                <a:cs typeface="Arial" panose="020B0604020202020204" pitchFamily="34" charset="0"/>
              </a:rPr>
              <a:t>Then there is the universal fragmentation idea that is floating about that also wants to follow EOS.</a:t>
            </a:r>
          </a:p>
          <a:p>
            <a:pPr>
              <a:spcBef>
                <a:spcPts val="600"/>
              </a:spcBef>
            </a:pPr>
            <a:endParaRPr lang="en-CA" sz="1400" dirty="0">
              <a:latin typeface="Arial" panose="020B0604020202020204" pitchFamily="34" charset="0"/>
              <a:cs typeface="Arial" panose="020B0604020202020204" pitchFamily="34" charset="0"/>
            </a:endParaRPr>
          </a:p>
          <a:p>
            <a:pPr marL="0" indent="0">
              <a:spcBef>
                <a:spcPts val="600"/>
              </a:spcBef>
              <a:buNone/>
            </a:pPr>
            <a:r>
              <a:rPr lang="en-CA" sz="1400" dirty="0">
                <a:latin typeface="Arial" panose="020B0604020202020204" pitchFamily="34" charset="0"/>
                <a:cs typeface="Arial" panose="020B0604020202020204" pitchFamily="34" charset="0"/>
              </a:rPr>
              <a:t>Reply:</a:t>
            </a:r>
          </a:p>
          <a:p>
            <a:pPr>
              <a:spcBef>
                <a:spcPts val="600"/>
              </a:spcBef>
              <a:buFont typeface="Wingdings" pitchFamily="2" charset="2"/>
              <a:buChar char="ü"/>
            </a:pPr>
            <a:r>
              <a:rPr lang="en-US" sz="1400" dirty="0">
                <a:latin typeface="Arial" panose="020B0604020202020204" pitchFamily="34" charset="0"/>
                <a:cs typeface="Arial" panose="020B0604020202020204" pitchFamily="34" charset="0"/>
              </a:rPr>
              <a:t>This is a generic issue applicable to all G-ACH mechanisms used for data traffic.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Label values are used for E2E and </a:t>
            </a:r>
            <a:r>
              <a:rPr lang="en-CA" sz="1800" dirty="0" err="1"/>
              <a:t>HbH</a:t>
            </a:r>
            <a:r>
              <a:rPr lang="en-CA" sz="1800" dirty="0"/>
              <a:t> IOAM to optimize IOAM processing on transit nodes:</a:t>
            </a:r>
          </a:p>
          <a:p>
            <a:pPr lvl="1">
              <a:lnSpc>
                <a:spcPts val="2320"/>
              </a:lnSpc>
              <a:spcBef>
                <a:spcPts val="600"/>
              </a:spcBef>
            </a:pPr>
            <a:r>
              <a:rPr lang="en-CA" sz="1800" dirty="0"/>
              <a:t>E2E Label TBA1 </a:t>
            </a:r>
          </a:p>
          <a:p>
            <a:pPr lvl="1">
              <a:lnSpc>
                <a:spcPts val="2320"/>
              </a:lnSpc>
              <a:spcBef>
                <a:spcPts val="600"/>
              </a:spcBef>
            </a:pPr>
            <a:r>
              <a:rPr lang="en-CA" sz="1800" dirty="0" err="1"/>
              <a:t>HbH</a:t>
            </a:r>
            <a:r>
              <a:rPr lang="en-CA" sz="1800" dirty="0"/>
              <a:t> Label TBA2</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55980"/>
            <a:ext cx="75057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92175"/>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1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89552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7098</TotalTime>
  <Words>1953</Words>
  <Application>Microsoft Macintosh PowerPoint</Application>
  <PresentationFormat>On-screen Show (16:9)</PresentationFormat>
  <Paragraphs>298</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IOAM Encapsulation Example with SR-MPLS Header</vt:lpstr>
      <vt:lpstr>Next Steps</vt:lpstr>
      <vt:lpstr>PowerPoint Presentation</vt:lpstr>
      <vt:lpstr>PowerPoint Presentation</vt:lpstr>
      <vt:lpstr>1. Impact on Label Stack Size Imposed by Ingress</vt:lpstr>
      <vt:lpstr>2. Transit Nodes Scan Deeper in MPLS Header</vt:lpstr>
      <vt:lpstr>3. Different FEC (like SFL) for IOAM Data Packets</vt:lpstr>
      <vt:lpstr>3. Example HbH IOAM Encapsulation Using SFL</vt:lpstr>
      <vt:lpstr>4. IOAM Data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1469</cp:revision>
  <dcterms:created xsi:type="dcterms:W3CDTF">2010-06-30T04:12:48Z</dcterms:created>
  <dcterms:modified xsi:type="dcterms:W3CDTF">2021-01-15T15:16:05Z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