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99" r:id="rId3"/>
    <p:sldId id="315" r:id="rId4"/>
    <p:sldId id="326" r:id="rId5"/>
    <p:sldId id="1659" r:id="rId6"/>
    <p:sldId id="1660" r:id="rId7"/>
    <p:sldId id="1661" r:id="rId8"/>
    <p:sldId id="1662" r:id="rId9"/>
    <p:sldId id="1658" r:id="rId10"/>
    <p:sldId id="318" r:id="rId11"/>
    <p:sldId id="303" r:id="rId12"/>
    <p:sldId id="1655" r:id="rId13"/>
    <p:sldId id="1652" r:id="rId14"/>
    <p:sldId id="1654" r:id="rId15"/>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5E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62"/>
    <p:restoredTop sz="93083" autoAdjust="0"/>
  </p:normalViewPr>
  <p:slideViewPr>
    <p:cSldViewPr>
      <p:cViewPr varScale="1">
        <p:scale>
          <a:sx n="171" d="100"/>
          <a:sy n="171" d="100"/>
        </p:scale>
        <p:origin x="952" y="16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3/10/20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10</a:t>
            </a:fld>
            <a:endParaRPr lang="en-US" altLang="zh-CN"/>
          </a:p>
        </p:txBody>
      </p:sp>
    </p:spTree>
    <p:extLst>
      <p:ext uri="{BB962C8B-B14F-4D97-AF65-F5344CB8AC3E}">
        <p14:creationId xmlns:p14="http://schemas.microsoft.com/office/powerpoint/2010/main" val="1422079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11</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127127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14</a:t>
            </a:fld>
            <a:endParaRPr lang="en-US" altLang="zh-CN"/>
          </a:p>
        </p:txBody>
      </p:sp>
    </p:spTree>
    <p:extLst>
      <p:ext uri="{BB962C8B-B14F-4D97-AF65-F5344CB8AC3E}">
        <p14:creationId xmlns:p14="http://schemas.microsoft.com/office/powerpoint/2010/main" val="2642803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3039843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5</a:t>
            </a:fld>
            <a:endParaRPr lang="en-US" altLang="zh-CN"/>
          </a:p>
        </p:txBody>
      </p:sp>
    </p:spTree>
    <p:extLst>
      <p:ext uri="{BB962C8B-B14F-4D97-AF65-F5344CB8AC3E}">
        <p14:creationId xmlns:p14="http://schemas.microsoft.com/office/powerpoint/2010/main" val="3511616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675579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7</a:t>
            </a:fld>
            <a:endParaRPr lang="en-US" altLang="zh-CN"/>
          </a:p>
        </p:txBody>
      </p:sp>
    </p:spTree>
    <p:extLst>
      <p:ext uri="{BB962C8B-B14F-4D97-AF65-F5344CB8AC3E}">
        <p14:creationId xmlns:p14="http://schemas.microsoft.com/office/powerpoint/2010/main" val="3523175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3363797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9</a:t>
            </a:fld>
            <a:endParaRPr lang="en-US" altLang="zh-CN"/>
          </a:p>
        </p:txBody>
      </p:sp>
    </p:spTree>
    <p:extLst>
      <p:ext uri="{BB962C8B-B14F-4D97-AF65-F5344CB8AC3E}">
        <p14:creationId xmlns:p14="http://schemas.microsoft.com/office/powerpoint/2010/main" val="93952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gandhi@cisco.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oses.Nagarajah@team.telstra.com" TargetMode="External"/><Relationship Id="rId5" Type="http://schemas.openxmlformats.org/officeDocument/2006/relationships/hyperlink" Target="mailto:Navin.Vaghamshi@ril.com" TargetMode="External"/><Relationship Id="rId4" Type="http://schemas.openxmlformats.org/officeDocument/2006/relationships/hyperlink" Target="mailto:cfilsfil@cisc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152400" y="438150"/>
            <a:ext cx="8763000" cy="1676400"/>
          </a:xfrm>
        </p:spPr>
        <p:txBody>
          <a:bodyPr>
            <a:normAutofit/>
          </a:bodyPr>
          <a:lstStyle/>
          <a:p>
            <a:r>
              <a:rPr lang="en-US" sz="3600" dirty="0"/>
              <a:t>Enhanced Performance and Liveness Monitoring in Segment Routing Networks</a:t>
            </a:r>
          </a:p>
        </p:txBody>
      </p:sp>
      <p:sp>
        <p:nvSpPr>
          <p:cNvPr id="2051" name="Rectangle 3"/>
          <p:cNvSpPr>
            <a:spLocks noGrp="1" noChangeArrowheads="1"/>
          </p:cNvSpPr>
          <p:nvPr>
            <p:ph type="subTitle" idx="1"/>
          </p:nvPr>
        </p:nvSpPr>
        <p:spPr>
          <a:xfrm>
            <a:off x="609600" y="2051579"/>
            <a:ext cx="7696200" cy="578643"/>
          </a:xfrm>
        </p:spPr>
        <p:txBody>
          <a:bodyPr/>
          <a:lstStyle/>
          <a:p>
            <a:r>
              <a:rPr lang="en-US" sz="2400" i="1" dirty="0"/>
              <a:t>draft-gandhi-spring-sr-enhanced-plm-00</a:t>
            </a:r>
          </a:p>
        </p:txBody>
      </p:sp>
      <p:sp>
        <p:nvSpPr>
          <p:cNvPr id="2052" name="Rectangle 4"/>
          <p:cNvSpPr>
            <a:spLocks noChangeArrowheads="1"/>
          </p:cNvSpPr>
          <p:nvPr/>
        </p:nvSpPr>
        <p:spPr bwMode="auto">
          <a:xfrm>
            <a:off x="1600200" y="2730977"/>
            <a:ext cx="6248400" cy="1212374"/>
          </a:xfrm>
          <a:prstGeom prst="rect">
            <a:avLst/>
          </a:prstGeom>
          <a:noFill/>
          <a:ln w="9525">
            <a:noFill/>
            <a:miter lim="800000"/>
            <a:headEnd/>
            <a:tailEnd/>
          </a:ln>
        </p:spPr>
        <p:txBody>
          <a:bodyPr/>
          <a:lstStyle/>
          <a:p>
            <a:pPr>
              <a:spcBef>
                <a:spcPct val="20000"/>
              </a:spcBef>
            </a:pPr>
            <a:r>
              <a:rPr lang="en-US" altLang="zh-CN" i="1" dirty="0">
                <a:latin typeface="Calibri" panose="020F0502020204030204" pitchFamily="34" charset="0"/>
                <a:ea typeface="Calibri" charset="0"/>
                <a:cs typeface="Calibri" panose="020F0502020204030204" pitchFamily="34" charset="0"/>
              </a:rPr>
              <a:t>Rakesh Gandhi - Cisco Systems (</a:t>
            </a:r>
            <a:r>
              <a:rPr lang="en-US" altLang="zh-CN" i="1" dirty="0">
                <a:latin typeface="Calibri" panose="020F0502020204030204" pitchFamily="34" charset="0"/>
                <a:ea typeface="Calibri" charset="0"/>
                <a:cs typeface="Calibri" panose="020F0502020204030204" pitchFamily="34" charset="0"/>
                <a:hlinkClick r:id="rId3"/>
              </a:rPr>
              <a:t>rgandhi@cisco.com</a:t>
            </a:r>
            <a:r>
              <a:rPr lang="en-US" altLang="zh-CN" i="1" dirty="0">
                <a:latin typeface="Calibri" panose="020F0502020204030204" pitchFamily="34" charset="0"/>
                <a:ea typeface="Calibri" charset="0"/>
                <a:cs typeface="Calibri" panose="020F0502020204030204" pitchFamily="34" charset="0"/>
              </a:rPr>
              <a:t>) - Presenter</a:t>
            </a:r>
          </a:p>
          <a:p>
            <a:r>
              <a:rPr lang="en-US" i="1" dirty="0">
                <a:latin typeface="Calibri" panose="020F0502020204030204" pitchFamily="34" charset="0"/>
                <a:ea typeface="Calibri" charset="0"/>
                <a:cs typeface="Calibri" panose="020F0502020204030204" pitchFamily="34" charset="0"/>
              </a:rPr>
              <a:t>Clarence </a:t>
            </a:r>
            <a:r>
              <a:rPr lang="en-US" i="1" dirty="0" err="1">
                <a:latin typeface="Calibri" panose="020F0502020204030204" pitchFamily="34" charset="0"/>
                <a:ea typeface="Calibri" charset="0"/>
                <a:cs typeface="Calibri" panose="020F0502020204030204" pitchFamily="34" charset="0"/>
              </a:rPr>
              <a:t>Filsfils</a:t>
            </a:r>
            <a:r>
              <a:rPr lang="en-US" i="1" dirty="0">
                <a:latin typeface="Calibri" panose="020F0502020204030204" pitchFamily="34" charset="0"/>
                <a:ea typeface="Calibri" charset="0"/>
                <a:cs typeface="Calibri" panose="020F0502020204030204" pitchFamily="34" charset="0"/>
              </a:rPr>
              <a:t> - Cisco Systems (</a:t>
            </a:r>
            <a:r>
              <a:rPr lang="en-US" i="1" dirty="0">
                <a:latin typeface="Calibri" panose="020F0502020204030204" pitchFamily="34" charset="0"/>
                <a:ea typeface="Calibri" charset="0"/>
                <a:cs typeface="Calibri" panose="020F0502020204030204" pitchFamily="34" charset="0"/>
                <a:hlinkClick r:id="rId4"/>
              </a:rPr>
              <a:t>cfilsfil@cisco.com</a:t>
            </a:r>
            <a:r>
              <a:rPr lang="en-US" i="1" dirty="0">
                <a:latin typeface="Calibri" panose="020F0502020204030204" pitchFamily="34" charset="0"/>
                <a:ea typeface="Calibri" charset="0"/>
                <a:cs typeface="Calibri" panose="020F0502020204030204" pitchFamily="34" charset="0"/>
              </a:rPr>
              <a:t>)</a:t>
            </a:r>
          </a:p>
          <a:p>
            <a:r>
              <a:rPr lang="en-US" i="1" dirty="0" err="1">
                <a:latin typeface="Calibri" panose="020F0502020204030204" pitchFamily="34" charset="0"/>
                <a:ea typeface="Calibri" charset="0"/>
                <a:cs typeface="Calibri" panose="020F0502020204030204" pitchFamily="34" charset="0"/>
              </a:rPr>
              <a:t>Navin</a:t>
            </a:r>
            <a:r>
              <a:rPr lang="en-US" i="1" dirty="0">
                <a:latin typeface="Calibri" panose="020F0502020204030204" pitchFamily="34" charset="0"/>
                <a:ea typeface="Calibri" charset="0"/>
                <a:cs typeface="Calibri" panose="020F0502020204030204" pitchFamily="34" charset="0"/>
              </a:rPr>
              <a:t> </a:t>
            </a:r>
            <a:r>
              <a:rPr lang="en-US" i="1" dirty="0" err="1">
                <a:latin typeface="Calibri" panose="020F0502020204030204" pitchFamily="34" charset="0"/>
                <a:ea typeface="Calibri" charset="0"/>
                <a:cs typeface="Calibri" panose="020F0502020204030204" pitchFamily="34" charset="0"/>
              </a:rPr>
              <a:t>Vaghamshi</a:t>
            </a:r>
            <a:r>
              <a:rPr lang="en-US" i="1" dirty="0">
                <a:latin typeface="Calibri" panose="020F0502020204030204" pitchFamily="34" charset="0"/>
                <a:ea typeface="Calibri" charset="0"/>
                <a:cs typeface="Calibri" panose="020F0502020204030204" pitchFamily="34" charset="0"/>
              </a:rPr>
              <a:t> - Reliance (</a:t>
            </a:r>
            <a:r>
              <a:rPr lang="en-US" i="1" dirty="0">
                <a:latin typeface="Calibri" panose="020F0502020204030204" pitchFamily="34" charset="0"/>
                <a:ea typeface="Calibri" charset="0"/>
                <a:cs typeface="Calibri" panose="020F0502020204030204" pitchFamily="34" charset="0"/>
                <a:hlinkClick r:id="rId5"/>
              </a:rPr>
              <a:t>Navin.Vaghamshi@ril.com</a:t>
            </a:r>
            <a:r>
              <a:rPr lang="en-US" i="1" dirty="0">
                <a:latin typeface="Calibri" panose="020F0502020204030204" pitchFamily="34" charset="0"/>
                <a:ea typeface="Calibri" charset="0"/>
                <a:cs typeface="Calibri" panose="020F0502020204030204" pitchFamily="34" charset="0"/>
              </a:rPr>
              <a:t>)</a:t>
            </a:r>
          </a:p>
          <a:p>
            <a:r>
              <a:rPr lang="en-CA" i="1" dirty="0">
                <a:latin typeface="Calibri" panose="020F0502020204030204" pitchFamily="34" charset="0"/>
                <a:cs typeface="Calibri" panose="020F0502020204030204" pitchFamily="34" charset="0"/>
              </a:rPr>
              <a:t>Moses </a:t>
            </a:r>
            <a:r>
              <a:rPr lang="en-CA" i="1" dirty="0" err="1">
                <a:latin typeface="Calibri" panose="020F0502020204030204" pitchFamily="34" charset="0"/>
                <a:cs typeface="Calibri" panose="020F0502020204030204" pitchFamily="34" charset="0"/>
              </a:rPr>
              <a:t>Nagarajah</a:t>
            </a:r>
            <a:r>
              <a:rPr lang="en-CA" i="1" dirty="0">
                <a:latin typeface="Calibri" panose="020F0502020204030204" pitchFamily="34" charset="0"/>
                <a:cs typeface="Calibri" panose="020F0502020204030204" pitchFamily="34" charset="0"/>
              </a:rPr>
              <a:t> - Telstra (</a:t>
            </a:r>
            <a:r>
              <a:rPr lang="en-CA" i="1" dirty="0">
                <a:latin typeface="Calibri" panose="020F0502020204030204" pitchFamily="34" charset="0"/>
                <a:cs typeface="Calibri" panose="020F0502020204030204" pitchFamily="34" charset="0"/>
                <a:hlinkClick r:id="rId6"/>
              </a:rPr>
              <a:t>Moses.Nagarajah@team.telstra.com</a:t>
            </a:r>
            <a:r>
              <a:rPr lang="en-CA" i="1" dirty="0">
                <a:latin typeface="Calibri" panose="020F0502020204030204" pitchFamily="34" charset="0"/>
                <a:cs typeface="Calibri" panose="020F0502020204030204" pitchFamily="34" charset="0"/>
              </a:rPr>
              <a:t>)</a:t>
            </a:r>
          </a:p>
        </p:txBody>
      </p:sp>
      <p:sp>
        <p:nvSpPr>
          <p:cNvPr id="6"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685800" y="1123950"/>
            <a:ext cx="8001000" cy="2514599"/>
          </a:xfrm>
        </p:spPr>
        <p:txBody>
          <a:bodyPr/>
          <a:lstStyle/>
          <a:p>
            <a:pPr lvl="0"/>
            <a:r>
              <a:rPr lang="en-US" sz="2400" dirty="0">
                <a:latin typeface="Calibri" charset="0"/>
                <a:ea typeface="Calibri" charset="0"/>
                <a:cs typeface="Calibri" charset="0"/>
              </a:rPr>
              <a:t>Welcome your comments and suggestions</a:t>
            </a:r>
          </a:p>
          <a:p>
            <a:r>
              <a:rPr lang="en-US" sz="2400" dirty="0"/>
              <a:t>Implementation exists</a:t>
            </a:r>
          </a:p>
          <a:p>
            <a:r>
              <a:rPr lang="en-US" sz="2400" dirty="0">
                <a:latin typeface="Calibri" charset="0"/>
                <a:ea typeface="Calibri" charset="0"/>
                <a:cs typeface="Calibri" charset="0"/>
              </a:rPr>
              <a:t>Requesting WG adoption</a:t>
            </a:r>
          </a:p>
        </p:txBody>
      </p:sp>
      <p:sp>
        <p:nvSpPr>
          <p:cNvPr id="4"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Tree>
    <p:extLst>
      <p:ext uri="{BB962C8B-B14F-4D97-AF65-F5344CB8AC3E}">
        <p14:creationId xmlns:p14="http://schemas.microsoft.com/office/powerpoint/2010/main" val="230916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12</a:t>
            </a:fld>
            <a:endParaRPr lang="en-US" altLang="zh-CN"/>
          </a:p>
        </p:txBody>
      </p:sp>
      <p:sp>
        <p:nvSpPr>
          <p:cNvPr id="8" name="Title 7">
            <a:extLst>
              <a:ext uri="{FF2B5EF4-FFF2-40B4-BE49-F238E27FC236}">
                <a16:creationId xmlns:a16="http://schemas.microsoft.com/office/drawing/2014/main" id="{EAE0D9DC-8575-A84F-A04B-3BD8C30794A3}"/>
              </a:ext>
            </a:extLst>
          </p:cNvPr>
          <p:cNvSpPr>
            <a:spLocks noGrp="1"/>
          </p:cNvSpPr>
          <p:nvPr>
            <p:ph type="ctrTitle"/>
          </p:nvPr>
        </p:nvSpPr>
        <p:spPr/>
        <p:txBody>
          <a:bodyPr/>
          <a:lstStyle/>
          <a:p>
            <a:r>
              <a:rPr lang="en-US" dirty="0"/>
              <a:t>Backup</a:t>
            </a:r>
          </a:p>
        </p:txBody>
      </p:sp>
    </p:spTree>
    <p:extLst>
      <p:ext uri="{BB962C8B-B14F-4D97-AF65-F5344CB8AC3E}">
        <p14:creationId xmlns:p14="http://schemas.microsoft.com/office/powerpoint/2010/main" val="1607707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457200" y="-1905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Example Provisioning Model</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1066800" y="843776"/>
            <a:ext cx="7010400" cy="3600986"/>
          </a:xfrm>
          <a:prstGeom prst="rect">
            <a:avLst/>
          </a:prstGeom>
          <a:solidFill>
            <a:schemeClr val="accent6">
              <a:lumMod val="20000"/>
              <a:lumOff val="80000"/>
            </a:schemeClr>
          </a:solidFill>
        </p:spPr>
        <p:txBody>
          <a:bodyPr wrap="square">
            <a:spAutoFit/>
          </a:bodyPr>
          <a:lstStyle/>
          <a:p>
            <a:r>
              <a:rPr lang="en-CA" sz="1200" b="1" dirty="0">
                <a:latin typeface="Courier" pitchFamily="2" charset="0"/>
              </a:rPr>
              <a:t>                             +------------+</a:t>
            </a:r>
          </a:p>
          <a:p>
            <a:r>
              <a:rPr lang="en-CA" sz="1200" b="1" dirty="0">
                <a:latin typeface="Courier" pitchFamily="2" charset="0"/>
              </a:rPr>
              <a:t>                             | Controller |</a:t>
            </a:r>
          </a:p>
          <a:p>
            <a:r>
              <a:rPr lang="en-CA" sz="1200" b="1" dirty="0">
                <a:latin typeface="Courier" pitchFamily="2" charset="0"/>
              </a:rPr>
              <a:t>                             +------------+</a:t>
            </a:r>
          </a:p>
          <a:p>
            <a:r>
              <a:rPr lang="en-CA" sz="1200" b="1" dirty="0">
                <a:latin typeface="Courier" pitchFamily="2" charset="0"/>
              </a:rPr>
              <a:t>   Destination UDP Port           /  \         Destination UDP port</a:t>
            </a:r>
          </a:p>
          <a:p>
            <a:r>
              <a:rPr lang="en-CA" sz="1200" b="1" dirty="0">
                <a:latin typeface="Courier" pitchFamily="2" charset="0"/>
              </a:rPr>
              <a:t>   Measurement Protocol          /    \        Measurement Protocol</a:t>
            </a:r>
          </a:p>
          <a:p>
            <a:r>
              <a:rPr lang="en-CA" sz="1200" b="1" dirty="0">
                <a:latin typeface="Courier" pitchFamily="2" charset="0"/>
              </a:rPr>
              <a:t>   Measurement Type             /      \       Measurement Type</a:t>
            </a:r>
          </a:p>
          <a:p>
            <a:r>
              <a:rPr lang="en-CA" sz="1200" b="1" dirty="0">
                <a:latin typeface="Courier" pitchFamily="2" charset="0"/>
              </a:rPr>
              <a:t>     Delay/Loss                /        \        Delay/Loss</a:t>
            </a:r>
          </a:p>
          <a:p>
            <a:r>
              <a:rPr lang="en-CA" sz="1200" b="1" dirty="0">
                <a:latin typeface="Courier" pitchFamily="2" charset="0"/>
              </a:rPr>
              <a:t>   Authentication Mode &amp; Key  /          \     Authentication Mode &amp; Key</a:t>
            </a:r>
          </a:p>
          <a:p>
            <a:r>
              <a:rPr lang="en-CA" sz="1200" b="1" dirty="0">
                <a:latin typeface="Courier" pitchFamily="2" charset="0"/>
              </a:rPr>
              <a:t>   Timestamp Format          /            \    Loss Measurement Mode</a:t>
            </a:r>
          </a:p>
          <a:p>
            <a:r>
              <a:rPr lang="en-CA" sz="1200" b="1" dirty="0">
                <a:latin typeface="Courier" pitchFamily="2" charset="0"/>
              </a:rPr>
              <a:t>   Delay Measurement Mode   /              \ </a:t>
            </a:r>
          </a:p>
          <a:p>
            <a:r>
              <a:rPr lang="en-CA" sz="1200" b="1" dirty="0">
                <a:latin typeface="Courier" pitchFamily="2" charset="0"/>
              </a:rPr>
              <a:t>   Padding/Packet Size     /                \ </a:t>
            </a:r>
          </a:p>
          <a:p>
            <a:r>
              <a:rPr lang="en-CA" sz="1200" b="1" dirty="0">
                <a:latin typeface="Courier" pitchFamily="2" charset="0"/>
              </a:rPr>
              <a:t>   Loss Measurement Mode  /                  \</a:t>
            </a:r>
          </a:p>
          <a:p>
            <a:r>
              <a:rPr lang="en-CA" sz="1200" b="1" dirty="0">
                <a:latin typeface="Courier" pitchFamily="2" charset="0"/>
              </a:rPr>
              <a:t>                         v                    v</a:t>
            </a:r>
          </a:p>
          <a:p>
            <a:r>
              <a:rPr lang="en-CA" sz="1200" b="1" dirty="0">
                <a:latin typeface="Courier" pitchFamily="2" charset="0"/>
              </a:rPr>
              <a:t>                     +-------+            +-------+</a:t>
            </a:r>
          </a:p>
          <a:p>
            <a:r>
              <a:rPr lang="en-CA" sz="1200" b="1" dirty="0">
                <a:latin typeface="Courier" pitchFamily="2" charset="0"/>
              </a:rPr>
              <a:t>                     |       |            |       |</a:t>
            </a:r>
          </a:p>
          <a:p>
            <a:r>
              <a:rPr lang="en-CA" sz="1200" b="1" dirty="0">
                <a:latin typeface="Courier" pitchFamily="2" charset="0"/>
              </a:rPr>
              <a:t>                     |   R1  |------------|   R5  |</a:t>
            </a:r>
          </a:p>
          <a:p>
            <a:r>
              <a:rPr lang="en-CA" sz="1200" b="1" dirty="0">
                <a:latin typeface="Courier" pitchFamily="2" charset="0"/>
              </a:rPr>
              <a:t>                     |       |            |       |</a:t>
            </a:r>
          </a:p>
          <a:p>
            <a:r>
              <a:rPr lang="en-CA" sz="1200" b="1" dirty="0">
                <a:latin typeface="Courier" pitchFamily="2" charset="0"/>
              </a:rPr>
              <a:t>                     +-------+            +-------+</a:t>
            </a:r>
          </a:p>
          <a:p>
            <a:r>
              <a:rPr lang="en-CA" sz="1200" b="1" dirty="0">
                <a:latin typeface="Courier" pitchFamily="2" charset="0"/>
              </a:rPr>
              <a:t>                      Sender              Reflector</a:t>
            </a:r>
          </a:p>
        </p:txBody>
      </p:sp>
    </p:spTree>
    <p:extLst>
      <p:ext uri="{BB962C8B-B14F-4D97-AF65-F5344CB8AC3E}">
        <p14:creationId xmlns:p14="http://schemas.microsoft.com/office/powerpoint/2010/main" val="1805408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dirty="0"/>
          </a:p>
        </p:txBody>
      </p:sp>
    </p:spTree>
    <p:extLst>
      <p:ext uri="{BB962C8B-B14F-4D97-AF65-F5344CB8AC3E}">
        <p14:creationId xmlns:p14="http://schemas.microsoft.com/office/powerpoint/2010/main" val="66881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09600" y="1009650"/>
            <a:ext cx="8113059"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685800" y="979884"/>
            <a:ext cx="7772400" cy="3192066"/>
          </a:xfrm>
        </p:spPr>
        <p:txBody>
          <a:bodyPr/>
          <a:lstStyle/>
          <a:p>
            <a:pPr marL="0" indent="0">
              <a:buNone/>
            </a:pPr>
            <a:r>
              <a:rPr lang="en-US" sz="1600" dirty="0"/>
              <a:t>Requirements:</a:t>
            </a:r>
          </a:p>
          <a:p>
            <a:pPr lvl="1">
              <a:buFont typeface="Wingdings" charset="2"/>
              <a:buChar char="§"/>
            </a:pPr>
            <a:r>
              <a:rPr lang="en-US" sz="1600" dirty="0"/>
              <a:t>Performance Delay and Loss Measurement &amp; Liveness Monitoring</a:t>
            </a:r>
          </a:p>
          <a:p>
            <a:pPr lvl="2">
              <a:buFont typeface="Wingdings" pitchFamily="2" charset="2"/>
              <a:buChar char="ü"/>
            </a:pPr>
            <a:r>
              <a:rPr lang="en-US" sz="1600" dirty="0"/>
              <a:t>End-to-end P2P/P2MP SR Policies</a:t>
            </a:r>
          </a:p>
          <a:p>
            <a:pPr lvl="2">
              <a:buFont typeface="Wingdings" pitchFamily="2" charset="2"/>
              <a:buChar char="ü"/>
            </a:pPr>
            <a:r>
              <a:rPr lang="en-US" sz="1600" dirty="0"/>
              <a:t>Links (Future)</a:t>
            </a:r>
          </a:p>
          <a:p>
            <a:pPr lvl="2">
              <a:buFont typeface="Wingdings" charset="2"/>
              <a:buChar char="ü"/>
            </a:pPr>
            <a:r>
              <a:rPr lang="en-US" sz="1600" dirty="0"/>
              <a:t>Applicable to SR-MPLS/SRv6 data planes</a:t>
            </a:r>
          </a:p>
          <a:p>
            <a:pPr marL="0" lvl="1" indent="0">
              <a:buNone/>
            </a:pPr>
            <a:r>
              <a:rPr lang="en-US" sz="1600" dirty="0"/>
              <a:t>Scope:</a:t>
            </a:r>
          </a:p>
          <a:p>
            <a:pPr lvl="1">
              <a:buFont typeface="Wingdings" charset="2"/>
              <a:buChar char="§"/>
            </a:pPr>
            <a:r>
              <a:rPr lang="en-US" sz="1600" dirty="0"/>
              <a:t>RFC 5357 (TWAMP) defined probe messages - TWAMP Light</a:t>
            </a:r>
          </a:p>
          <a:p>
            <a:pPr lvl="1">
              <a:buFont typeface="Wingdings" charset="2"/>
              <a:buChar char="§"/>
            </a:pPr>
            <a:r>
              <a:rPr lang="en-US" sz="1600" dirty="0"/>
              <a:t>STAMP [</a:t>
            </a:r>
            <a:r>
              <a:rPr lang="en-CA" sz="1600" dirty="0"/>
              <a:t>draft-</a:t>
            </a:r>
            <a:r>
              <a:rPr lang="en-CA" sz="1600" dirty="0" err="1"/>
              <a:t>ietf</a:t>
            </a:r>
            <a:r>
              <a:rPr lang="en-CA" sz="1600" dirty="0"/>
              <a:t>-</a:t>
            </a:r>
            <a:r>
              <a:rPr lang="en-CA" sz="1600" dirty="0" err="1"/>
              <a:t>ippm</a:t>
            </a:r>
            <a:r>
              <a:rPr lang="en-CA" sz="1600" dirty="0"/>
              <a:t>-stamp</a:t>
            </a:r>
            <a:r>
              <a:rPr lang="en-US" sz="1600" dirty="0"/>
              <a:t>] defined probe messages</a:t>
            </a:r>
          </a:p>
          <a:p>
            <a:pPr lvl="1">
              <a:buFont typeface="Wingdings" charset="2"/>
              <a:buChar char="§"/>
            </a:pPr>
            <a:r>
              <a:rPr lang="en-US" sz="1600" dirty="0"/>
              <a:t>STAMP TLVs [</a:t>
            </a:r>
            <a:r>
              <a:rPr lang="en-CA" sz="1600" dirty="0"/>
              <a:t>draft-</a:t>
            </a:r>
            <a:r>
              <a:rPr lang="en-CA" sz="1600" dirty="0" err="1"/>
              <a:t>ietf</a:t>
            </a:r>
            <a:r>
              <a:rPr lang="en-CA" sz="1600" dirty="0"/>
              <a:t>-</a:t>
            </a:r>
            <a:r>
              <a:rPr lang="en-CA" sz="1600" dirty="0" err="1"/>
              <a:t>ippm</a:t>
            </a:r>
            <a:r>
              <a:rPr lang="en-CA" sz="1600" dirty="0"/>
              <a:t>-stamp-option-</a:t>
            </a:r>
            <a:r>
              <a:rPr lang="en-CA" sz="1600" dirty="0" err="1"/>
              <a:t>tlv</a:t>
            </a:r>
            <a:r>
              <a:rPr lang="en-CA" sz="1600" dirty="0"/>
              <a:t>]</a:t>
            </a:r>
            <a:endParaRPr lang="en-US" sz="1600" dirty="0"/>
          </a:p>
          <a:p>
            <a:pPr lvl="1">
              <a:buFont typeface="Wingdings" charset="2"/>
              <a:buChar char="§"/>
            </a:pPr>
            <a:r>
              <a:rPr lang="en-US" sz="1600" dirty="0"/>
              <a:t>User-configured IP/UDP path for probe messages</a:t>
            </a:r>
          </a:p>
          <a:p>
            <a:pPr lvl="1">
              <a:buFont typeface="Wingdings" charset="2"/>
              <a:buChar char="§"/>
            </a:pPr>
            <a:endParaRPr lang="en-US" sz="1600" dirty="0"/>
          </a:p>
        </p:txBody>
      </p:sp>
      <p:sp>
        <p:nvSpPr>
          <p:cNvPr id="4"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dirty="0"/>
          </a:p>
        </p:txBody>
      </p:sp>
    </p:spTree>
    <p:extLst>
      <p:ext uri="{BB962C8B-B14F-4D97-AF65-F5344CB8AC3E}">
        <p14:creationId xmlns:p14="http://schemas.microsoft.com/office/powerpoint/2010/main" val="209978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Liveness Monitoring of SR Policy</a:t>
            </a:r>
          </a:p>
        </p:txBody>
      </p:sp>
      <p:sp>
        <p:nvSpPr>
          <p:cNvPr id="4" name="Footer Placeholder 3"/>
          <p:cNvSpPr>
            <a:spLocks noGrp="1"/>
          </p:cNvSpPr>
          <p:nvPr>
            <p:ph type="ftr" sz="quarter" idx="11"/>
          </p:nvPr>
        </p:nvSpPr>
        <p:spPr>
          <a:xfrm>
            <a:off x="3124200" y="4800151"/>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6" name="Content Placeholder 2"/>
          <p:cNvSpPr>
            <a:spLocks noGrp="1"/>
          </p:cNvSpPr>
          <p:nvPr>
            <p:ph idx="1"/>
          </p:nvPr>
        </p:nvSpPr>
        <p:spPr>
          <a:xfrm>
            <a:off x="393768" y="2859107"/>
            <a:ext cx="8319052" cy="1941044"/>
          </a:xfrm>
        </p:spPr>
        <p:txBody>
          <a:bodyPr/>
          <a:lstStyle/>
          <a:p>
            <a:pPr>
              <a:lnSpc>
                <a:spcPts val="1960"/>
              </a:lnSpc>
              <a:spcBef>
                <a:spcPts val="0"/>
              </a:spcBef>
            </a:pPr>
            <a:r>
              <a:rPr lang="en-US" sz="1600" dirty="0"/>
              <a:t>Liveness monitoring for SR Policy uses PM probes (TWAMP Light/STAMP delay measurement messages) in Loopback Mode</a:t>
            </a:r>
          </a:p>
          <a:p>
            <a:pPr>
              <a:lnSpc>
                <a:spcPts val="1960"/>
              </a:lnSpc>
              <a:spcBef>
                <a:spcPts val="0"/>
              </a:spcBef>
            </a:pPr>
            <a:r>
              <a:rPr lang="en-US" sz="1600" dirty="0"/>
              <a:t>Probe messages sent using Segment List(s) of the SR Policy Candidate Path(s)</a:t>
            </a:r>
          </a:p>
          <a:p>
            <a:pPr>
              <a:lnSpc>
                <a:spcPts val="1960"/>
              </a:lnSpc>
              <a:spcBef>
                <a:spcPts val="0"/>
              </a:spcBef>
            </a:pPr>
            <a:r>
              <a:rPr lang="en-US" sz="1600" dirty="0"/>
              <a:t>Probe messages are not punted on the remote node (endpoint/reflector)</a:t>
            </a:r>
          </a:p>
          <a:p>
            <a:pPr>
              <a:lnSpc>
                <a:spcPts val="1960"/>
              </a:lnSpc>
              <a:spcBef>
                <a:spcPts val="0"/>
              </a:spcBef>
            </a:pPr>
            <a:r>
              <a:rPr lang="en-US" sz="1600" dirty="0"/>
              <a:t>Return path can be IP by default or SR path</a:t>
            </a:r>
          </a:p>
          <a:p>
            <a:pPr>
              <a:lnSpc>
                <a:spcPts val="1960"/>
              </a:lnSpc>
              <a:spcBef>
                <a:spcPts val="0"/>
              </a:spcBef>
            </a:pPr>
            <a:r>
              <a:rPr lang="en-US" sz="1600" dirty="0"/>
              <a:t>Liveness failure is notified when consecutive N number of probe messages are not received back at the sender</a:t>
            </a:r>
          </a:p>
        </p:txBody>
      </p:sp>
      <p:sp>
        <p:nvSpPr>
          <p:cNvPr id="3" name="Rectangle 2">
            <a:extLst>
              <a:ext uri="{FF2B5EF4-FFF2-40B4-BE49-F238E27FC236}">
                <a16:creationId xmlns:a16="http://schemas.microsoft.com/office/drawing/2014/main" id="{31B17E9C-96E0-344B-B58B-37B6A946A9B7}"/>
              </a:ext>
            </a:extLst>
          </p:cNvPr>
          <p:cNvSpPr/>
          <p:nvPr/>
        </p:nvSpPr>
        <p:spPr>
          <a:xfrm>
            <a:off x="2209800" y="893624"/>
            <a:ext cx="4648200" cy="1754326"/>
          </a:xfrm>
          <a:prstGeom prst="rect">
            <a:avLst/>
          </a:prstGeom>
          <a:solidFill>
            <a:schemeClr val="accent6">
              <a:lumMod val="20000"/>
              <a:lumOff val="80000"/>
            </a:schemeClr>
          </a:solidFill>
          <a:ln>
            <a:solidFill>
              <a:srgbClr val="002060"/>
            </a:solidFill>
          </a:ln>
        </p:spPr>
        <p:txBody>
          <a:bodyPr wrap="square">
            <a:spAutoFit/>
          </a:bodyPr>
          <a:lstStyle/>
          <a:p>
            <a:pPr>
              <a:spcAft>
                <a:spcPts val="0"/>
              </a:spcAft>
            </a:pPr>
            <a:r>
              <a:rPr lang="en-CA" sz="1200" dirty="0">
                <a:latin typeface="Courier" pitchFamily="2" charset="0"/>
                <a:ea typeface="Calibri" panose="020F0502020204030204" pitchFamily="34" charset="0"/>
                <a:cs typeface="Times New Roman" panose="02020603050405020304" pitchFamily="18" charset="0"/>
              </a:rPr>
              <a:t> +-------+ t1     Probe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       | - - - - - - - - - - |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   R1  |--------------------||  R5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       |&lt;- - - - - - - - - - |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 t4   Return Probe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Sender                      Reflector Endpoint</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(Simply Forward)</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Figure 1: Loopback Mode</a:t>
            </a:r>
            <a:endParaRPr lang="en-CA" sz="1200" dirty="0">
              <a:effectLst/>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504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Enhanced Liveness Monitoring of SR Policy</a:t>
            </a:r>
          </a:p>
        </p:txBody>
      </p:sp>
      <p:sp>
        <p:nvSpPr>
          <p:cNvPr id="4" name="Footer Placeholder 3"/>
          <p:cNvSpPr>
            <a:spLocks noGrp="1"/>
          </p:cNvSpPr>
          <p:nvPr>
            <p:ph type="ftr" sz="quarter" idx="11"/>
          </p:nvPr>
        </p:nvSpPr>
        <p:spPr>
          <a:xfrm>
            <a:off x="3124200" y="4800151"/>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6" name="Content Placeholder 2"/>
          <p:cNvSpPr>
            <a:spLocks noGrp="1"/>
          </p:cNvSpPr>
          <p:nvPr>
            <p:ph idx="1"/>
          </p:nvPr>
        </p:nvSpPr>
        <p:spPr>
          <a:xfrm>
            <a:off x="367748" y="2794879"/>
            <a:ext cx="8395252" cy="2005271"/>
          </a:xfrm>
        </p:spPr>
        <p:txBody>
          <a:bodyPr/>
          <a:lstStyle/>
          <a:p>
            <a:pPr lvl="0">
              <a:lnSpc>
                <a:spcPts val="1680"/>
              </a:lnSpc>
              <a:spcBef>
                <a:spcPts val="600"/>
              </a:spcBef>
            </a:pPr>
            <a:r>
              <a:rPr lang="en-CA" sz="1400" dirty="0"/>
              <a:t>Use PM probes in loopback mode enabled with network programming function.</a:t>
            </a:r>
          </a:p>
          <a:p>
            <a:pPr lvl="1">
              <a:lnSpc>
                <a:spcPts val="1680"/>
              </a:lnSpc>
              <a:spcBef>
                <a:spcPts val="600"/>
              </a:spcBef>
            </a:pPr>
            <a:r>
              <a:rPr lang="en-CA" sz="1400" dirty="0"/>
              <a:t>The network programming function optimizes the "operations of punt, add receive timestamp and inject the probe packet" on the reflector node.  </a:t>
            </a:r>
          </a:p>
          <a:p>
            <a:pPr lvl="0">
              <a:lnSpc>
                <a:spcPts val="1680"/>
              </a:lnSpc>
              <a:spcBef>
                <a:spcPts val="600"/>
              </a:spcBef>
            </a:pPr>
            <a:r>
              <a:rPr lang="en-CA" sz="1400" dirty="0"/>
              <a:t>The endpoint node adds the receive timestamp (at the fixed location locally provisioned consistently in the network) in the payload of the received TWAMP Light or STAMP probe message without punting the probe message.  </a:t>
            </a:r>
          </a:p>
          <a:p>
            <a:pPr lvl="1">
              <a:lnSpc>
                <a:spcPts val="1680"/>
              </a:lnSpc>
              <a:spcBef>
                <a:spcPts val="600"/>
              </a:spcBef>
            </a:pPr>
            <a:r>
              <a:rPr lang="en-CA" sz="1400" dirty="0"/>
              <a:t>Only add the receive timestamp if the source address in the probe message matches the local node address</a:t>
            </a:r>
          </a:p>
        </p:txBody>
      </p:sp>
      <p:sp>
        <p:nvSpPr>
          <p:cNvPr id="3" name="Rectangle 2">
            <a:extLst>
              <a:ext uri="{FF2B5EF4-FFF2-40B4-BE49-F238E27FC236}">
                <a16:creationId xmlns:a16="http://schemas.microsoft.com/office/drawing/2014/main" id="{31B17E9C-96E0-344B-B58B-37B6A946A9B7}"/>
              </a:ext>
            </a:extLst>
          </p:cNvPr>
          <p:cNvSpPr/>
          <p:nvPr/>
        </p:nvSpPr>
        <p:spPr>
          <a:xfrm>
            <a:off x="1905000" y="855876"/>
            <a:ext cx="4800600" cy="1785104"/>
          </a:xfrm>
          <a:prstGeom prst="rect">
            <a:avLst/>
          </a:prstGeom>
          <a:solidFill>
            <a:schemeClr val="accent6">
              <a:lumMod val="20000"/>
              <a:lumOff val="80000"/>
            </a:schemeClr>
          </a:solidFill>
          <a:ln>
            <a:solidFill>
              <a:srgbClr val="002060"/>
            </a:solidFill>
          </a:ln>
        </p:spPr>
        <p:txBody>
          <a:bodyPr wrap="square">
            <a:spAutoFit/>
          </a:bodyPr>
          <a:lstStyle/>
          <a:p>
            <a:r>
              <a:rPr lang="en-CA" sz="1100" dirty="0">
                <a:latin typeface="Courier" pitchFamily="2" charset="0"/>
              </a:rPr>
              <a:t>   +-------+ t1    Probe      t2 +-------+</a:t>
            </a:r>
          </a:p>
          <a:p>
            <a:r>
              <a:rPr lang="en-CA" sz="1100" dirty="0">
                <a:latin typeface="Courier" pitchFamily="2" charset="0"/>
              </a:rPr>
              <a:t>   |       | - - - - - - - - - - |       |</a:t>
            </a:r>
          </a:p>
          <a:p>
            <a:r>
              <a:rPr lang="en-CA" sz="1100" dirty="0">
                <a:latin typeface="Courier" pitchFamily="2" charset="0"/>
              </a:rPr>
              <a:t>   |   R1  |--------------------||  R5   |</a:t>
            </a:r>
          </a:p>
          <a:p>
            <a:r>
              <a:rPr lang="en-CA" sz="1100" dirty="0">
                <a:latin typeface="Courier" pitchFamily="2" charset="0"/>
              </a:rPr>
              <a:t>   |       |&lt;- - - - - - - - - - |       |</a:t>
            </a:r>
          </a:p>
          <a:p>
            <a:r>
              <a:rPr lang="en-CA" sz="1100" dirty="0">
                <a:latin typeface="Courier" pitchFamily="2" charset="0"/>
              </a:rPr>
              <a:t>   +-------+     Return Probe    +-------+</a:t>
            </a:r>
          </a:p>
          <a:p>
            <a:r>
              <a:rPr lang="en-CA" sz="1100" dirty="0">
                <a:latin typeface="Courier" pitchFamily="2" charset="0"/>
              </a:rPr>
              <a:t>    Sender                       Reflector Endpoint</a:t>
            </a:r>
          </a:p>
          <a:p>
            <a:r>
              <a:rPr lang="en-CA" sz="1100" dirty="0">
                <a:latin typeface="Courier" pitchFamily="2" charset="0"/>
              </a:rPr>
              <a:t>                                 (Timestamp,</a:t>
            </a:r>
          </a:p>
          <a:p>
            <a:r>
              <a:rPr lang="en-CA" sz="1100" dirty="0">
                <a:latin typeface="Courier" pitchFamily="2" charset="0"/>
              </a:rPr>
              <a:t>                                  Pop and Forward)</a:t>
            </a:r>
          </a:p>
          <a:p>
            <a:r>
              <a:rPr lang="en-CA" sz="1100" dirty="0">
                <a:latin typeface="Courier" pitchFamily="2" charset="0"/>
              </a:rPr>
              <a:t> </a:t>
            </a:r>
          </a:p>
          <a:p>
            <a:r>
              <a:rPr lang="en-CA" sz="1100" dirty="0">
                <a:latin typeface="Courier" pitchFamily="2" charset="0"/>
              </a:rPr>
              <a:t>Figure: Loopback Mode Enabled with Network Programming </a:t>
            </a:r>
          </a:p>
        </p:txBody>
      </p:sp>
    </p:spTree>
    <p:extLst>
      <p:ext uri="{BB962C8B-B14F-4D97-AF65-F5344CB8AC3E}">
        <p14:creationId xmlns:p14="http://schemas.microsoft.com/office/powerpoint/2010/main" val="3722295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SR-MPLS with Timestamp Label</a:t>
            </a:r>
          </a:p>
        </p:txBody>
      </p:sp>
      <p:sp>
        <p:nvSpPr>
          <p:cNvPr id="4"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
        <p:nvSpPr>
          <p:cNvPr id="6" name="Rectangle 5">
            <a:extLst>
              <a:ext uri="{FF2B5EF4-FFF2-40B4-BE49-F238E27FC236}">
                <a16:creationId xmlns:a16="http://schemas.microsoft.com/office/drawing/2014/main" id="{4C15A4CE-6545-5142-97A8-EDA8B07CB60B}"/>
              </a:ext>
            </a:extLst>
          </p:cNvPr>
          <p:cNvSpPr/>
          <p:nvPr/>
        </p:nvSpPr>
        <p:spPr>
          <a:xfrm>
            <a:off x="228600" y="666750"/>
            <a:ext cx="4876800" cy="4108817"/>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Label(1)                   | TC  |S|      TTL      |</a:t>
            </a:r>
          </a:p>
          <a:p>
            <a:r>
              <a:rPr lang="en-CA" sz="900" dirty="0">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            Label(n)                   | TC  |S|      TTL      |</a:t>
            </a:r>
          </a:p>
          <a:p>
            <a:r>
              <a:rPr lang="en-CA" sz="900" dirty="0">
                <a:latin typeface="Courier" pitchFamily="2" charset="0"/>
              </a:rPr>
              <a:t>  +-+-+-+-+-+-+-+-+-+-+-+-+-+-+-+-+-+-+-+-+-+-+-+-+-+-+-+-+-+-+-+-+</a:t>
            </a:r>
          </a:p>
          <a:p>
            <a:r>
              <a:rPr lang="en-CA" sz="900" dirty="0">
                <a:latin typeface="Courier" pitchFamily="2" charset="0"/>
              </a:rPr>
              <a:t>  </a:t>
            </a:r>
            <a:r>
              <a:rPr lang="en-CA" sz="900" b="1" dirty="0">
                <a:latin typeface="Courier" pitchFamily="2" charset="0"/>
              </a:rPr>
              <a:t>|            Timestamp Label (TBA1)     | TC  |S|      TTL      |</a:t>
            </a:r>
          </a:p>
          <a:p>
            <a:r>
              <a:rPr lang="en-CA" sz="900" dirty="0">
                <a:latin typeface="Courier" pitchFamily="2" charset="0"/>
              </a:rPr>
              <a:t>  +---------------------------------------------------------------+</a:t>
            </a:r>
          </a:p>
          <a:p>
            <a:r>
              <a:rPr lang="en-CA" sz="900" dirty="0">
                <a:latin typeface="Courier" pitchFamily="2" charset="0"/>
              </a:rPr>
              <a:t>  | IP Header                                                     |</a:t>
            </a:r>
          </a:p>
          <a:p>
            <a:r>
              <a:rPr lang="en-CA" sz="900" dirty="0">
                <a:latin typeface="Courier" pitchFamily="2" charset="0"/>
              </a:rPr>
              <a:t>  .  Source IP Address = </a:t>
            </a:r>
            <a:r>
              <a:rPr lang="en-CA" sz="900" b="1" dirty="0">
                <a:latin typeface="Courier" pitchFamily="2" charset="0"/>
              </a:rPr>
              <a:t>Endpoint</a:t>
            </a:r>
            <a:r>
              <a:rPr lang="en-CA" sz="900" dirty="0">
                <a:latin typeface="Courier" pitchFamily="2" charset="0"/>
              </a:rPr>
              <a:t> IPv4 or IPv6 Address            .</a:t>
            </a:r>
          </a:p>
          <a:p>
            <a:r>
              <a:rPr lang="en-CA" sz="900" dirty="0">
                <a:latin typeface="Courier" pitchFamily="2" charset="0"/>
              </a:rPr>
              <a:t>  .  Destination IP Address = </a:t>
            </a:r>
            <a:r>
              <a:rPr lang="en-CA" sz="900" b="1" dirty="0">
                <a:latin typeface="Courier" pitchFamily="2" charset="0"/>
              </a:rPr>
              <a:t>Sender</a:t>
            </a:r>
            <a:r>
              <a:rPr lang="en-CA" sz="900" dirty="0">
                <a:latin typeface="Courier" pitchFamily="2" charset="0"/>
              </a:rPr>
              <a:t> IPv4 or IPv6 Address         .</a:t>
            </a:r>
          </a:p>
          <a:p>
            <a:r>
              <a:rPr lang="en-CA" sz="900" dirty="0">
                <a:latin typeface="Courier" pitchFamily="2" charset="0"/>
              </a:rPr>
              <a:t>  .  Protocol = UDP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 UDP Header                                                    |</a:t>
            </a:r>
          </a:p>
          <a:p>
            <a:r>
              <a:rPr lang="en-CA" sz="900" dirty="0">
                <a:latin typeface="Courier" pitchFamily="2" charset="0"/>
              </a:rPr>
              <a:t>  .  Source Port = As chosen by Sender                            .</a:t>
            </a:r>
          </a:p>
          <a:p>
            <a:r>
              <a:rPr lang="en-CA" sz="900" dirty="0">
                <a:latin typeface="Courier" pitchFamily="2" charset="0"/>
              </a:rPr>
              <a:t>  .  Destination Port = User-configured Port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  Payload as defined in Section 4.2.1 of RFC 5357 |            |</a:t>
            </a:r>
          </a:p>
          <a:p>
            <a:r>
              <a:rPr lang="en-CA" sz="900" dirty="0">
                <a:latin typeface="Courier" pitchFamily="2" charset="0"/>
              </a:rPr>
              <a:t>  |  Payload as defined in Section 4.2 of STAMP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5: Probe Message Header for SR-MPLS with Timestamp Label</a:t>
            </a:r>
            <a:endParaRPr lang="en-US" sz="900" dirty="0">
              <a:latin typeface="Courier" pitchFamily="2" charset="0"/>
            </a:endParaRPr>
          </a:p>
        </p:txBody>
      </p:sp>
      <p:sp>
        <p:nvSpPr>
          <p:cNvPr id="8" name="Content Placeholder 7">
            <a:extLst>
              <a:ext uri="{FF2B5EF4-FFF2-40B4-BE49-F238E27FC236}">
                <a16:creationId xmlns:a16="http://schemas.microsoft.com/office/drawing/2014/main" id="{FC6E1890-536D-9D49-8207-C42BBF301FF3}"/>
              </a:ext>
            </a:extLst>
          </p:cNvPr>
          <p:cNvSpPr>
            <a:spLocks noGrp="1"/>
          </p:cNvSpPr>
          <p:nvPr>
            <p:ph idx="1"/>
          </p:nvPr>
        </p:nvSpPr>
        <p:spPr>
          <a:xfrm>
            <a:off x="5181600" y="1247094"/>
            <a:ext cx="3733800" cy="3001056"/>
          </a:xfrm>
        </p:spPr>
        <p:txBody>
          <a:bodyPr/>
          <a:lstStyle/>
          <a:p>
            <a:r>
              <a:rPr lang="en-US" sz="1600" dirty="0"/>
              <a:t>Timestamp Label (TBA1) allocated by IANA from Extended Special-Purpose MPLS Label Values </a:t>
            </a:r>
          </a:p>
          <a:p>
            <a:pPr lvl="1"/>
            <a:r>
              <a:rPr lang="en-US" sz="1600" dirty="0"/>
              <a:t>Used for Timestamp, Pop and Forward network programing function</a:t>
            </a:r>
          </a:p>
          <a:p>
            <a:r>
              <a:rPr lang="en-US" sz="1600" dirty="0"/>
              <a:t>Source and Destination Addresses for the Reverse direction path</a:t>
            </a:r>
          </a:p>
          <a:p>
            <a:r>
              <a:rPr lang="en-US" sz="1600" dirty="0"/>
              <a:t>Optionally, Reverse direction SR path label stack can follow the Timestamp Label </a:t>
            </a:r>
          </a:p>
          <a:p>
            <a:endParaRPr lang="en-US" sz="1600" dirty="0"/>
          </a:p>
        </p:txBody>
      </p:sp>
    </p:spTree>
    <p:extLst>
      <p:ext uri="{BB962C8B-B14F-4D97-AF65-F5344CB8AC3E}">
        <p14:creationId xmlns:p14="http://schemas.microsoft.com/office/powerpoint/2010/main" val="3880543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SRv6 with Timestamp and Forward Function</a:t>
            </a:r>
          </a:p>
        </p:txBody>
      </p:sp>
      <p:sp>
        <p:nvSpPr>
          <p:cNvPr id="4"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
        <p:nvSpPr>
          <p:cNvPr id="6" name="Rectangle 5">
            <a:extLst>
              <a:ext uri="{FF2B5EF4-FFF2-40B4-BE49-F238E27FC236}">
                <a16:creationId xmlns:a16="http://schemas.microsoft.com/office/drawing/2014/main" id="{4C15A4CE-6545-5142-97A8-EDA8B07CB60B}"/>
              </a:ext>
            </a:extLst>
          </p:cNvPr>
          <p:cNvSpPr/>
          <p:nvPr/>
        </p:nvSpPr>
        <p:spPr>
          <a:xfrm>
            <a:off x="262054" y="886522"/>
            <a:ext cx="5410200" cy="3477875"/>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a:t>
            </a:r>
          </a:p>
          <a:p>
            <a:r>
              <a:rPr lang="en-CA" sz="1000" dirty="0">
                <a:latin typeface="Courier" pitchFamily="2" charset="0"/>
              </a:rPr>
              <a:t>  |                       SRH                                     |</a:t>
            </a:r>
          </a:p>
          <a:p>
            <a:r>
              <a:rPr lang="en-CA" sz="1000" dirty="0">
                <a:latin typeface="Courier" pitchFamily="2" charset="0"/>
              </a:rPr>
              <a:t>  .                       &lt;Segment List&gt;                          .</a:t>
            </a:r>
          </a:p>
          <a:p>
            <a:r>
              <a:rPr lang="en-CA" sz="1000" dirty="0">
                <a:latin typeface="Courier" pitchFamily="2" charset="0"/>
              </a:rPr>
              <a:t>  .                       END.TSF with Target SID                 .</a:t>
            </a:r>
          </a:p>
          <a:p>
            <a:r>
              <a:rPr lang="en-CA" sz="1000" dirty="0">
                <a:latin typeface="Courier" pitchFamily="2" charset="0"/>
              </a:rPr>
              <a:t>  +---------------------------------------------------------------+</a:t>
            </a:r>
          </a:p>
          <a:p>
            <a:r>
              <a:rPr lang="en-CA" sz="1000" dirty="0">
                <a:latin typeface="Courier" pitchFamily="2" charset="0"/>
              </a:rPr>
              <a:t>  | IP Header                                                     |</a:t>
            </a:r>
          </a:p>
          <a:p>
            <a:r>
              <a:rPr lang="en-CA" sz="1000" dirty="0">
                <a:latin typeface="Courier" pitchFamily="2" charset="0"/>
              </a:rPr>
              <a:t>  .  Source IP Address = </a:t>
            </a:r>
            <a:r>
              <a:rPr lang="en-CA" sz="1000" b="1" dirty="0">
                <a:latin typeface="Courier" pitchFamily="2" charset="0"/>
              </a:rPr>
              <a:t>Endpoint</a:t>
            </a:r>
            <a:r>
              <a:rPr lang="en-CA" sz="1000" dirty="0">
                <a:latin typeface="Courier" pitchFamily="2" charset="0"/>
              </a:rPr>
              <a:t> IPv6 Address                    .</a:t>
            </a:r>
          </a:p>
          <a:p>
            <a:r>
              <a:rPr lang="en-CA" sz="1000" dirty="0">
                <a:latin typeface="Courier" pitchFamily="2" charset="0"/>
              </a:rPr>
              <a:t>  .  Destination IP Address = </a:t>
            </a:r>
            <a:r>
              <a:rPr lang="en-CA" sz="1000" b="1" dirty="0">
                <a:latin typeface="Courier" pitchFamily="2" charset="0"/>
              </a:rPr>
              <a:t>Sender</a:t>
            </a:r>
            <a:r>
              <a:rPr lang="en-CA" sz="1000" dirty="0">
                <a:latin typeface="Courier" pitchFamily="2" charset="0"/>
              </a:rPr>
              <a:t> IPv6 Address                 .</a:t>
            </a:r>
          </a:p>
          <a:p>
            <a:r>
              <a:rPr lang="en-CA" sz="1000" dirty="0">
                <a:latin typeface="Courier" pitchFamily="2" charset="0"/>
              </a:rPr>
              <a:t>  .  Protocol = UDP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 UDP Header                                                    |</a:t>
            </a:r>
          </a:p>
          <a:p>
            <a:r>
              <a:rPr lang="en-CA" sz="1000" dirty="0">
                <a:latin typeface="Courier" pitchFamily="2" charset="0"/>
              </a:rPr>
              <a:t>  .  Source Port = As chosen by Sender                            .</a:t>
            </a:r>
          </a:p>
          <a:p>
            <a:r>
              <a:rPr lang="en-CA" sz="1000" dirty="0">
                <a:latin typeface="Courier" pitchFamily="2" charset="0"/>
              </a:rPr>
              <a:t>  .  Destination Port = User-configured Port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  Payload as defined in Section 4.2.1 of RFC 5357 |            |</a:t>
            </a:r>
          </a:p>
          <a:p>
            <a:r>
              <a:rPr lang="en-CA" sz="1000" dirty="0">
                <a:latin typeface="Courier" pitchFamily="2" charset="0"/>
              </a:rPr>
              <a:t>  |  Payload as defined in Section 4.2 of STAMP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6: Probe Message Header for SRv6 with Endpoint Function</a:t>
            </a:r>
            <a:endParaRPr lang="en-US" sz="1000" dirty="0">
              <a:latin typeface="Courier" pitchFamily="2" charset="0"/>
            </a:endParaRPr>
          </a:p>
        </p:txBody>
      </p:sp>
      <p:sp>
        <p:nvSpPr>
          <p:cNvPr id="8" name="Content Placeholder 7">
            <a:extLst>
              <a:ext uri="{FF2B5EF4-FFF2-40B4-BE49-F238E27FC236}">
                <a16:creationId xmlns:a16="http://schemas.microsoft.com/office/drawing/2014/main" id="{FC6E1890-536D-9D49-8207-C42BBF301FF3}"/>
              </a:ext>
            </a:extLst>
          </p:cNvPr>
          <p:cNvSpPr>
            <a:spLocks noGrp="1"/>
          </p:cNvSpPr>
          <p:nvPr>
            <p:ph idx="1"/>
          </p:nvPr>
        </p:nvSpPr>
        <p:spPr>
          <a:xfrm>
            <a:off x="5802351" y="1031647"/>
            <a:ext cx="3048000" cy="3140303"/>
          </a:xfrm>
        </p:spPr>
        <p:txBody>
          <a:bodyPr/>
          <a:lstStyle/>
          <a:p>
            <a:r>
              <a:rPr lang="en-US" sz="1600" dirty="0"/>
              <a:t>Endpoint Function END.TSF is defined for Timestamp and Forward</a:t>
            </a:r>
          </a:p>
          <a:p>
            <a:r>
              <a:rPr lang="en-US" sz="1600" dirty="0"/>
              <a:t>Source and Destination Addresses for the Reverse direction path in the inner IPv6 header</a:t>
            </a:r>
          </a:p>
          <a:p>
            <a:r>
              <a:rPr lang="en-US" sz="1600" dirty="0"/>
              <a:t>Optionally, Reverse direction SR path can be in the SRH</a:t>
            </a:r>
          </a:p>
          <a:p>
            <a:endParaRPr lang="en-US" sz="1600" dirty="0"/>
          </a:p>
          <a:p>
            <a:endParaRPr lang="en-US" sz="1600" dirty="0"/>
          </a:p>
        </p:txBody>
      </p:sp>
    </p:spTree>
    <p:extLst>
      <p:ext uri="{BB962C8B-B14F-4D97-AF65-F5344CB8AC3E}">
        <p14:creationId xmlns:p14="http://schemas.microsoft.com/office/powerpoint/2010/main" val="279479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261" y="-132784"/>
            <a:ext cx="84582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TWAMP Light/STAMP Message Format</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
        <p:nvSpPr>
          <p:cNvPr id="6" name="Rectangle 5">
            <a:extLst>
              <a:ext uri="{FF2B5EF4-FFF2-40B4-BE49-F238E27FC236}">
                <a16:creationId xmlns:a16="http://schemas.microsoft.com/office/drawing/2014/main" id="{4C15A4CE-6545-5142-97A8-EDA8B07CB60B}"/>
              </a:ext>
            </a:extLst>
          </p:cNvPr>
          <p:cNvSpPr/>
          <p:nvPr/>
        </p:nvSpPr>
        <p:spPr>
          <a:xfrm>
            <a:off x="179813" y="583420"/>
            <a:ext cx="4696987" cy="4408899"/>
          </a:xfrm>
          <a:prstGeom prst="rect">
            <a:avLst/>
          </a:prstGeom>
          <a:solidFill>
            <a:schemeClr val="accent6">
              <a:lumMod val="20000"/>
              <a:lumOff val="80000"/>
            </a:schemeClr>
          </a:solidFill>
        </p:spPr>
        <p:txBody>
          <a:bodyPr wrap="square">
            <a:spAutoFit/>
          </a:bodyPr>
          <a:lstStyle/>
          <a:p>
            <a:r>
              <a:rPr lang="en-CA" sz="850" dirty="0">
                <a:latin typeface="Courier" pitchFamily="2" charset="0"/>
              </a:rPr>
              <a:t>  +---------------------------------------------------------------+</a:t>
            </a:r>
          </a:p>
          <a:p>
            <a:r>
              <a:rPr lang="en-CA" sz="850" dirty="0">
                <a:latin typeface="Courier" pitchFamily="2" charset="0"/>
              </a:rPr>
              <a:t>  | IP Header                                                     |</a:t>
            </a:r>
          </a:p>
          <a:p>
            <a:r>
              <a:rPr lang="en-CA" sz="850" dirty="0">
                <a:latin typeface="Courier" pitchFamily="2" charset="0"/>
              </a:rPr>
              <a:t>  .  Source IP Address = Endpoint IP Address                      .</a:t>
            </a:r>
          </a:p>
          <a:p>
            <a:r>
              <a:rPr lang="en-CA" sz="850" dirty="0">
                <a:latin typeface="Courier" pitchFamily="2" charset="0"/>
              </a:rPr>
              <a:t>  .  Destination IP Address = Sender IP Address                   .</a:t>
            </a:r>
          </a:p>
          <a:p>
            <a:r>
              <a:rPr lang="en-CA" sz="850" dirty="0">
                <a:latin typeface="Courier" pitchFamily="2" charset="0"/>
              </a:rPr>
              <a:t>  .  Protocol = UDP                                               .</a:t>
            </a:r>
          </a:p>
          <a:p>
            <a:r>
              <a:rPr lang="en-CA" sz="850" dirty="0">
                <a:latin typeface="Courier" pitchFamily="2" charset="0"/>
              </a:rPr>
              <a:t>  .                                                               .</a:t>
            </a:r>
          </a:p>
          <a:p>
            <a:r>
              <a:rPr lang="en-CA" sz="850" dirty="0">
                <a:latin typeface="Courier" pitchFamily="2" charset="0"/>
              </a:rPr>
              <a:t>  +---------------------------------------------------------------+</a:t>
            </a:r>
          </a:p>
          <a:p>
            <a:r>
              <a:rPr lang="en-CA" sz="850" dirty="0">
                <a:latin typeface="Courier" pitchFamily="2" charset="0"/>
              </a:rPr>
              <a:t>  | UDP Header                                                    |</a:t>
            </a:r>
          </a:p>
          <a:p>
            <a:r>
              <a:rPr lang="en-CA" sz="850" dirty="0">
                <a:latin typeface="Courier" pitchFamily="2" charset="0"/>
              </a:rPr>
              <a:t>  .  Source Port = As chosen by Sender                            .</a:t>
            </a:r>
          </a:p>
          <a:p>
            <a:r>
              <a:rPr lang="en-CA" sz="850" dirty="0">
                <a:latin typeface="Courier" pitchFamily="2" charset="0"/>
              </a:rPr>
              <a:t>  .  Destination Port = User-configured Port                      .</a:t>
            </a:r>
          </a:p>
          <a:p>
            <a:r>
              <a:rPr lang="en-CA" sz="850" dirty="0">
                <a:latin typeface="Courier" pitchFamily="2" charset="0"/>
              </a:rPr>
              <a:t>  .                                                               .</a:t>
            </a:r>
          </a:p>
          <a:p>
            <a:r>
              <a:rPr lang="en-CA" sz="850" dirty="0">
                <a:latin typeface="Courier" pitchFamily="2" charset="0"/>
              </a:rPr>
              <a:t>  +-+-+-+-+-+-+-+-+-+-+-+-+-+-+-+-+-+-+-+-+-+-+-+-+-+-+-+-+-+-+-+-+</a:t>
            </a:r>
          </a:p>
          <a:p>
            <a:pPr>
              <a:spcAft>
                <a:spcPts val="0"/>
              </a:spcAft>
            </a:pPr>
            <a:r>
              <a:rPr lang="en-US" sz="850" dirty="0">
                <a:latin typeface="Courier" pitchFamily="2" charset="0"/>
                <a:ea typeface="Courier" charset="0"/>
                <a:cs typeface="Courier" charset="0"/>
              </a:rPr>
              <a:t>  |         Sequence Number                                       |</a:t>
            </a:r>
          </a:p>
          <a:p>
            <a:pPr>
              <a:spcAft>
                <a:spcPts val="0"/>
              </a:spcAft>
            </a:pPr>
            <a:r>
              <a:rPr lang="en-US" sz="850" dirty="0">
                <a:latin typeface="Courier" pitchFamily="2" charset="0"/>
                <a:ea typeface="Courier" charset="0"/>
                <a:cs typeface="Courier" charset="0"/>
              </a:rPr>
              <a:t>  +-+-+-+-+-+-+-+-+-+-+-+-+-+-+-+-+-+-+-+-+-+-+-+-+-+-+-+-+-+-+-+-+</a:t>
            </a:r>
          </a:p>
          <a:p>
            <a:pPr>
              <a:spcAft>
                <a:spcPts val="0"/>
              </a:spcAft>
            </a:pPr>
            <a:r>
              <a:rPr lang="en-US" sz="850" dirty="0">
                <a:latin typeface="Courier" pitchFamily="2" charset="0"/>
                <a:ea typeface="Courier" charset="0"/>
                <a:cs typeface="Courier" charset="0"/>
              </a:rPr>
              <a:t>  |                      Transmit Timestamp                       |</a:t>
            </a:r>
          </a:p>
          <a:p>
            <a:pPr>
              <a:spcAft>
                <a:spcPts val="0"/>
              </a:spcAft>
            </a:pPr>
            <a:r>
              <a:rPr lang="en-US" sz="850" dirty="0">
                <a:latin typeface="Courier" pitchFamily="2" charset="0"/>
                <a:ea typeface="Courier" charset="0"/>
                <a:cs typeface="Courier" charset="0"/>
              </a:rPr>
              <a:t>  |                                                               |</a:t>
            </a:r>
          </a:p>
          <a:p>
            <a:pPr>
              <a:spcAft>
                <a:spcPts val="0"/>
              </a:spcAft>
            </a:pPr>
            <a:r>
              <a:rPr lang="en-US" sz="850" dirty="0">
                <a:latin typeface="Courier" pitchFamily="2" charset="0"/>
                <a:ea typeface="Courier" charset="0"/>
                <a:cs typeface="Courier" charset="0"/>
              </a:rPr>
              <a:t>  +-+-+-+-+-+-+-+-+-+-+-+-+-+-+-+-+-+-+-+-+-+-+-+-+-+-+-+-+-+-+-+-+</a:t>
            </a:r>
          </a:p>
          <a:p>
            <a:pPr>
              <a:spcAft>
                <a:spcPts val="0"/>
              </a:spcAft>
            </a:pPr>
            <a:r>
              <a:rPr lang="en-US" sz="850" dirty="0">
                <a:latin typeface="Courier" pitchFamily="2" charset="0"/>
                <a:ea typeface="Courier" charset="0"/>
                <a:cs typeface="Courier" charset="0"/>
              </a:rPr>
              <a:t>  |         Error Estimate        |           MBZ                 |</a:t>
            </a:r>
          </a:p>
          <a:p>
            <a:pPr>
              <a:spcAft>
                <a:spcPts val="0"/>
              </a:spcAft>
            </a:pPr>
            <a:r>
              <a:rPr lang="en-US" sz="850" dirty="0">
                <a:latin typeface="Courier" pitchFamily="2" charset="0"/>
                <a:ea typeface="Courier" charset="0"/>
                <a:cs typeface="Courier" charset="0"/>
              </a:rPr>
              <a:t>  +-+-+-+-+-+-+-+-+-+-+-+-+-+-+-+-+-+-+-+-+-+-+-+-+-+-+-+-+-+-+-+-+</a:t>
            </a:r>
          </a:p>
          <a:p>
            <a:pPr>
              <a:spcAft>
                <a:spcPts val="0"/>
              </a:spcAft>
            </a:pPr>
            <a:r>
              <a:rPr lang="en-US" sz="850" dirty="0">
                <a:solidFill>
                  <a:schemeClr val="tx2"/>
                </a:solidFill>
                <a:latin typeface="Courier" pitchFamily="2" charset="0"/>
                <a:ea typeface="Courier" charset="0"/>
                <a:cs typeface="Courier" charset="0"/>
              </a:rPr>
              <a:t>  |                      </a:t>
            </a:r>
            <a:r>
              <a:rPr lang="en-US" sz="850" dirty="0">
                <a:solidFill>
                  <a:srgbClr val="0070C0"/>
                </a:solidFill>
                <a:latin typeface="Courier" pitchFamily="2" charset="0"/>
                <a:ea typeface="Courier" charset="0"/>
                <a:cs typeface="Courier" charset="0"/>
              </a:rPr>
              <a:t>Receive Timestamp                        </a:t>
            </a:r>
            <a:r>
              <a:rPr lang="en-US" sz="850" dirty="0">
                <a:solidFill>
                  <a:schemeClr val="tx2"/>
                </a:solidFill>
                <a:latin typeface="Courier" pitchFamily="2" charset="0"/>
                <a:ea typeface="Courier" charset="0"/>
                <a:cs typeface="Courier" charset="0"/>
              </a:rPr>
              <a:t>|</a:t>
            </a:r>
          </a:p>
          <a:p>
            <a:pPr>
              <a:spcAft>
                <a:spcPts val="0"/>
              </a:spcAft>
            </a:pPr>
            <a:r>
              <a:rPr lang="en-US" sz="850" dirty="0">
                <a:latin typeface="Courier" pitchFamily="2" charset="0"/>
                <a:ea typeface="Courier" charset="0"/>
                <a:cs typeface="Courier" charset="0"/>
              </a:rPr>
              <a:t>  |                                                               |</a:t>
            </a:r>
          </a:p>
          <a:p>
            <a:pPr>
              <a:spcAft>
                <a:spcPts val="0"/>
              </a:spcAft>
            </a:pPr>
            <a:r>
              <a:rPr lang="en-US" sz="850" dirty="0">
                <a:latin typeface="Courier" pitchFamily="2" charset="0"/>
                <a:ea typeface="Courier" charset="0"/>
                <a:cs typeface="Courier" charset="0"/>
              </a:rPr>
              <a:t>  +-+-+-+-+-+-+-+-+-+-+-+-+-+-+-+-+-+-+-+-+-+-+-+-+-+-+-+-+-+-+-+-+</a:t>
            </a:r>
          </a:p>
          <a:p>
            <a:pPr>
              <a:spcAft>
                <a:spcPts val="0"/>
              </a:spcAft>
            </a:pPr>
            <a:r>
              <a:rPr lang="en-US" sz="850" dirty="0">
                <a:solidFill>
                  <a:schemeClr val="tx2">
                    <a:lumMod val="60000"/>
                    <a:lumOff val="40000"/>
                  </a:schemeClr>
                </a:solidFill>
                <a:latin typeface="Courier" pitchFamily="2" charset="0"/>
                <a:ea typeface="Courier" charset="0"/>
                <a:cs typeface="Courier" charset="0"/>
              </a:rPr>
              <a:t>  |                      Sender Sequence Number                   |</a:t>
            </a:r>
          </a:p>
          <a:p>
            <a:pPr>
              <a:spcAft>
                <a:spcPts val="0"/>
              </a:spcAft>
            </a:pPr>
            <a:r>
              <a:rPr lang="en-US" sz="850" dirty="0">
                <a:solidFill>
                  <a:schemeClr val="tx2">
                    <a:lumMod val="60000"/>
                    <a:lumOff val="40000"/>
                  </a:schemeClr>
                </a:solidFill>
                <a:latin typeface="Courier" pitchFamily="2" charset="0"/>
                <a:ea typeface="Courier" charset="0"/>
                <a:cs typeface="Courier" charset="0"/>
              </a:rPr>
              <a:t>  +-+-+-+-+-+-+-+-+-+-+-+-+-+-+-+-+-+-+-+-+-+-+-+-+-+-+-+-+-+-+-+-+</a:t>
            </a:r>
          </a:p>
          <a:p>
            <a:pPr>
              <a:spcAft>
                <a:spcPts val="0"/>
              </a:spcAft>
            </a:pPr>
            <a:r>
              <a:rPr lang="en-US" sz="850" dirty="0">
                <a:solidFill>
                  <a:schemeClr val="tx2">
                    <a:lumMod val="60000"/>
                    <a:lumOff val="40000"/>
                  </a:schemeClr>
                </a:solidFill>
                <a:latin typeface="Courier" pitchFamily="2" charset="0"/>
                <a:ea typeface="Courier" charset="0"/>
                <a:cs typeface="Courier" charset="0"/>
              </a:rPr>
              <a:t>  |                      Sender Timestamp                         |</a:t>
            </a:r>
          </a:p>
          <a:p>
            <a:pPr>
              <a:spcAft>
                <a:spcPts val="0"/>
              </a:spcAft>
            </a:pPr>
            <a:r>
              <a:rPr lang="en-US" sz="850" dirty="0">
                <a:solidFill>
                  <a:schemeClr val="tx2">
                    <a:lumMod val="60000"/>
                    <a:lumOff val="40000"/>
                  </a:schemeClr>
                </a:solidFill>
                <a:latin typeface="Courier" pitchFamily="2" charset="0"/>
                <a:ea typeface="Courier" charset="0"/>
                <a:cs typeface="Courier" charset="0"/>
              </a:rPr>
              <a:t>  |                                                               |</a:t>
            </a:r>
          </a:p>
          <a:p>
            <a:pPr>
              <a:spcAft>
                <a:spcPts val="0"/>
              </a:spcAft>
            </a:pPr>
            <a:r>
              <a:rPr lang="en-US" sz="850" dirty="0">
                <a:solidFill>
                  <a:schemeClr val="tx2">
                    <a:lumMod val="60000"/>
                    <a:lumOff val="40000"/>
                  </a:schemeClr>
                </a:solidFill>
                <a:latin typeface="Courier" pitchFamily="2" charset="0"/>
                <a:ea typeface="Courier" charset="0"/>
                <a:cs typeface="Courier" charset="0"/>
              </a:rPr>
              <a:t>  +-+-+-+-+-+-+-+-+-+-+-+-+-+-+-+-+-+-+-+-+-+-+-+-+-+-+-+-+-+-+-+-+</a:t>
            </a:r>
          </a:p>
          <a:p>
            <a:pPr>
              <a:spcAft>
                <a:spcPts val="0"/>
              </a:spcAft>
            </a:pPr>
            <a:r>
              <a:rPr lang="en-US" sz="850" dirty="0">
                <a:solidFill>
                  <a:schemeClr val="tx2">
                    <a:lumMod val="60000"/>
                    <a:lumOff val="40000"/>
                  </a:schemeClr>
                </a:solidFill>
                <a:latin typeface="Courier" pitchFamily="2" charset="0"/>
                <a:ea typeface="Courier" charset="0"/>
                <a:cs typeface="Courier" charset="0"/>
              </a:rPr>
              <a:t>  |      Sender Error Estimate    |           MBZ                 |</a:t>
            </a:r>
          </a:p>
          <a:p>
            <a:pPr>
              <a:spcAft>
                <a:spcPts val="0"/>
              </a:spcAft>
            </a:pPr>
            <a:r>
              <a:rPr lang="en-US" sz="850" dirty="0">
                <a:solidFill>
                  <a:schemeClr val="tx2">
                    <a:lumMod val="60000"/>
                    <a:lumOff val="40000"/>
                  </a:schemeClr>
                </a:solidFill>
                <a:latin typeface="Courier" pitchFamily="2" charset="0"/>
                <a:ea typeface="Courier" charset="0"/>
                <a:cs typeface="Courier" charset="0"/>
              </a:rPr>
              <a:t>  +-+-+-+-+-+-+-+-+-+-+-+-+-+-+-+-+-+-+-+-+-+-+-+-+-+-+-+-+-+-+-+-+</a:t>
            </a:r>
          </a:p>
          <a:p>
            <a:pPr>
              <a:spcAft>
                <a:spcPts val="0"/>
              </a:spcAft>
            </a:pPr>
            <a:r>
              <a:rPr lang="en-US" sz="850" dirty="0">
                <a:solidFill>
                  <a:schemeClr val="tx2">
                    <a:lumMod val="60000"/>
                    <a:lumOff val="40000"/>
                  </a:schemeClr>
                </a:solidFill>
                <a:latin typeface="Courier" pitchFamily="2" charset="0"/>
                <a:ea typeface="Courier" charset="0"/>
                <a:cs typeface="Courier" charset="0"/>
              </a:rPr>
              <a:t>  |  Sender TTL   |      Padding                                  |</a:t>
            </a:r>
          </a:p>
          <a:p>
            <a:pPr>
              <a:spcAft>
                <a:spcPts val="0"/>
              </a:spcAft>
            </a:pPr>
            <a:r>
              <a:rPr lang="en-US" sz="850" dirty="0">
                <a:solidFill>
                  <a:schemeClr val="tx2">
                    <a:lumMod val="60000"/>
                    <a:lumOff val="40000"/>
                  </a:schemeClr>
                </a:solidFill>
                <a:latin typeface="Courier" pitchFamily="2" charset="0"/>
                <a:ea typeface="Courier" charset="0"/>
                <a:cs typeface="Courier" charset="0"/>
              </a:rPr>
              <a:t>  +-+-+-+-+-+-+-+-+-+-+-+-+-+-+-+-+-+-+-+-+-+-+-+-+-+-+-+-+-+-+-+-+</a:t>
            </a:r>
          </a:p>
          <a:p>
            <a:pPr>
              <a:spcAft>
                <a:spcPts val="0"/>
              </a:spcAft>
            </a:pPr>
            <a:endParaRPr lang="en-CA" sz="850" dirty="0">
              <a:latin typeface="Courier" pitchFamily="2" charset="0"/>
            </a:endParaRPr>
          </a:p>
          <a:p>
            <a:r>
              <a:rPr lang="en-CA" sz="850" dirty="0">
                <a:latin typeface="Courier" pitchFamily="2" charset="0"/>
              </a:rPr>
              <a:t>               Figure: TWAMP Light Message Format</a:t>
            </a:r>
            <a:endParaRPr lang="en-US" sz="850" dirty="0">
              <a:latin typeface="Courier" pitchFamily="2" charset="0"/>
            </a:endParaRPr>
          </a:p>
        </p:txBody>
      </p:sp>
      <p:sp>
        <p:nvSpPr>
          <p:cNvPr id="8" name="Content Placeholder 7">
            <a:extLst>
              <a:ext uri="{FF2B5EF4-FFF2-40B4-BE49-F238E27FC236}">
                <a16:creationId xmlns:a16="http://schemas.microsoft.com/office/drawing/2014/main" id="{FC6E1890-536D-9D49-8207-C42BBF301FF3}"/>
              </a:ext>
            </a:extLst>
          </p:cNvPr>
          <p:cNvSpPr>
            <a:spLocks noGrp="1"/>
          </p:cNvSpPr>
          <p:nvPr>
            <p:ph idx="1"/>
          </p:nvPr>
        </p:nvSpPr>
        <p:spPr>
          <a:xfrm>
            <a:off x="5257800" y="1001598"/>
            <a:ext cx="3505200" cy="3246552"/>
          </a:xfrm>
        </p:spPr>
        <p:txBody>
          <a:bodyPr/>
          <a:lstStyle/>
          <a:p>
            <a:pPr marL="0" indent="0">
              <a:buNone/>
            </a:pPr>
            <a:r>
              <a:rPr lang="en-US" sz="1600" b="1" dirty="0"/>
              <a:t>Enhanced Loopback Mode</a:t>
            </a:r>
          </a:p>
          <a:p>
            <a:r>
              <a:rPr lang="en-US" sz="1600" dirty="0"/>
              <a:t>Sender adds the Transmit Timestamp</a:t>
            </a:r>
          </a:p>
          <a:p>
            <a:r>
              <a:rPr lang="en-US" sz="1600" dirty="0"/>
              <a:t>Reflector adds the Receive Timestamp at fixed location locally provisioned</a:t>
            </a:r>
          </a:p>
          <a:p>
            <a:endParaRPr lang="en-US" sz="1600" dirty="0"/>
          </a:p>
          <a:p>
            <a:endParaRPr lang="en-US" sz="1600" dirty="0"/>
          </a:p>
        </p:txBody>
      </p:sp>
      <p:sp>
        <p:nvSpPr>
          <p:cNvPr id="4"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Tree>
    <p:extLst>
      <p:ext uri="{BB962C8B-B14F-4D97-AF65-F5344CB8AC3E}">
        <p14:creationId xmlns:p14="http://schemas.microsoft.com/office/powerpoint/2010/main" val="3909069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ECMP Support for SR Policy</a:t>
            </a:r>
          </a:p>
        </p:txBody>
      </p:sp>
      <p:sp>
        <p:nvSpPr>
          <p:cNvPr id="3" name="Content Placeholder 2"/>
          <p:cNvSpPr>
            <a:spLocks noGrp="1"/>
          </p:cNvSpPr>
          <p:nvPr>
            <p:ph idx="1"/>
          </p:nvPr>
        </p:nvSpPr>
        <p:spPr>
          <a:xfrm>
            <a:off x="419100" y="912201"/>
            <a:ext cx="8305800" cy="3259750"/>
          </a:xfrm>
        </p:spPr>
        <p:txBody>
          <a:bodyPr/>
          <a:lstStyle/>
          <a:p>
            <a:pPr>
              <a:lnSpc>
                <a:spcPts val="2280"/>
              </a:lnSpc>
              <a:spcBef>
                <a:spcPts val="0"/>
              </a:spcBef>
            </a:pPr>
            <a:r>
              <a:rPr lang="en-US" sz="1800" dirty="0"/>
              <a:t>SR Policy can have ECMP between the ingress and transit nodes, between transit nodes and between transit and egress nodes.</a:t>
            </a:r>
          </a:p>
          <a:p>
            <a:pPr>
              <a:lnSpc>
                <a:spcPts val="2280"/>
              </a:lnSpc>
              <a:spcBef>
                <a:spcPts val="0"/>
              </a:spcBef>
            </a:pPr>
            <a:r>
              <a:rPr lang="en-US" sz="1800" dirty="0"/>
              <a:t>Sending PM probe queries that can take advantage of the hashing function in forwarding plane.</a:t>
            </a:r>
          </a:p>
          <a:p>
            <a:pPr>
              <a:lnSpc>
                <a:spcPts val="2280"/>
              </a:lnSpc>
              <a:spcBef>
                <a:spcPts val="0"/>
              </a:spcBef>
            </a:pPr>
            <a:r>
              <a:rPr lang="en-US" sz="1800" dirty="0"/>
              <a:t>Existing forwarding mechanisms are applicable to PM probe messages:</a:t>
            </a:r>
          </a:p>
          <a:p>
            <a:pPr lvl="1">
              <a:lnSpc>
                <a:spcPts val="2280"/>
              </a:lnSpc>
              <a:spcBef>
                <a:spcPts val="0"/>
              </a:spcBef>
            </a:pPr>
            <a:r>
              <a:rPr lang="en-US" sz="1800" dirty="0"/>
              <a:t>For IPv4 and IPv6</a:t>
            </a:r>
          </a:p>
          <a:p>
            <a:pPr lvl="2">
              <a:lnSpc>
                <a:spcPts val="2280"/>
              </a:lnSpc>
              <a:spcBef>
                <a:spcPts val="0"/>
              </a:spcBef>
            </a:pPr>
            <a:r>
              <a:rPr lang="en-US" sz="1800" dirty="0"/>
              <a:t>Destination addresses in IP header (e.g. 127/8 for IPv4 and FFFF:7F00/104 for IPv6)</a:t>
            </a:r>
          </a:p>
          <a:p>
            <a:pPr lvl="2">
              <a:lnSpc>
                <a:spcPts val="2280"/>
              </a:lnSpc>
              <a:spcBef>
                <a:spcPts val="0"/>
              </a:spcBef>
            </a:pPr>
            <a:r>
              <a:rPr lang="en-US" sz="1800" dirty="0"/>
              <a:t>Flow label in IPv6 header</a:t>
            </a:r>
          </a:p>
          <a:p>
            <a:pPr lvl="1">
              <a:lnSpc>
                <a:spcPts val="2280"/>
              </a:lnSpc>
              <a:spcBef>
                <a:spcPts val="0"/>
              </a:spcBef>
            </a:pPr>
            <a:r>
              <a:rPr lang="en-US" sz="1800" b="1" dirty="0"/>
              <a:t>Used only when return path is also SR</a:t>
            </a:r>
          </a:p>
        </p:txBody>
      </p:sp>
      <p:sp>
        <p:nvSpPr>
          <p:cNvPr id="4" name="Footer Placeholder 3"/>
          <p:cNvSpPr>
            <a:spLocks noGrp="1"/>
          </p:cNvSpPr>
          <p:nvPr>
            <p:ph type="ftr" sz="quarter" idx="11"/>
          </p:nvPr>
        </p:nvSpPr>
        <p:spPr>
          <a:xfrm>
            <a:off x="3124200" y="4781550"/>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Tree>
    <p:extLst>
      <p:ext uri="{BB962C8B-B14F-4D97-AF65-F5344CB8AC3E}">
        <p14:creationId xmlns:p14="http://schemas.microsoft.com/office/powerpoint/2010/main" val="3637512675"/>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6875</TotalTime>
  <Words>1338</Words>
  <Application>Microsoft Macintosh PowerPoint</Application>
  <PresentationFormat>On-screen Show (16:9)</PresentationFormat>
  <Paragraphs>222</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vt:lpstr>
      <vt:lpstr>Wingdings</vt:lpstr>
      <vt:lpstr>Default Design</vt:lpstr>
      <vt:lpstr>Enhanced Performance and Liveness Monitoring in Segment Routing Networks</vt:lpstr>
      <vt:lpstr>Agenda</vt:lpstr>
      <vt:lpstr>Requirements and Scope</vt:lpstr>
      <vt:lpstr>Liveness Monitoring of SR Policy</vt:lpstr>
      <vt:lpstr>Enhanced Liveness Monitoring of SR Policy</vt:lpstr>
      <vt:lpstr>SR-MPLS with Timestamp Label</vt:lpstr>
      <vt:lpstr>SRv6 with Timestamp and Forward Function</vt:lpstr>
      <vt:lpstr>TWAMP Light/STAMP Message Format</vt:lpstr>
      <vt:lpstr>ECMP Support for SR Policy</vt:lpstr>
      <vt:lpstr>Next Steps</vt:lpstr>
      <vt:lpstr>PowerPoint Presentation</vt:lpstr>
      <vt:lpstr>Backup</vt:lpstr>
      <vt:lpstr>Example Provisioning Model</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1511</cp:revision>
  <dcterms:created xsi:type="dcterms:W3CDTF">2010-06-30T04:12:48Z</dcterms:created>
  <dcterms:modified xsi:type="dcterms:W3CDTF">2020-03-10T15:21:11Z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