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99" r:id="rId3"/>
    <p:sldId id="315" r:id="rId4"/>
    <p:sldId id="1661" r:id="rId5"/>
    <p:sldId id="1660" r:id="rId6"/>
    <p:sldId id="321" r:id="rId7"/>
    <p:sldId id="318" r:id="rId8"/>
    <p:sldId id="303" r:id="rId9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61"/>
    <p:restoredTop sz="93083" autoAdjust="0"/>
  </p:normalViewPr>
  <p:slideViewPr>
    <p:cSldViewPr>
      <p:cViewPr varScale="1">
        <p:scale>
          <a:sx n="171" d="100"/>
          <a:sy n="171" d="100"/>
        </p:scale>
        <p:origin x="504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452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438150"/>
            <a:ext cx="83058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TWAMP Light Extensions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2051579"/>
            <a:ext cx="7696200" cy="578643"/>
          </a:xfrm>
        </p:spPr>
        <p:txBody>
          <a:bodyPr/>
          <a:lstStyle/>
          <a:p>
            <a:r>
              <a:rPr lang="en-US" sz="1800" i="1" dirty="0"/>
              <a:t>draft-gandhi-ippm-twamp-srpm-00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828800" y="2791883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71550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Summary </a:t>
            </a:r>
            <a:r>
              <a:rPr lang="en-US" sz="2400"/>
              <a:t>of Extensions</a:t>
            </a:r>
            <a:endParaRPr lang="en-US" sz="2400" dirty="0"/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47750"/>
            <a:ext cx="7772400" cy="314325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Delay and Synthetic Loss Performance Measurement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stand-alone direct-mode Loss Measurement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RFC 5357 (TWAMP Light) defined probe messages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User-configured IP/UDP path for probe messages</a:t>
            </a:r>
          </a:p>
          <a:p>
            <a:pPr lvl="1">
              <a:buFont typeface="Wingdings" charset="2"/>
              <a:buChar char="§"/>
            </a:pP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8934"/>
            <a:ext cx="8229600" cy="3543300"/>
          </a:xfrm>
        </p:spPr>
        <p:txBody>
          <a:bodyPr/>
          <a:lstStyle/>
          <a:p>
            <a:r>
              <a:rPr lang="en-US" sz="1050" dirty="0"/>
              <a:t>Feb 2019</a:t>
            </a:r>
          </a:p>
          <a:p>
            <a:pPr lvl="1"/>
            <a:r>
              <a:rPr lang="en-US" sz="1050" dirty="0"/>
              <a:t>Draft was published - </a:t>
            </a:r>
            <a:r>
              <a:rPr lang="en-US" sz="1050" i="1" dirty="0"/>
              <a:t>draft-gandhi-spring-twamp-srpm-00</a:t>
            </a:r>
            <a:endParaRPr lang="en-US" sz="1050" dirty="0"/>
          </a:p>
          <a:p>
            <a:r>
              <a:rPr lang="en-US" sz="1050" dirty="0"/>
              <a:t>Mar 2019</a:t>
            </a:r>
          </a:p>
          <a:p>
            <a:pPr lvl="1"/>
            <a:r>
              <a:rPr lang="en-US" sz="1050" dirty="0"/>
              <a:t>Presented </a:t>
            </a:r>
            <a:r>
              <a:rPr lang="en-US" sz="1050" i="1" dirty="0"/>
              <a:t>draft-gandhi-spring-twamp-srpm-00</a:t>
            </a:r>
            <a:r>
              <a:rPr lang="en-US" sz="1050" dirty="0"/>
              <a:t> at IETF 104 Prague in SPRING WG</a:t>
            </a:r>
          </a:p>
          <a:p>
            <a:r>
              <a:rPr lang="en-US" sz="1050" dirty="0"/>
              <a:t>July 2019</a:t>
            </a:r>
          </a:p>
          <a:p>
            <a:pPr lvl="1"/>
            <a:r>
              <a:rPr lang="en-US" sz="1050" dirty="0"/>
              <a:t>Presented </a:t>
            </a:r>
            <a:r>
              <a:rPr lang="en-US" sz="1050" i="1" dirty="0"/>
              <a:t>draft-gandhi-spring-twamp-srpm-01</a:t>
            </a:r>
            <a:r>
              <a:rPr lang="en-US" sz="1050" dirty="0"/>
              <a:t> at IETF 105 Montreal in IPPM WG</a:t>
            </a:r>
          </a:p>
          <a:p>
            <a:pPr lvl="2"/>
            <a:r>
              <a:rPr lang="en-US" sz="1050" dirty="0"/>
              <a:t>Slide 9 Titled - </a:t>
            </a:r>
            <a:r>
              <a:rPr lang="en-CA" sz="1050" dirty="0"/>
              <a:t>Applicability of STAMP</a:t>
            </a:r>
            <a:endParaRPr lang="en-US" sz="1050" dirty="0"/>
          </a:p>
          <a:p>
            <a:r>
              <a:rPr lang="en-US" sz="1050" dirty="0"/>
              <a:t>Nov 2019</a:t>
            </a:r>
          </a:p>
          <a:p>
            <a:pPr lvl="1"/>
            <a:r>
              <a:rPr lang="en-US" sz="1050" dirty="0"/>
              <a:t>SPRING Chairs announced in the meeting the agreement with IPPM chairs to progress the draft in SPRING WG</a:t>
            </a:r>
          </a:p>
          <a:p>
            <a:pPr lvl="1"/>
            <a:r>
              <a:rPr lang="en-US" sz="1050" dirty="0"/>
              <a:t>Presented </a:t>
            </a:r>
            <a:r>
              <a:rPr lang="en-US" sz="1050" i="1" dirty="0"/>
              <a:t>draft-gandhi-spring-twamp-srpm-04</a:t>
            </a:r>
            <a:r>
              <a:rPr lang="en-US" sz="1050" dirty="0"/>
              <a:t> at IETF 106 Singapore in SPRING WG</a:t>
            </a:r>
          </a:p>
          <a:p>
            <a:r>
              <a:rPr lang="en-US" sz="1050" dirty="0"/>
              <a:t>Mar 2020</a:t>
            </a:r>
          </a:p>
          <a:p>
            <a:pPr lvl="1"/>
            <a:r>
              <a:rPr lang="en-US" sz="1050" dirty="0"/>
              <a:t>Moved STAMP support to </a:t>
            </a:r>
            <a:r>
              <a:rPr lang="en-US" sz="1050" i="1" dirty="0"/>
              <a:t>draft-gandhi-spring-</a:t>
            </a:r>
            <a:r>
              <a:rPr lang="en-US" sz="1050" b="1" i="1" dirty="0"/>
              <a:t>stamp</a:t>
            </a:r>
            <a:r>
              <a:rPr lang="en-US" sz="1050" i="1" dirty="0"/>
              <a:t>-srpm-00</a:t>
            </a:r>
          </a:p>
          <a:p>
            <a:pPr lvl="1"/>
            <a:r>
              <a:rPr lang="en-US" sz="1050" dirty="0"/>
              <a:t>Keep TWAMP Light support as informational in </a:t>
            </a:r>
            <a:r>
              <a:rPr lang="en-US" sz="1050" i="1" dirty="0"/>
              <a:t>draft-gandhi-spring-</a:t>
            </a:r>
            <a:r>
              <a:rPr lang="en-US" sz="1050" b="1" i="1" dirty="0"/>
              <a:t>twamp</a:t>
            </a:r>
            <a:r>
              <a:rPr lang="en-US" sz="1050" i="1" dirty="0"/>
              <a:t>-srpm-08</a:t>
            </a:r>
          </a:p>
          <a:p>
            <a:r>
              <a:rPr lang="en-US" sz="1050" dirty="0"/>
              <a:t>Jul 2020</a:t>
            </a:r>
          </a:p>
          <a:p>
            <a:pPr lvl="1"/>
            <a:r>
              <a:rPr lang="en-US" sz="1050" dirty="0"/>
              <a:t>Presented </a:t>
            </a:r>
            <a:r>
              <a:rPr lang="en-US" sz="1050" i="1" dirty="0"/>
              <a:t>draft-gandhi-spring-twamp-srpm-09</a:t>
            </a:r>
            <a:r>
              <a:rPr lang="en-US" sz="1050" dirty="0"/>
              <a:t> at IETF 109 in IPPM WG </a:t>
            </a:r>
          </a:p>
          <a:p>
            <a:r>
              <a:rPr lang="en-US" sz="1050" dirty="0"/>
              <a:t>October 2020</a:t>
            </a:r>
          </a:p>
          <a:p>
            <a:pPr lvl="1"/>
            <a:r>
              <a:rPr lang="en-US" sz="1050" dirty="0"/>
              <a:t>Split draft </a:t>
            </a:r>
            <a:r>
              <a:rPr lang="en-US" sz="1050"/>
              <a:t>into </a:t>
            </a:r>
            <a:r>
              <a:rPr lang="en-US" sz="1050" i="1"/>
              <a:t>draft-gandhi-</a:t>
            </a:r>
            <a:r>
              <a:rPr lang="en-US" sz="1050" b="1" i="1"/>
              <a:t>spring</a:t>
            </a:r>
            <a:r>
              <a:rPr lang="en-US" sz="1050" i="1"/>
              <a:t>-twamp-srpm-11 </a:t>
            </a:r>
            <a:r>
              <a:rPr lang="en-US" sz="1050" i="1" dirty="0"/>
              <a:t>and draft-gandhi-</a:t>
            </a:r>
            <a:r>
              <a:rPr lang="en-US" sz="1050" b="1" i="1" dirty="0"/>
              <a:t>ippm</a:t>
            </a:r>
            <a:r>
              <a:rPr lang="en-US" sz="1050" i="1" dirty="0"/>
              <a:t>-twamp-srpm-00</a:t>
            </a:r>
            <a:endParaRPr lang="en-US" sz="1050" dirty="0"/>
          </a:p>
          <a:p>
            <a:pPr lvl="1"/>
            <a:endParaRPr lang="en-US" sz="1050" dirty="0"/>
          </a:p>
          <a:p>
            <a:pPr marL="457200" lvl="1" indent="0">
              <a:buNone/>
            </a:pPr>
            <a:endParaRPr lang="en-US" sz="105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095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61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TWAMP Light - Session-Sender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038599" y="1047750"/>
            <a:ext cx="4648201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0 1 2 3 4 5 6 7 8 9 0 1 2 3 4 5 6 7 8 9 0 1 2 3 4 5 6 7 8 9 0 1  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|                        Sequence Number                        |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|                        Timestamp                              |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  <a:endParaRPr lang="en-US" altLang="en-US" sz="900" dirty="0">
              <a:latin typeface="Courier" pitchFamily="2" charset="0"/>
            </a:endParaRP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Error Estimate        |            MBZ                |</a:t>
            </a:r>
            <a:endParaRPr lang="en-US" altLang="en-US" sz="900" dirty="0">
              <a:latin typeface="Courier" pitchFamily="2" charset="0"/>
            </a:endParaRP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US" altLang="en-US" sz="900" dirty="0">
              <a:latin typeface="Courier" pitchFamily="2" charset="0"/>
            </a:endParaRP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MBZ                                   |</a:t>
            </a:r>
            <a:r>
              <a:rPr lang="en-US" altLang="en-US" sz="900" b="1" dirty="0">
                <a:solidFill>
                  <a:srgbClr val="0070C0"/>
                </a:solidFill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 Control Code</a:t>
            </a: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lang="en-US" altLang="en-US" sz="900" dirty="0">
              <a:latin typeface="Courier" pitchFamily="2" charset="0"/>
            </a:endParaRP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US" altLang="en-US" sz="900" dirty="0">
              <a:latin typeface="Courier" pitchFamily="2" charset="0"/>
              <a:ea typeface="Times New Roman" panose="02020603050405020304" pitchFamily="18" charset="0"/>
            </a:endParaRP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.                                                               .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.                        Padding                                .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.                                                               .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endParaRPr lang="en-CA" sz="900" dirty="0">
              <a:latin typeface="Courier" pitchFamily="2" charset="0"/>
            </a:endParaRPr>
          </a:p>
          <a:p>
            <a:r>
              <a:rPr lang="en-CA" sz="900" dirty="0">
                <a:latin typeface="Courier" pitchFamily="2" charset="0"/>
              </a:rPr>
              <a:t>  </a:t>
            </a:r>
          </a:p>
          <a:p>
            <a:r>
              <a:rPr lang="en-CA" sz="900" dirty="0">
                <a:latin typeface="Courier" pitchFamily="2" charset="0"/>
              </a:rPr>
              <a:t>          Figure: Control Code in TWAMP Light Query Message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228600" y="971550"/>
            <a:ext cx="3733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a Query: </a:t>
            </a:r>
            <a:r>
              <a:rPr lang="en-US" sz="1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Session-Sender Control Code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Out-of-band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also the default (current) behavior.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query has been sent over a bidirectional path and the probe response is required over the same path in the reverse direction. 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0x2: No Response Requested.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BF2054-7F45-344A-B195-6A27815CE79F}"/>
              </a:ext>
            </a:extLst>
          </p:cNvPr>
          <p:cNvSpPr/>
          <p:nvPr/>
        </p:nvSpPr>
        <p:spPr>
          <a:xfrm>
            <a:off x="213732" y="4160699"/>
            <a:ext cx="3548477" cy="523220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this, the Session-Reflector node does not require any additional state for PM.</a:t>
            </a:r>
          </a:p>
        </p:txBody>
      </p:sp>
    </p:spTree>
    <p:extLst>
      <p:ext uri="{BB962C8B-B14F-4D97-AF65-F5344CB8AC3E}">
        <p14:creationId xmlns:p14="http://schemas.microsoft.com/office/powerpoint/2010/main" val="1566255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7930"/>
            <a:ext cx="4800600" cy="845539"/>
          </a:xfrm>
        </p:spPr>
        <p:txBody>
          <a:bodyPr/>
          <a:lstStyle/>
          <a:p>
            <a:pPr algn="l"/>
            <a:r>
              <a:rPr lang="en-US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TWAMP Light - Stand-alone Direct-mode LM Message Format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4400" y="134124"/>
            <a:ext cx="4128052" cy="47705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IP Header                                                     |  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Source IP Address = Session-Sender IPv4 or IPv6 Address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Destination IP Address = Session-Reflector IPv4 or IPv6 </a:t>
            </a:r>
            <a:r>
              <a:rPr lang="en-CA" sz="800" dirty="0" err="1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Addr</a:t>
            </a: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Source Port = As chosen by Session-Sender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Destination Port = User-configured </a:t>
            </a:r>
            <a:r>
              <a:rPr lang="en-CA" sz="800" b="1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Port2</a:t>
            </a: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 for Loss Measurement.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Transmit Counter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cs typeface="Courier New" panose="02070309020205020404" pitchFamily="49" charset="0"/>
              </a:rPr>
              <a:t>|X|B| Reserved  | Block Number  | MBZ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Receive Counter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Session-Sender Sequence Number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Session-Sender Counter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|X|B| Reserved  |Sender Block Nu|   MBZ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Sender TTL   |  Padding (3 Bytes)                  </a:t>
            </a:r>
            <a:r>
              <a:rPr lang="en-CA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          </a:t>
            </a: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.                                                               .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.                          Padding                              .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.                                                               .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91548" y="1276350"/>
            <a:ext cx="435665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400" kern="0" dirty="0"/>
              <a:t>Stand-alone Direct-mode Loss Measurement (LM) query and response messages defined</a:t>
            </a:r>
          </a:p>
          <a:p>
            <a:pPr lvl="1"/>
            <a:r>
              <a:rPr lang="en-US" sz="1400" kern="0" dirty="0"/>
              <a:t>Hardware efficient counter-stamping</a:t>
            </a:r>
          </a:p>
          <a:p>
            <a:pPr lvl="2"/>
            <a:r>
              <a:rPr lang="en-US" sz="1400" kern="0" dirty="0"/>
              <a:t>Well-known locations for transmit and receive traffic counters</a:t>
            </a:r>
          </a:p>
          <a:p>
            <a:pPr lvl="1"/>
            <a:r>
              <a:rPr lang="en-US" sz="1400" kern="0" dirty="0"/>
              <a:t>Stand-alone LM message, not tied to DM</a:t>
            </a:r>
          </a:p>
          <a:p>
            <a:r>
              <a:rPr lang="en-US" sz="1400" kern="0" dirty="0"/>
              <a:t>Direct-mode LM message format is also defined for authenticated mode</a:t>
            </a:r>
          </a:p>
          <a:p>
            <a:r>
              <a:rPr lang="en-US" sz="1400" kern="0" dirty="0"/>
              <a:t>User-configured destination UDP </a:t>
            </a:r>
            <a:r>
              <a:rPr lang="en-US" sz="1400" b="1" kern="0" dirty="0">
                <a:solidFill>
                  <a:srgbClr val="0070C0"/>
                </a:solidFill>
              </a:rPr>
              <a:t>Port2</a:t>
            </a:r>
            <a:r>
              <a:rPr lang="en-US" sz="1400" kern="0" dirty="0"/>
              <a:t> is used for identifying direct-mode LM probe packets</a:t>
            </a:r>
          </a:p>
          <a:p>
            <a:r>
              <a:rPr lang="en-US" sz="1400" kern="0" dirty="0"/>
              <a:t>Does not modify existing TWAMP Light  (which is for DM) procedure as different destination UDP port is used for direct-mode LM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478155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8489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Request IPPM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WG adoption</a:t>
            </a: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72838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7104</TotalTime>
  <Words>671</Words>
  <Application>Microsoft Macintosh PowerPoint</Application>
  <PresentationFormat>On-screen Show (16:9)</PresentationFormat>
  <Paragraphs>139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Courier</vt:lpstr>
      <vt:lpstr>Wingdings</vt:lpstr>
      <vt:lpstr>Default Design</vt:lpstr>
      <vt:lpstr>TWAMP Light Extensions for Segment Routing Networks</vt:lpstr>
      <vt:lpstr>Agenda</vt:lpstr>
      <vt:lpstr>Requirements and Scope</vt:lpstr>
      <vt:lpstr>History of the Draft</vt:lpstr>
      <vt:lpstr>TWAMP Light - Session-Sender Control Code Field</vt:lpstr>
      <vt:lpstr>TWAMP Light - Stand-alone Direct-mode LM Message Format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1654</cp:revision>
  <dcterms:created xsi:type="dcterms:W3CDTF">2010-06-30T04:12:48Z</dcterms:created>
  <dcterms:modified xsi:type="dcterms:W3CDTF">2020-11-11T04:04:21Z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