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3" r:id="rId5"/>
    <p:sldId id="1668" r:id="rId6"/>
    <p:sldId id="326" r:id="rId7"/>
    <p:sldId id="1659" r:id="rId8"/>
    <p:sldId id="1663" r:id="rId9"/>
    <p:sldId id="1662" r:id="rId10"/>
    <p:sldId id="1674" r:id="rId11"/>
    <p:sldId id="1669" r:id="rId12"/>
    <p:sldId id="1675" r:id="rId13"/>
    <p:sldId id="318" r:id="rId14"/>
    <p:sldId id="303" r:id="rId15"/>
    <p:sldId id="1672" r:id="rId16"/>
    <p:sldId id="1664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86"/>
    <p:restoredTop sz="93083" autoAdjust="0"/>
  </p:normalViewPr>
  <p:slideViewPr>
    <p:cSldViewPr>
      <p:cViewPr varScale="1">
        <p:scale>
          <a:sx n="164" d="100"/>
          <a:sy n="164" d="100"/>
        </p:scale>
        <p:origin x="168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42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  <a:r>
              <a:rPr lang="en-US" altLang="zh-CN" i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- Presenter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4220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</a:t>
            </a:r>
            <a:r>
              <a:rPr lang="en-CA" sz="850" b="1" dirty="0">
                <a:latin typeface="Courier" pitchFamily="2" charset="0"/>
              </a:rPr>
              <a:t>Timestamp Label (TBA1 or TBA2)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Session-Reflector</a:t>
            </a:r>
            <a:r>
              <a:rPr lang="en-CA" sz="850" dirty="0">
                <a:latin typeface="Courier" pitchFamily="2" charset="0"/>
              </a:rPr>
              <a:t> IPv4 or IPv6 Address   . .  Destination IP Address = </a:t>
            </a:r>
            <a:r>
              <a:rPr lang="en-CA" sz="850" b="1" dirty="0">
                <a:latin typeface="Courier" pitchFamily="2" charset="0"/>
              </a:rPr>
              <a:t>Session-Sender</a:t>
            </a:r>
            <a:r>
              <a:rPr lang="en-CA" sz="850" dirty="0">
                <a:latin typeface="Courier" pitchFamily="2" charset="0"/>
              </a:rPr>
              <a:t> IPv4 or IPv6 Address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Session-Sender                    . .  Destination Port = As chosen by Session-Sender               . .                                                               . +---------------------------------------------------------------+ | PLM Test Packet                                               |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Example PLM Test Packet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0" y="1123950"/>
            <a:ext cx="3854620" cy="2590800"/>
          </a:xfrm>
        </p:spPr>
        <p:txBody>
          <a:bodyPr/>
          <a:lstStyle/>
          <a:p>
            <a:r>
              <a:rPr lang="en-US" sz="1600" dirty="0"/>
              <a:t>Timestamp label (TBA1) is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Session-Sender IPv6 Address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(TBA3 or TBA4) with Session-Reflector SID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Session-Reflector</a:t>
            </a:r>
            <a:r>
              <a:rPr lang="en-CA" sz="900" dirty="0">
                <a:latin typeface="Courier" pitchFamily="2" charset="0"/>
              </a:rPr>
              <a:t> IPv6 Address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Session-Sender</a:t>
            </a:r>
            <a:r>
              <a:rPr lang="en-CA" sz="900" dirty="0">
                <a:latin typeface="Courier" pitchFamily="2" charset="0"/>
              </a:rPr>
              <a:t> IPv6 Address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Session-Sender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Session-Sender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PLM Test Packet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PLM Test Packet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 </a:t>
            </a:r>
            <a:r>
              <a:rPr lang="en-US" sz="1400" dirty="0" err="1"/>
              <a:t>End.TSF</a:t>
            </a:r>
            <a:r>
              <a:rPr lang="en-US" sz="1400" dirty="0"/>
              <a:t> (TBA3) is defined for Timestamp and Forward and is carried with the Session-Reflector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Session-Reflector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Session-Reflector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Metric 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921645"/>
            <a:ext cx="7734299" cy="3524772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success (success of heart beats) initially is notified as soon as one or more PLM return test packets are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failure (loss of heart beats) is notified when consecutive N number of PLM return test packets are not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Synthetic packet loss is notified when X number of PLM return test packets not received at the Session-Sender out of last Y PLM test packets transmitted (with configured </a:t>
            </a:r>
            <a:r>
              <a:rPr lang="en-US" sz="1600" dirty="0" err="1"/>
              <a:t>XofY</a:t>
            </a:r>
            <a:r>
              <a:rPr lang="en-US" sz="1600" dirty="0"/>
              <a:t> threshold)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Delay metrics are notified as an example, when consecutive M number of PLM test packets have delay values exceed the configured thresholds (absolute/percentage)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CA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7279" y="1010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Test </a:t>
            </a:r>
          </a:p>
          <a:p>
            <a:r>
              <a:rPr lang="en-US" sz="900" dirty="0"/>
              <a:t>Packet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31769" y="28807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Return </a:t>
            </a:r>
          </a:p>
          <a:p>
            <a:r>
              <a:rPr lang="en-US" sz="900" dirty="0"/>
              <a:t>Test Packet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8998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and Summary of Updates</a:t>
            </a:r>
          </a:p>
          <a:p>
            <a:r>
              <a:rPr lang="en-US" sz="2400" dirty="0"/>
              <a:t>Review of the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28042"/>
            <a:ext cx="76962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and Liveness Monitoring (PLM)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Session-Reflector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Session-Reflector unaware of the monitoring protocol 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State is in the test packet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test session scale and faster failure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Leverage RFC 8762 (Simple TWAMP (STAMP)) hardware implementation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8"/>
            <a:ext cx="8229600" cy="329803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terminology 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test packets, consistent terms for MPLS Timestamp Label and SRv6 Timestamp Endpoint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authentication mode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SRv6 Timestamp Endpoint function assignment and Node Capability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synthetic packet loss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IANA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Various editorial changes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3402354"/>
            <a:ext cx="74676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transmitted for each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forwarded in fast-path just like data traffic on Session Reflector - not punted to slow-path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Session-Reflector is agnostic to the PLM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Round-trip delay = (T4 - T1)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133600" y="668105"/>
            <a:ext cx="4876799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Times New Roman" panose="02020603050405020304" pitchFamily="18" charset="0"/>
              </a:rPr>
              <a:t>              </a:t>
            </a:r>
            <a:r>
              <a:rPr lang="en-CA" sz="1200" dirty="0">
                <a:latin typeface="Courier" pitchFamily="2" charset="0"/>
              </a:rPr>
              <a:t>T1</a:t>
            </a:r>
          </a:p>
          <a:p>
            <a:r>
              <a:rPr lang="en-CA" sz="1200" dirty="0">
                <a:latin typeface="Courier" pitchFamily="2" charset="0"/>
              </a:rPr>
              <a:t>           /</a:t>
            </a:r>
          </a:p>
          <a:p>
            <a:r>
              <a:rPr lang="en-CA" sz="1200" dirty="0">
                <a:latin typeface="Courier" pitchFamily="2" charset="0"/>
              </a:rPr>
              <a:t>  +-------+    PLM Test Packet    +-------+</a:t>
            </a:r>
          </a:p>
          <a:p>
            <a:r>
              <a:rPr lang="en-CA" sz="1200" dirty="0">
                <a:latin typeface="Courier" pitchFamily="2" charset="0"/>
              </a:rPr>
              <a:t>  |       | - - - - - - - - - - - |       |</a:t>
            </a:r>
          </a:p>
          <a:p>
            <a:r>
              <a:rPr lang="en-CA" sz="1200" dirty="0">
                <a:latin typeface="Courier" pitchFamily="2" charset="0"/>
              </a:rPr>
              <a:t>  |   R1  |======================||   R3  |</a:t>
            </a:r>
          </a:p>
          <a:p>
            <a:r>
              <a:rPr lang="en-CA" sz="1200" dirty="0">
                <a:latin typeface="Courier" pitchFamily="2" charset="0"/>
              </a:rPr>
              <a:t>  |       |&lt;- - - - - - - - - - - |       |</a:t>
            </a:r>
          </a:p>
          <a:p>
            <a:r>
              <a:rPr lang="en-CA" sz="1200" dirty="0">
                <a:latin typeface="Courier" pitchFamily="2" charset="0"/>
              </a:rPr>
              <a:t>  +-------+   Return Test Packet  +-------+</a:t>
            </a:r>
          </a:p>
          <a:p>
            <a:r>
              <a:rPr lang="en-CA" sz="1200" dirty="0">
                <a:latin typeface="Courier" pitchFamily="2" charset="0"/>
              </a:rPr>
              <a:t>           \</a:t>
            </a:r>
          </a:p>
          <a:p>
            <a:r>
              <a:rPr lang="en-CA" sz="1200" dirty="0">
                <a:latin typeface="Courier" pitchFamily="2" charset="0"/>
              </a:rPr>
              <a:t>            T4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Session-Sender                Session-Reflector</a:t>
            </a:r>
          </a:p>
          <a:p>
            <a:r>
              <a:rPr lang="en-CA" sz="1200" dirty="0">
                <a:latin typeface="Courier" pitchFamily="2" charset="0"/>
              </a:rPr>
              <a:t>                               (Simply Forward)</a:t>
            </a:r>
          </a:p>
          <a:p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Figure: PLM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Enabled with Network Programming Function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2910252"/>
            <a:ext cx="8534400" cy="2139112"/>
          </a:xfrm>
        </p:spPr>
        <p:txBody>
          <a:bodyPr/>
          <a:lstStyle/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PLM test packets transmitted in loopback mode enabled with network programming function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 and generate the test packet" on Session-Reflector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As PLM test packets are forwarded in fast-path, higher session scale with faster failure detection interval is achieved</a:t>
            </a:r>
          </a:p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Session-Reflector adds receive timestamp at a specific location in the payload of the received test packet in fast-path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received test packet matches the local node address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Ensure loopback PLM test packets return from the intended Session-Reflector</a:t>
            </a:r>
          </a:p>
          <a:p>
            <a:pPr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One-way delay = (T2 – T1)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133600" y="579570"/>
            <a:ext cx="44196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T1                  T2</a:t>
            </a:r>
          </a:p>
          <a:p>
            <a:r>
              <a:rPr lang="en-CA" sz="1100" dirty="0">
                <a:latin typeface="Courier" pitchFamily="2" charset="0"/>
              </a:rPr>
              <a:t>          /                     \</a:t>
            </a:r>
          </a:p>
          <a:p>
            <a:r>
              <a:rPr lang="en-CA" sz="1100" dirty="0">
                <a:latin typeface="Courier" pitchFamily="2" charset="0"/>
              </a:rPr>
              <a:t>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|   R1  |======================||  R3   |</a:t>
            </a:r>
          </a:p>
          <a:p>
            <a:r>
              <a:rPr lang="en-CA" sz="1100" dirty="0">
                <a:latin typeface="Courier" pitchFamily="2" charset="0"/>
              </a:rPr>
              <a:t>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\</a:t>
            </a:r>
          </a:p>
          <a:p>
            <a:r>
              <a:rPr lang="en-CA" sz="1100" dirty="0">
                <a:latin typeface="Courier" pitchFamily="2" charset="0"/>
              </a:rPr>
              <a:t>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Session-Sender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Pop and Forward)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524000" y="786068"/>
            <a:ext cx="63246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| Controller |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 PLM Mode                         /    \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EB</a:t>
            </a:r>
          </a:p>
          <a:p>
            <a:r>
              <a:rPr lang="en-CA" sz="1100" dirty="0">
                <a:latin typeface="Courier" pitchFamily="2" charset="0"/>
              </a:rPr>
              <a:t>      LB or Enhanced Mode           /      \       Timestamp Offset</a:t>
            </a:r>
          </a:p>
          <a:p>
            <a:r>
              <a:rPr lang="en-CA" sz="1100" dirty="0">
                <a:latin typeface="Courier" pitchFamily="2" charset="0"/>
              </a:rPr>
              <a:t>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EB        </a:t>
            </a:r>
            <a:r>
              <a:rPr lang="en-CA" sz="1100" dirty="0">
                <a:latin typeface="Courier" pitchFamily="2" charset="0"/>
              </a:rPr>
              <a:t>/        \      Timestamp Format</a:t>
            </a:r>
          </a:p>
          <a:p>
            <a:r>
              <a:rPr lang="en-CA" sz="1100" dirty="0">
                <a:latin typeface="Courier" pitchFamily="2" charset="0"/>
              </a:rPr>
              <a:t>      Timestamp Format            /          \</a:t>
            </a:r>
          </a:p>
          <a:p>
            <a:r>
              <a:rPr lang="en-CA" sz="1100" dirty="0">
                <a:latin typeface="Courier" pitchFamily="2" charset="0"/>
              </a:rPr>
              <a:t>    Missed Packet Count N        /            \</a:t>
            </a:r>
          </a:p>
          <a:p>
            <a:r>
              <a:rPr lang="en-CA" sz="1100" dirty="0">
                <a:latin typeface="Courier" pitchFamily="2" charset="0"/>
              </a:rPr>
              <a:t>    Delay Threshold/Count M     /              \</a:t>
            </a:r>
          </a:p>
          <a:p>
            <a:r>
              <a:rPr lang="en-CA" sz="1100" dirty="0">
                <a:latin typeface="Courier" pitchFamily="2" charset="0"/>
              </a:rPr>
              <a:t>    Packet Loss Threshold </a:t>
            </a:r>
            <a:r>
              <a:rPr lang="en-CA" sz="1100" dirty="0" err="1">
                <a:latin typeface="Courier" pitchFamily="2" charset="0"/>
              </a:rPr>
              <a:t>XofY</a:t>
            </a:r>
            <a:r>
              <a:rPr lang="en-CA" sz="1100" dirty="0">
                <a:latin typeface="Courier" pitchFamily="2" charset="0"/>
              </a:rPr>
              <a:t> /                \</a:t>
            </a:r>
          </a:p>
          <a:p>
            <a:r>
              <a:rPr lang="en-CA" sz="1100" dirty="0">
                <a:latin typeface="Courier" pitchFamily="2" charset="0"/>
              </a:rPr>
              <a:t>                              v                  v</a:t>
            </a:r>
          </a:p>
          <a:p>
            <a:r>
              <a:rPr lang="en-CA" sz="1100" dirty="0">
                <a:latin typeface="Courier" pitchFamily="2" charset="0"/>
              </a:rPr>
              <a:t>                          +-------+           +-------+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|       | 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|   R1  |===========|   R3  |</a:t>
            </a:r>
          </a:p>
          <a:p>
            <a:r>
              <a:rPr lang="en-CA" sz="1100" dirty="0">
                <a:latin typeface="Courier" pitchFamily="2" charset="0"/>
              </a:rPr>
              <a:t>                          |       | 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+-------+           +-------+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                       Session-Sender      Session-Reflector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                        Figure: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4038600" y="4422309"/>
            <a:ext cx="449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600851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PLM Test Packet Formats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73" y="528499"/>
            <a:ext cx="4588030" cy="1967051"/>
          </a:xfrm>
        </p:spPr>
        <p:txBody>
          <a:bodyPr/>
          <a:lstStyle/>
          <a:p>
            <a:r>
              <a:rPr lang="en-US" sz="1200" dirty="0"/>
              <a:t>Leverage existing STAMP implementations in hardware</a:t>
            </a:r>
          </a:p>
          <a:p>
            <a:r>
              <a:rPr lang="en-US" sz="1200" dirty="0"/>
              <a:t>Session-Sender adds Transmit Timestamp (T1)</a:t>
            </a:r>
          </a:p>
          <a:p>
            <a:r>
              <a:rPr lang="en-US" sz="1200" dirty="0"/>
              <a:t>Session-Reflector adds Receive Timestamp (T2) at offset-byte location in payload, for example,</a:t>
            </a:r>
          </a:p>
          <a:p>
            <a:pPr lvl="1"/>
            <a:r>
              <a:rPr lang="en-US" sz="1200" dirty="0"/>
              <a:t>offset-byte 16 from the start of the payload in unauthenticated mode, or</a:t>
            </a:r>
          </a:p>
          <a:p>
            <a:pPr lvl="1"/>
            <a:r>
              <a:rPr lang="en-US" sz="1200" dirty="0"/>
              <a:t>offset-byte 32 from the start of the payload in authenticated mode, or</a:t>
            </a:r>
          </a:p>
          <a:p>
            <a:pPr lvl="1"/>
            <a:r>
              <a:rPr lang="en-US" sz="12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311381" y="2495550"/>
            <a:ext cx="424222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MBZ (16 Octets)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    PLM Test Packet Format in Unauthentication Mode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227B5-C093-3D47-BA5F-3100C5AC76A4}"/>
              </a:ext>
            </a:extLst>
          </p:cNvPr>
          <p:cNvSpPr/>
          <p:nvPr/>
        </p:nvSpPr>
        <p:spPr>
          <a:xfrm>
            <a:off x="4875693" y="496074"/>
            <a:ext cx="4242226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Sequence Number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(12 octets)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Transmit Timestamp (T1)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 octets)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Receive Timestamp (T2)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 Octets)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(48 octets)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      PLM Test Packet Format in Authentication Mode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8927</TotalTime>
  <Words>1720</Words>
  <Application>Microsoft Macintosh PowerPoint</Application>
  <PresentationFormat>On-screen Show (16:9)</PresentationFormat>
  <Paragraphs>306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and Liveness Monitoring in Segment Routing Networks</vt:lpstr>
      <vt:lpstr>Agenda</vt:lpstr>
      <vt:lpstr>Requirements and Scope</vt:lpstr>
      <vt:lpstr>History of the Draft</vt:lpstr>
      <vt:lpstr>Updates Since IETF-108 (Version-02)</vt:lpstr>
      <vt:lpstr>Loopback Mode for SR Policy</vt:lpstr>
      <vt:lpstr>Loopback Mode Enabled with Network Programming Function</vt:lpstr>
      <vt:lpstr>Example Provisioning Model</vt:lpstr>
      <vt:lpstr>PLM Test Packet Formats</vt:lpstr>
      <vt:lpstr>SR-MPLS with Timestamp Label</vt:lpstr>
      <vt:lpstr>SRv6 with Timestamp Endpoint Function</vt:lpstr>
      <vt:lpstr>Performance Metric Notifications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1899</cp:revision>
  <dcterms:created xsi:type="dcterms:W3CDTF">2010-06-30T04:12:48Z</dcterms:created>
  <dcterms:modified xsi:type="dcterms:W3CDTF">2021-02-08T17:41:52Z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