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73" r:id="rId5"/>
    <p:sldId id="1668" r:id="rId6"/>
    <p:sldId id="326" r:id="rId7"/>
    <p:sldId id="1659" r:id="rId8"/>
    <p:sldId id="1663" r:id="rId9"/>
    <p:sldId id="1662" r:id="rId10"/>
    <p:sldId id="1674" r:id="rId11"/>
    <p:sldId id="1669" r:id="rId12"/>
    <p:sldId id="1675" r:id="rId13"/>
    <p:sldId id="318" r:id="rId14"/>
    <p:sldId id="303" r:id="rId15"/>
    <p:sldId id="1672" r:id="rId16"/>
    <p:sldId id="1664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86"/>
    <p:restoredTop sz="93083" autoAdjust="0"/>
  </p:normalViewPr>
  <p:slideViewPr>
    <p:cSldViewPr>
      <p:cViewPr varScale="1">
        <p:scale>
          <a:sx n="164" d="100"/>
          <a:sy n="164" d="100"/>
        </p:scale>
        <p:origin x="168" y="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437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763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8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77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421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footer.foote@noki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draft-gandhi-spring-sr-enhanced-plm-04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6"/>
            <a:ext cx="6248400" cy="153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  <a:r>
              <a:rPr lang="en-US" altLang="zh-CN" i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- Presenter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Richard Foote - Nokia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footer.foote@nokia.com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61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6380" y="739794"/>
            <a:ext cx="4464220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5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Extension Label (15)       | TC  |S|      TTL      | +-+-+-+-+-+-+-+-+-+-+-+-+-+-+-+-+-+-+-+-+-+-+-+-+-+-+-+-+-+-+-+-+ |    </a:t>
            </a:r>
            <a:r>
              <a:rPr lang="en-CA" sz="850" b="1" dirty="0">
                <a:latin typeface="Courier" pitchFamily="2" charset="0"/>
              </a:rPr>
              <a:t>Timestamp Label (TBA1 or TBA2)     </a:t>
            </a:r>
            <a:r>
              <a:rPr lang="en-CA" sz="85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850" b="1" dirty="0">
                <a:latin typeface="Courier" pitchFamily="2" charset="0"/>
              </a:rPr>
              <a:t>Session-Reflector</a:t>
            </a:r>
            <a:r>
              <a:rPr lang="en-CA" sz="850" dirty="0">
                <a:latin typeface="Courier" pitchFamily="2" charset="0"/>
              </a:rPr>
              <a:t> IPv4 or IPv6 Address   . .  Destination IP Address = </a:t>
            </a:r>
            <a:r>
              <a:rPr lang="en-CA" sz="850" b="1" dirty="0">
                <a:latin typeface="Courier" pitchFamily="2" charset="0"/>
              </a:rPr>
              <a:t>Session-Sender</a:t>
            </a:r>
            <a:r>
              <a:rPr lang="en-CA" sz="850" dirty="0">
                <a:latin typeface="Courier" pitchFamily="2" charset="0"/>
              </a:rPr>
              <a:t> IPv4 or IPv6 Address .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850" dirty="0">
                <a:latin typeface="Courier" pitchFamily="2" charset="0"/>
              </a:rPr>
              <a:t>+---------------------------------------------------------------+ | UDP Header                                                    | .  Source Port = As chosen by Session-Sender                    . .  Destination Port = As chosen by Session-Sender               . .                                                               . +---------------------------------------------------------------+ | PLM Test Packet                                               |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 +---------------------------------------------------------------+</a:t>
            </a:r>
          </a:p>
          <a:p>
            <a:r>
              <a:rPr lang="en-CA" sz="850" dirty="0">
                <a:latin typeface="Courier" pitchFamily="2" charset="0"/>
              </a:rPr>
              <a:t>    </a:t>
            </a:r>
          </a:p>
          <a:p>
            <a:r>
              <a:rPr lang="en-CA" sz="850" dirty="0">
                <a:latin typeface="Courier" pitchFamily="2" charset="0"/>
              </a:rPr>
              <a:t>   Example PLM Test Packet with Timestamp Label for SR-MPLS</a:t>
            </a:r>
            <a:endParaRPr lang="en-US" sz="8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0" y="1123950"/>
            <a:ext cx="3854620" cy="2590800"/>
          </a:xfrm>
        </p:spPr>
        <p:txBody>
          <a:bodyPr/>
          <a:lstStyle/>
          <a:p>
            <a:r>
              <a:rPr lang="en-US" sz="1600" dirty="0"/>
              <a:t>Timestamp label (TBA1) is defined for Timestamp, Pop and Forward function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that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Endpoint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42949"/>
            <a:ext cx="467403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Session-Sender IPv6 Address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</a:t>
            </a:r>
            <a:r>
              <a:rPr lang="en-CA" sz="900" b="1" dirty="0" err="1">
                <a:latin typeface="Courier" pitchFamily="2" charset="0"/>
              </a:rPr>
              <a:t>End.TSF</a:t>
            </a:r>
            <a:r>
              <a:rPr lang="en-CA" sz="900" b="1" dirty="0">
                <a:latin typeface="Courier" pitchFamily="2" charset="0"/>
              </a:rPr>
              <a:t> (TBA3 or TBA4) with Session-Reflector SID            </a:t>
            </a:r>
            <a:r>
              <a:rPr lang="en-CA" sz="900" dirty="0">
                <a:latin typeface="Courier" pitchFamily="2" charset="0"/>
              </a:rPr>
              <a:t>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</a:t>
            </a:r>
            <a:r>
              <a:rPr lang="en-CA" sz="900" b="1" dirty="0">
                <a:latin typeface="Courier" pitchFamily="2" charset="0"/>
              </a:rPr>
              <a:t>Session-Reflector</a:t>
            </a:r>
            <a:r>
              <a:rPr lang="en-CA" sz="900" dirty="0">
                <a:latin typeface="Courier" pitchFamily="2" charset="0"/>
              </a:rPr>
              <a:t> IPv6 Address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</a:t>
            </a:r>
            <a:r>
              <a:rPr lang="en-CA" sz="900" b="1" dirty="0">
                <a:latin typeface="Courier" pitchFamily="2" charset="0"/>
              </a:rPr>
              <a:t>Session-Sender</a:t>
            </a:r>
            <a:r>
              <a:rPr lang="en-CA" sz="900" dirty="0">
                <a:latin typeface="Courier" pitchFamily="2" charset="0"/>
              </a:rPr>
              <a:t> IPv6 Address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Port = As chosen by Session-Sender                    . </a:t>
            </a:r>
          </a:p>
          <a:p>
            <a:r>
              <a:rPr lang="en-CA" sz="900" dirty="0">
                <a:latin typeface="Courier" pitchFamily="2" charset="0"/>
              </a:rPr>
              <a:t>.  Destination Port = As chosen by Session-Sender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PLM Test Packet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Example PLM Test Packet with Timestamp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88" y="933449"/>
            <a:ext cx="3678973" cy="3276600"/>
          </a:xfrm>
        </p:spPr>
        <p:txBody>
          <a:bodyPr/>
          <a:lstStyle/>
          <a:p>
            <a:r>
              <a:rPr lang="en-US" sz="1400" dirty="0"/>
              <a:t>Timestamp Endpoint Function </a:t>
            </a:r>
            <a:r>
              <a:rPr lang="en-US" sz="1400" dirty="0" err="1"/>
              <a:t>End.TSF</a:t>
            </a:r>
            <a:r>
              <a:rPr lang="en-US" sz="1400" dirty="0"/>
              <a:t> (TBA3) is defined for Timestamp and Forward and is carried with the Session-Reflector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Session-Reflector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Segment-list carried in SRH</a:t>
            </a:r>
          </a:p>
          <a:p>
            <a:pPr lvl="1"/>
            <a:r>
              <a:rPr lang="en-US" sz="1400" dirty="0"/>
              <a:t>Session-Reflector does not remove the SRH</a:t>
            </a:r>
          </a:p>
          <a:p>
            <a:r>
              <a:rPr lang="en-US" sz="1400" dirty="0"/>
              <a:t>Source and Destination Addresses are swapped that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" y="76090"/>
            <a:ext cx="9029700" cy="710446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Metric Notifications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921645"/>
            <a:ext cx="7734299" cy="3524772"/>
          </a:xfrm>
        </p:spPr>
        <p:txBody>
          <a:bodyPr/>
          <a:lstStyle/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Liveness success (success of heart beats) initially is notified as soon as one or more PLM return test packets are received at the Session-Sender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Liveness failure (loss of heart beats) is notified when consecutive N number of PLM return test packets are not received at the Session-Sender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Synthetic packet loss is notified when X number of PLM return test packets not received at the Session-Sender out of last Y PLM test packets transmitted (with configured </a:t>
            </a:r>
            <a:r>
              <a:rPr lang="en-US" sz="1600" dirty="0" err="1"/>
              <a:t>XofY</a:t>
            </a:r>
            <a:r>
              <a:rPr lang="en-US" sz="1600" dirty="0"/>
              <a:t> threshold)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Delay metrics are notified as an example, when consecutive M number of PLM test packets have delay values exceed the configured thresholds (absolute/percentage)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US" sz="1600" dirty="0"/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CA" sz="1600" dirty="0"/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US" sz="1600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631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0688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78" y="-7749"/>
            <a:ext cx="8988754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with Timestamp and Forward for SR-MPLS Policy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3086611" y="1320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773182" y="2668375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97279" y="101067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PLM Test </a:t>
            </a:r>
          </a:p>
          <a:p>
            <a:r>
              <a:rPr lang="en-US" sz="900" dirty="0"/>
              <a:t>Packet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99498" y="3225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231769" y="288075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PLM Return </a:t>
            </a:r>
          </a:p>
          <a:p>
            <a:r>
              <a:rPr lang="en-US" sz="900" dirty="0"/>
              <a:t>Test Packet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251625" y="2410109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98539" y="2434144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319504" y="2427262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38998"/>
              </p:ext>
            </p:extLst>
          </p:nvPr>
        </p:nvGraphicFramePr>
        <p:xfrm>
          <a:off x="1897581" y="941070"/>
          <a:ext cx="1099698" cy="1554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4532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06970"/>
              </p:ext>
            </p:extLst>
          </p:nvPr>
        </p:nvGraphicFramePr>
        <p:xfrm>
          <a:off x="4973133" y="1200150"/>
          <a:ext cx="1046667" cy="132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6667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81524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32799"/>
              </p:ext>
            </p:extLst>
          </p:nvPr>
        </p:nvGraphicFramePr>
        <p:xfrm>
          <a:off x="2906850" y="3001875"/>
          <a:ext cx="1099698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19412"/>
              </p:ext>
            </p:extLst>
          </p:nvPr>
        </p:nvGraphicFramePr>
        <p:xfrm>
          <a:off x="6042743" y="3001875"/>
          <a:ext cx="1155603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540917" y="1935978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341759B9-1F01-1540-9B5C-5FADFE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9699" y="4746087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92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199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and Summary of Updates</a:t>
            </a:r>
          </a:p>
          <a:p>
            <a:r>
              <a:rPr lang="en-US" sz="2400" dirty="0"/>
              <a:t>Review of the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28042"/>
            <a:ext cx="76962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In-band Performance and Liveness Monitoring (PLM)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Session-Reflector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Session-Reflector unaware of the monitoring protocol 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State is in the test packet - spirit of SR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test session scale and faster failure detection interval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Leverage RFC 8762 (Simple TWAMP (STAMP)) hardware implementation </a:t>
            </a:r>
          </a:p>
          <a:p>
            <a:pPr lvl="2">
              <a:buFont typeface="Wingdings" charset="2"/>
              <a:buChar char="§"/>
            </a:pPr>
            <a:r>
              <a:rPr lang="en-US" sz="1400" dirty="0"/>
              <a:t>Same location for timestamp fields in the new test packet formats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/>
              <a:t>Presented </a:t>
            </a:r>
            <a:r>
              <a:rPr lang="en-US" sz="1600" dirty="0"/>
              <a:t>version 00 in IETF 107 Virtual MPLS WG Meeting</a:t>
            </a:r>
          </a:p>
          <a:p>
            <a:r>
              <a:rPr lang="en-US" sz="1600" dirty="0"/>
              <a:t>July 2020</a:t>
            </a:r>
          </a:p>
          <a:p>
            <a:pPr lvl="1"/>
            <a:r>
              <a:rPr lang="en-US" sz="1600"/>
              <a:t>Presented </a:t>
            </a:r>
            <a:r>
              <a:rPr lang="en-US" sz="1600" dirty="0"/>
              <a:t>version 02 in IETF 108 Online SPRING WG meeting</a:t>
            </a:r>
          </a:p>
          <a:p>
            <a:r>
              <a:rPr lang="en-US" sz="1600" dirty="0"/>
              <a:t>September 2020</a:t>
            </a:r>
          </a:p>
          <a:p>
            <a:pPr lvl="1"/>
            <a:r>
              <a:rPr lang="en-US" sz="1600"/>
              <a:t>Presented </a:t>
            </a:r>
            <a:r>
              <a:rPr lang="en-US" sz="1600" dirty="0"/>
              <a:t>version 02 in MPLS WG Interim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IETF-108 (Version-02)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8"/>
            <a:ext cx="8229600" cy="329803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Updated terminology 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authentication mode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SRv6 Timestamp Endpoint function assignment and Node Capability section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synthetic packet loss section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Updated IANA section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Various editorial changes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7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8319052" cy="68613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3332766"/>
            <a:ext cx="7467600" cy="1327365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are transmitted for each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are forwarded in fast-path just like data traffic on Session Reflector - not punted to slow-path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Session-Reflector is agnostic to the PLM protocol 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Round-trip delay = (T4 - T1)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317474" y="686133"/>
            <a:ext cx="4419600" cy="24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  <a:cs typeface="Times New Roman" panose="02020603050405020304" pitchFamily="18" charset="0"/>
              </a:rPr>
              <a:t>            </a:t>
            </a:r>
            <a:r>
              <a:rPr lang="en-CA" sz="1100" dirty="0">
                <a:latin typeface="Courier" pitchFamily="2" charset="0"/>
              </a:rPr>
              <a:t>T1</a:t>
            </a:r>
          </a:p>
          <a:p>
            <a:r>
              <a:rPr lang="en-CA" sz="1100" dirty="0">
                <a:latin typeface="Courier" pitchFamily="2" charset="0"/>
              </a:rPr>
              <a:t>           /</a:t>
            </a:r>
          </a:p>
          <a:p>
            <a:r>
              <a:rPr lang="en-CA" sz="1100" dirty="0">
                <a:latin typeface="Courier" pitchFamily="2" charset="0"/>
              </a:rPr>
              <a:t>  +-------+    PLM Test Packet    +-------+</a:t>
            </a:r>
          </a:p>
          <a:p>
            <a:r>
              <a:rPr lang="en-CA" sz="1100" dirty="0">
                <a:latin typeface="Courier" pitchFamily="2" charset="0"/>
              </a:rPr>
              <a:t>  |       | 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|   R1  |======================||   R3  |</a:t>
            </a:r>
          </a:p>
          <a:p>
            <a:r>
              <a:rPr lang="en-CA" sz="1100" dirty="0">
                <a:latin typeface="Courier" pitchFamily="2" charset="0"/>
              </a:rPr>
              <a:t>  |       |&lt;-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+-------+   Return Test Packet  +-------+</a:t>
            </a:r>
          </a:p>
          <a:p>
            <a:r>
              <a:rPr lang="en-CA" sz="1100" dirty="0">
                <a:latin typeface="Courier" pitchFamily="2" charset="0"/>
              </a:rPr>
              <a:t>           \</a:t>
            </a:r>
          </a:p>
          <a:p>
            <a:r>
              <a:rPr lang="en-CA" sz="1100" dirty="0">
                <a:latin typeface="Courier" pitchFamily="2" charset="0"/>
              </a:rPr>
              <a:t>            T4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 Session-Sender                Session-Reflector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 (Simply Forward)</a:t>
            </a:r>
          </a:p>
          <a:p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Figure: PLM Loopback Mode</a:t>
            </a:r>
            <a:endParaRPr lang="en-CA" sz="11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618771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Enabled with Network Programming Function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7934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3028950"/>
            <a:ext cx="8534400" cy="1905000"/>
          </a:xfrm>
        </p:spPr>
        <p:txBody>
          <a:bodyPr/>
          <a:lstStyle/>
          <a:p>
            <a:pPr lvl="0">
              <a:lnSpc>
                <a:spcPts val="1280"/>
              </a:lnSpc>
              <a:spcBef>
                <a:spcPts val="600"/>
              </a:spcBef>
            </a:pPr>
            <a:r>
              <a:rPr lang="en-CA" sz="1100" dirty="0"/>
              <a:t>PLM test packets transmitted in loopback mode enabled with network programming function</a:t>
            </a:r>
          </a:p>
          <a:p>
            <a:pPr lvl="1">
              <a:lnSpc>
                <a:spcPts val="1280"/>
              </a:lnSpc>
              <a:spcBef>
                <a:spcPts val="600"/>
              </a:spcBef>
            </a:pPr>
            <a:r>
              <a:rPr lang="en-CA" sz="1100" dirty="0"/>
              <a:t>The network programming function optimizes the "operations of punt and generate the test packet" on Session-Reflector</a:t>
            </a:r>
          </a:p>
          <a:p>
            <a:pPr lvl="1">
              <a:lnSpc>
                <a:spcPts val="1280"/>
              </a:lnSpc>
              <a:spcBef>
                <a:spcPts val="600"/>
              </a:spcBef>
            </a:pPr>
            <a:r>
              <a:rPr lang="en-CA" sz="1100" dirty="0"/>
              <a:t>As PLM test packets are forwarded in fast-path, higher session scale with faster failure detection interval is achieved</a:t>
            </a:r>
          </a:p>
          <a:p>
            <a:pPr lvl="0">
              <a:lnSpc>
                <a:spcPts val="1280"/>
              </a:lnSpc>
              <a:spcBef>
                <a:spcPts val="600"/>
              </a:spcBef>
            </a:pPr>
            <a:r>
              <a:rPr lang="en-CA" sz="1100" dirty="0"/>
              <a:t>Session-Reflector adds receive timestamp at a specific location in the payload of the received test packet in fast-path</a:t>
            </a:r>
          </a:p>
          <a:p>
            <a:pPr lvl="1">
              <a:lnSpc>
                <a:spcPts val="1280"/>
              </a:lnSpc>
              <a:spcBef>
                <a:spcPts val="600"/>
              </a:spcBef>
            </a:pPr>
            <a:r>
              <a:rPr lang="en-CA" sz="1100" dirty="0"/>
              <a:t>Only adds the receive timestamp if the source address or destination address in the received test packet matches the local node address</a:t>
            </a:r>
          </a:p>
          <a:p>
            <a:pPr lvl="1">
              <a:lnSpc>
                <a:spcPts val="1280"/>
              </a:lnSpc>
              <a:spcBef>
                <a:spcPts val="600"/>
              </a:spcBef>
            </a:pPr>
            <a:r>
              <a:rPr lang="en-CA" sz="1100" dirty="0"/>
              <a:t>Ensure loopback PLM test packets return from the intended Session-Reflector</a:t>
            </a:r>
          </a:p>
          <a:p>
            <a:pPr>
              <a:lnSpc>
                <a:spcPts val="1280"/>
              </a:lnSpc>
              <a:spcBef>
                <a:spcPts val="600"/>
              </a:spcBef>
            </a:pPr>
            <a:r>
              <a:rPr lang="en-CA" sz="1100" dirty="0"/>
              <a:t>One-way delay = (T2 – T1)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86000" y="607444"/>
            <a:ext cx="4419600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T1                  T2</a:t>
            </a:r>
          </a:p>
          <a:p>
            <a:r>
              <a:rPr lang="en-CA" sz="1100" dirty="0">
                <a:latin typeface="Courier" pitchFamily="2" charset="0"/>
              </a:rPr>
              <a:t>          /                     \</a:t>
            </a:r>
          </a:p>
          <a:p>
            <a:r>
              <a:rPr lang="en-CA" sz="1100" dirty="0">
                <a:latin typeface="Courier" pitchFamily="2" charset="0"/>
              </a:rPr>
              <a:t> +-------+    PLM Test Packet    +-------+</a:t>
            </a:r>
          </a:p>
          <a:p>
            <a:r>
              <a:rPr lang="en-CA" sz="1100" dirty="0">
                <a:latin typeface="Courier" pitchFamily="2" charset="0"/>
              </a:rPr>
              <a:t> |       | 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|   R1  |======================||  R3   |</a:t>
            </a:r>
          </a:p>
          <a:p>
            <a:r>
              <a:rPr lang="en-CA" sz="1100" dirty="0">
                <a:latin typeface="Courier" pitchFamily="2" charset="0"/>
              </a:rPr>
              <a:t> |       |&lt;-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+-------+   Return Test Packet  +-------+</a:t>
            </a:r>
          </a:p>
          <a:p>
            <a:r>
              <a:rPr lang="en-CA" sz="1100" dirty="0">
                <a:latin typeface="Courier" pitchFamily="2" charset="0"/>
              </a:rPr>
              <a:t>          \</a:t>
            </a:r>
          </a:p>
          <a:p>
            <a:r>
              <a:rPr lang="en-CA" sz="1100" dirty="0">
                <a:latin typeface="Courier" pitchFamily="2" charset="0"/>
              </a:rPr>
              <a:t>           T4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Session-Sender                Session-Reflector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Pop and Forward)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3591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524000" y="786068"/>
            <a:ext cx="6553200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                       +------------+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| Controller |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+------------+</a:t>
            </a:r>
          </a:p>
          <a:p>
            <a:r>
              <a:rPr lang="en-CA" sz="1100" dirty="0">
                <a:latin typeface="Courier" pitchFamily="2" charset="0"/>
              </a:rPr>
              <a:t>   PLM Mode                           /    \   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</a:rPr>
              <a:t>Timestamp Label/SRV6 EB</a:t>
            </a:r>
            <a:r>
              <a:rPr lang="en-CA" sz="1100" dirty="0">
                <a:latin typeface="Courier" pitchFamily="2" charset="0"/>
              </a:rPr>
              <a:t>         </a:t>
            </a:r>
          </a:p>
          <a:p>
            <a:r>
              <a:rPr lang="en-CA" sz="1100" dirty="0">
                <a:latin typeface="Courier" pitchFamily="2" charset="0"/>
              </a:rPr>
              <a:t>   Loopback or Enhanced Mode         /      \       Timestamp Offset</a:t>
            </a:r>
          </a:p>
          <a:p>
            <a:r>
              <a:rPr lang="en-CA" sz="1100" dirty="0">
                <a:latin typeface="Courier" pitchFamily="2" charset="0"/>
              </a:rPr>
              <a:t>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</a:rPr>
              <a:t>Timestamp Label/SRv6 EB          </a:t>
            </a:r>
            <a:r>
              <a:rPr lang="en-CA" sz="1100" dirty="0">
                <a:latin typeface="Courier" pitchFamily="2" charset="0"/>
              </a:rPr>
              <a:t>/        \      Timestamp Format</a:t>
            </a:r>
          </a:p>
          <a:p>
            <a:r>
              <a:rPr lang="en-CA" sz="1100" dirty="0">
                <a:latin typeface="Courier" pitchFamily="2" charset="0"/>
              </a:rPr>
              <a:t>     Timestamp Format              /          \</a:t>
            </a:r>
          </a:p>
          <a:p>
            <a:r>
              <a:rPr lang="en-CA" sz="1100" dirty="0">
                <a:latin typeface="Courier" pitchFamily="2" charset="0"/>
              </a:rPr>
              <a:t>   Missed Packet Count (N)        /            \</a:t>
            </a:r>
          </a:p>
          <a:p>
            <a:r>
              <a:rPr lang="en-CA" sz="1100" dirty="0">
                <a:latin typeface="Courier" pitchFamily="2" charset="0"/>
              </a:rPr>
              <a:t>   Delay Threshold/Count (T/M)   /              \</a:t>
            </a:r>
          </a:p>
          <a:p>
            <a:r>
              <a:rPr lang="en-CA" sz="1100" dirty="0">
                <a:latin typeface="Courier" pitchFamily="2" charset="0"/>
              </a:rPr>
              <a:t>   Packet Loss Threshold (</a:t>
            </a:r>
            <a:r>
              <a:rPr lang="en-CA" sz="1100" dirty="0" err="1">
                <a:latin typeface="Courier" pitchFamily="2" charset="0"/>
              </a:rPr>
              <a:t>XofY</a:t>
            </a:r>
            <a:r>
              <a:rPr lang="en-CA" sz="1100" dirty="0">
                <a:latin typeface="Courier" pitchFamily="2" charset="0"/>
              </a:rPr>
              <a:t>) /                \</a:t>
            </a:r>
          </a:p>
          <a:p>
            <a:r>
              <a:rPr lang="en-CA" sz="1100" dirty="0">
                <a:latin typeface="Courier" pitchFamily="2" charset="0"/>
              </a:rPr>
              <a:t>                               v                  v</a:t>
            </a:r>
          </a:p>
          <a:p>
            <a:r>
              <a:rPr lang="en-CA" sz="1100" dirty="0">
                <a:latin typeface="Courier" pitchFamily="2" charset="0"/>
              </a:rPr>
              <a:t>                           +-------+          +-------+</a:t>
            </a:r>
          </a:p>
          <a:p>
            <a:r>
              <a:rPr lang="en-CA" sz="1100" dirty="0">
                <a:latin typeface="Courier" pitchFamily="2" charset="0"/>
              </a:rPr>
              <a:t>                           |       |          |       |</a:t>
            </a:r>
          </a:p>
          <a:p>
            <a:r>
              <a:rPr lang="en-CA" sz="1100" dirty="0">
                <a:latin typeface="Courier" pitchFamily="2" charset="0"/>
              </a:rPr>
              <a:t>                           |   R1  |==========|   R3  |</a:t>
            </a:r>
          </a:p>
          <a:p>
            <a:r>
              <a:rPr lang="en-CA" sz="1100" dirty="0">
                <a:latin typeface="Courier" pitchFamily="2" charset="0"/>
              </a:rPr>
              <a:t>                           |       |          |       |</a:t>
            </a:r>
          </a:p>
          <a:p>
            <a:r>
              <a:rPr lang="en-CA" sz="1100" dirty="0">
                <a:latin typeface="Courier" pitchFamily="2" charset="0"/>
              </a:rPr>
              <a:t>                           +-------+          +-------+</a:t>
            </a:r>
          </a:p>
          <a:p>
            <a:r>
              <a:rPr lang="en-CA" sz="1100" dirty="0">
                <a:latin typeface="Courier" pitchFamily="2" charset="0"/>
              </a:rPr>
              <a:t>                         </a:t>
            </a:r>
          </a:p>
          <a:p>
            <a:r>
              <a:rPr lang="en-CA" sz="1100" dirty="0">
                <a:latin typeface="Courier" pitchFamily="2" charset="0"/>
              </a:rPr>
              <a:t>                        Session-Sender      Session-Reflector</a:t>
            </a:r>
          </a:p>
          <a:p>
            <a:r>
              <a:rPr lang="en-CA" sz="1100" dirty="0">
                <a:latin typeface="Courier" pitchFamily="2" charset="0"/>
              </a:rPr>
              <a:t>   </a:t>
            </a:r>
          </a:p>
          <a:p>
            <a:r>
              <a:rPr lang="en-CA" sz="1100" dirty="0">
                <a:latin typeface="Courier" pitchFamily="2" charset="0"/>
              </a:rPr>
              <a:t>                         Figure: Example Provisioning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FA884-76F1-D743-8A93-0084B2789ED9}"/>
              </a:ext>
            </a:extLst>
          </p:cNvPr>
          <p:cNvSpPr txBox="1"/>
          <p:nvPr/>
        </p:nvSpPr>
        <p:spPr>
          <a:xfrm>
            <a:off x="4038600" y="4422309"/>
            <a:ext cx="449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Courier" pitchFamily="2" charset="0"/>
              </a:rPr>
              <a:t>* Provisioned, Flooded/Signaled or IANA Allocated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4" y="0"/>
            <a:ext cx="9144000" cy="600851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PLM Test Packet Formats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773" y="528499"/>
            <a:ext cx="4588030" cy="1967051"/>
          </a:xfrm>
        </p:spPr>
        <p:txBody>
          <a:bodyPr/>
          <a:lstStyle/>
          <a:p>
            <a:r>
              <a:rPr lang="en-US" sz="1100" dirty="0"/>
              <a:t>Leverage existing STAMP implementations in hardware for timestamp field locations</a:t>
            </a:r>
          </a:p>
          <a:p>
            <a:r>
              <a:rPr lang="en-US" sz="1100" dirty="0"/>
              <a:t>Session-Sender adds Transmit Timestamp (T1)</a:t>
            </a:r>
          </a:p>
          <a:p>
            <a:r>
              <a:rPr lang="en-US" sz="1100" dirty="0"/>
              <a:t>Session-Reflector adds Receive Timestamp (T2) at offset-byte location in payload, for example,</a:t>
            </a:r>
          </a:p>
          <a:p>
            <a:pPr lvl="1"/>
            <a:r>
              <a:rPr lang="en-US" sz="1100" dirty="0"/>
              <a:t>offset-byte 16 from the start of the payload in unauthenticated mode, or</a:t>
            </a:r>
          </a:p>
          <a:p>
            <a:pPr lvl="1"/>
            <a:r>
              <a:rPr lang="en-US" sz="1100" dirty="0"/>
              <a:t>offset-byte 32 from the start of the payload in authenticated mode, or</a:t>
            </a:r>
          </a:p>
          <a:p>
            <a:pPr lvl="1"/>
            <a:r>
              <a:rPr lang="en-US" sz="1100" dirty="0"/>
              <a:t>locally provisioned location (consistently in the network)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314952" y="2525034"/>
            <a:ext cx="3987058" cy="25160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750" dirty="0">
                <a:latin typeface="Courier" pitchFamily="2" charset="0"/>
              </a:rPr>
              <a:t> |                     Sequence Number                           |</a:t>
            </a:r>
          </a:p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750" dirty="0">
                <a:latin typeface="Courier" pitchFamily="2" charset="0"/>
              </a:rPr>
              <a:t> |                     Transmit Timestamp (T1)                   |</a:t>
            </a:r>
          </a:p>
          <a:p>
            <a:r>
              <a:rPr lang="en-CA" sz="75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750" dirty="0">
                <a:latin typeface="Courier" pitchFamily="2" charset="0"/>
              </a:rPr>
              <a:t> |  Transmit Error Estimate      |  SSID                         |</a:t>
            </a:r>
          </a:p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750" dirty="0">
                <a:latin typeface="Courier" pitchFamily="2" charset="0"/>
              </a:rPr>
              <a:t> |                     Receive Timestamp (T2)                    |</a:t>
            </a:r>
          </a:p>
          <a:p>
            <a:r>
              <a:rPr lang="en-CA" sz="75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750" dirty="0">
                <a:latin typeface="Courier" pitchFamily="2" charset="0"/>
              </a:rPr>
              <a:t> |                     MBZ (12 Octets)                           |</a:t>
            </a:r>
          </a:p>
          <a:p>
            <a:r>
              <a:rPr lang="en-CA" sz="75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75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750" dirty="0">
                <a:latin typeface="Courier" pitchFamily="2" charset="0"/>
              </a:rPr>
              <a:t> |  Receive Error Estimate       |  MBZ                          |</a:t>
            </a:r>
          </a:p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750" dirty="0">
                <a:latin typeface="Courier" pitchFamily="2" charset="0"/>
              </a:rPr>
              <a:t> |                      MBZ (4 Octets)                           |</a:t>
            </a:r>
          </a:p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br>
              <a:rPr lang="en-CA" sz="750" dirty="0">
                <a:latin typeface="Courier" pitchFamily="2" charset="0"/>
              </a:rPr>
            </a:br>
            <a:r>
              <a:rPr lang="en-CA" sz="750" dirty="0">
                <a:latin typeface="Courier" pitchFamily="2" charset="0"/>
              </a:rPr>
              <a:t>         PLM Test Packet Format in Unauthentication Mode</a:t>
            </a:r>
            <a:endParaRPr lang="en-US" sz="750" dirty="0"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227B5-C093-3D47-BA5F-3100C5AC76A4}"/>
              </a:ext>
            </a:extLst>
          </p:cNvPr>
          <p:cNvSpPr/>
          <p:nvPr/>
        </p:nvSpPr>
        <p:spPr>
          <a:xfrm>
            <a:off x="5097712" y="633404"/>
            <a:ext cx="3734907" cy="42934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Sequence Number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MBZ (12 octets)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Transmit Timestamp (T1)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Transmit Error Estimate      |  SSID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MBZ (4 octets)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Receive Timestamp (T2)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MBZ (32 octets)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Receive Error Estimate       |      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                               +</a:t>
            </a:r>
          </a:p>
          <a:p>
            <a:r>
              <a:rPr lang="en-CA" sz="700" dirty="0">
                <a:latin typeface="Courier" pitchFamily="2" charset="0"/>
              </a:rPr>
              <a:t>|                        MBZ (6 octets)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MBZ (16 octets)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HMAC (16 octets)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  <a:br>
              <a:rPr lang="en-CA" sz="700" dirty="0">
                <a:latin typeface="Courier" pitchFamily="2" charset="0"/>
              </a:rPr>
            </a:br>
            <a:r>
              <a:rPr lang="en-CA" sz="700" dirty="0">
                <a:latin typeface="Courier" pitchFamily="2" charset="0"/>
              </a:rPr>
              <a:t>           </a:t>
            </a:r>
          </a:p>
          <a:p>
            <a:r>
              <a:rPr lang="en-CA" sz="700" dirty="0">
                <a:latin typeface="Courier" pitchFamily="2" charset="0"/>
              </a:rPr>
              <a:t>          PLM Test Packet Format in Authentication Mode</a:t>
            </a:r>
            <a:endParaRPr lang="en-US" sz="7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8949</TotalTime>
  <Words>1719</Words>
  <Application>Microsoft Macintosh PowerPoint</Application>
  <PresentationFormat>On-screen Show (16:9)</PresentationFormat>
  <Paragraphs>309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and Liveness Monitoring in Segment Routing Networks</vt:lpstr>
      <vt:lpstr>Agenda</vt:lpstr>
      <vt:lpstr>Requirements and Scope</vt:lpstr>
      <vt:lpstr>History of the Draft</vt:lpstr>
      <vt:lpstr>Updates Since IETF-108 (Version-02)</vt:lpstr>
      <vt:lpstr>Loopback Mode for SR Policy</vt:lpstr>
      <vt:lpstr>Loopback Mode Enabled with Network Programming Function</vt:lpstr>
      <vt:lpstr>Example Provisioning Model</vt:lpstr>
      <vt:lpstr>PLM Test Packet Formats</vt:lpstr>
      <vt:lpstr>SR-MPLS with Timestamp Label</vt:lpstr>
      <vt:lpstr>SRv6 with Timestamp Endpoint Function</vt:lpstr>
      <vt:lpstr>Performance Metric Notifications</vt:lpstr>
      <vt:lpstr>Next Steps</vt:lpstr>
      <vt:lpstr>PowerPoint Presentation</vt:lpstr>
      <vt:lpstr>Backup</vt:lpstr>
      <vt:lpstr>Loopback Mode with Timestamp and Forward for SR-MPLS Policy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1915</cp:revision>
  <dcterms:created xsi:type="dcterms:W3CDTF">2010-06-30T04:12:48Z</dcterms:created>
  <dcterms:modified xsi:type="dcterms:W3CDTF">2021-02-09T21:36:35Z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