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1661" r:id="rId2"/>
    <p:sldId id="1662" r:id="rId3"/>
    <p:sldId id="1663" r:id="rId4"/>
    <p:sldId id="1653" r:id="rId5"/>
    <p:sldId id="1665" r:id="rId6"/>
    <p:sldId id="1666" r:id="rId7"/>
    <p:sldId id="1667" r:id="rId8"/>
    <p:sldId id="1668" r:id="rId9"/>
    <p:sldId id="1669" r:id="rId10"/>
    <p:sldId id="321" r:id="rId11"/>
    <p:sldId id="1670" r:id="rId12"/>
    <p:sldId id="1671" r:id="rId13"/>
    <p:sldId id="1672" r:id="rId14"/>
    <p:sldId id="1652" r:id="rId15"/>
    <p:sldId id="1657" r:id="rId16"/>
    <p:sldId id="1673" r:id="rId17"/>
    <p:sldId id="320" r:id="rId18"/>
    <p:sldId id="1658" r:id="rId19"/>
    <p:sldId id="1655" r:id="rId20"/>
    <p:sldId id="1649" r:id="rId21"/>
    <p:sldId id="1654" r:id="rId2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93"/>
    <p:restoredTop sz="93083" autoAdjust="0"/>
  </p:normalViewPr>
  <p:slideViewPr>
    <p:cSldViewPr>
      <p:cViewPr varScale="1">
        <p:scale>
          <a:sx n="137" d="100"/>
          <a:sy n="137" d="100"/>
        </p:scale>
        <p:origin x="192" y="7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7/16/20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815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811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332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12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367658016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STAMP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929607"/>
            <a:ext cx="7696200" cy="755649"/>
          </a:xfrm>
        </p:spPr>
        <p:txBody>
          <a:bodyPr/>
          <a:lstStyle/>
          <a:p>
            <a:r>
              <a:rPr lang="en-US" sz="1800" i="1" dirty="0"/>
              <a:t>draft-gandhi-spring-stamp-srpm-01</a:t>
            </a:r>
          </a:p>
          <a:p>
            <a:r>
              <a:rPr lang="en-US" sz="1800" i="1" dirty="0"/>
              <a:t>(</a:t>
            </a:r>
            <a:r>
              <a:rPr lang="en-US" sz="1800" dirty="0"/>
              <a:t>previously </a:t>
            </a:r>
            <a:r>
              <a:rPr lang="en-US" sz="1800" i="1" dirty="0"/>
              <a:t>draft-gandhi-spring-twamp-srpm-07)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STAMP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r>
              <a:rPr lang="en-CA" sz="1200" dirty="0"/>
              <a:t>108</a:t>
            </a:r>
            <a:r>
              <a:rPr lang="en-CA" sz="1200" baseline="30000" dirty="0"/>
              <a:t>th</a:t>
            </a:r>
            <a:r>
              <a:rPr lang="en-CA" sz="1200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kern="0" dirty="0"/>
              <a:t>Does not modify existing STAMP (which is for DM) procedure as different destination UDP is used for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323703"/>
            <a:ext cx="4152900" cy="42319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for Loss Measurement.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 Reserved  | Block Number  | SSID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Sequence Number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Counter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|X|B| Reserved  |Sender Block Nu|  MBZ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Sender TTL   |      MBZ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r>
              <a:rPr kumimoji="0" lang="en-US" altLang="en-US" sz="6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 </a:t>
            </a: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680408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Or Link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766664"/>
            <a:ext cx="8153400" cy="923769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LM probe messages (unauthenticated mode).</a:t>
            </a:r>
          </a:p>
          <a:p>
            <a:r>
              <a:rPr lang="en-US" sz="1600" dirty="0"/>
              <a:t>Applicable to physical, virtual, LAG and LAG member links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971675" y="1807212"/>
            <a:ext cx="520065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DM Message as specified in Section 4.2 of RFC 8762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</a:t>
            </a:r>
            <a:r>
              <a:rPr lang="en-CA" sz="1000" dirty="0">
                <a:latin typeface="Courier" pitchFamily="2" charset="0"/>
              </a:rPr>
              <a:t>LM Message as specified in this document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87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87235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DM or LM Query Message including IP/UDP Header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428750"/>
            <a:ext cx="39624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performance delay/loss measurement of </a:t>
            </a:r>
            <a:r>
              <a:rPr lang="en-US" sz="1600" b="1" dirty="0"/>
              <a:t>end-to-end</a:t>
            </a:r>
            <a:r>
              <a:rPr lang="en-US" sz="1600" dirty="0"/>
              <a:t> SR Path including SR Policy, the probe query message is sent on the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of SR-MPLS Policy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Segment List of SRv6 Policy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267200" y="1986808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Reflector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Payload = DM or LM Query Message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49499"/>
            <a:ext cx="8686800" cy="1143000"/>
          </a:xfrm>
        </p:spPr>
        <p:txBody>
          <a:bodyPr/>
          <a:lstStyle/>
          <a:p>
            <a:r>
              <a:rPr lang="en-US" sz="1600" dirty="0"/>
              <a:t>The probe response message is sent using the IP/UDP information from the probe query message. </a:t>
            </a:r>
          </a:p>
          <a:p>
            <a:r>
              <a:rPr lang="en-US" sz="1600" dirty="0"/>
              <a:t>Based on Control Code from the probe query message</a:t>
            </a:r>
          </a:p>
          <a:p>
            <a:r>
              <a:rPr lang="en-US" sz="1600" b="1" dirty="0"/>
              <a:t>Use Segment List from Return Path TLV if present in probe query message.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857048"/>
            <a:ext cx="52578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Payload = DM Response Message |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Payload = LM Response Message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DM Message with Direct Measurement TLV </a:t>
            </a:r>
            <a:b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(DM+LM Combined Probe Message)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655" y="733725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Sender Message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07855" y="733725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Reflector Message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841105" y="4844952"/>
            <a:ext cx="1638300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CA" sz="1200" dirty="0"/>
              <a:t>108</a:t>
            </a:r>
            <a:r>
              <a:rPr lang="en-CA" sz="1200" baseline="30000" dirty="0"/>
              <a:t>th</a:t>
            </a:r>
            <a:r>
              <a:rPr lang="en-CA" sz="1200" dirty="0"/>
              <a:t> IETF Online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20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60255" y="733725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752305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90891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/>
              <a:t>Links and End-to-end P2P/P2MP SR Paths</a:t>
            </a:r>
          </a:p>
          <a:p>
            <a:pPr lvl="3">
              <a:buFont typeface="Wingdings" pitchFamily="2" charset="2"/>
              <a:buChar char="ü"/>
            </a:pPr>
            <a:r>
              <a:rPr lang="en-US" sz="1600" dirty="0"/>
              <a:t>Links include physical, virtual, LAG (bundles) and LAG member links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TLVs [</a:t>
            </a:r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ippm</a:t>
            </a:r>
            <a:r>
              <a:rPr lang="en-CA" sz="1600" dirty="0"/>
              <a:t>-stamp-option-</a:t>
            </a:r>
            <a:r>
              <a:rPr lang="en-CA" sz="1600" dirty="0" err="1"/>
              <a:t>tlv</a:t>
            </a:r>
            <a:r>
              <a:rPr lang="en-CA" sz="1600" dirty="0"/>
              <a:t>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645176"/>
          </a:xfrm>
        </p:spPr>
        <p:txBody>
          <a:bodyPr/>
          <a:lstStyle/>
          <a:p>
            <a:r>
              <a:rPr lang="en-US" sz="1200" dirty="0"/>
              <a:t>Feb 2019</a:t>
            </a:r>
          </a:p>
          <a:p>
            <a:pPr lvl="1"/>
            <a:r>
              <a:rPr lang="en-US" sz="1200" dirty="0"/>
              <a:t>Draft was published - </a:t>
            </a:r>
            <a:r>
              <a:rPr lang="en-US" sz="1200" i="1" dirty="0"/>
              <a:t>draft-gandhi-spring-twamp-srpm-00</a:t>
            </a:r>
            <a:endParaRPr lang="en-US" sz="1200" dirty="0"/>
          </a:p>
          <a:p>
            <a:r>
              <a:rPr lang="en-US" sz="1200" dirty="0"/>
              <a:t>Mar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draft-gandhi-spring-twamp-srpm-00</a:t>
            </a:r>
            <a:r>
              <a:rPr lang="en-US" sz="1200" dirty="0"/>
              <a:t> at IETF 104 Prague in SPRING WG</a:t>
            </a:r>
          </a:p>
          <a:p>
            <a:r>
              <a:rPr lang="en-US" sz="1200" dirty="0"/>
              <a:t>May 2019</a:t>
            </a:r>
          </a:p>
          <a:p>
            <a:pPr lvl="1"/>
            <a:r>
              <a:rPr lang="en-US" sz="1200" dirty="0"/>
              <a:t>Added STAMP TLV for Return Path </a:t>
            </a:r>
          </a:p>
          <a:p>
            <a:r>
              <a:rPr lang="en-US" sz="1200" dirty="0"/>
              <a:t>July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draft-gandhi-spring-twamp-srpm-01</a:t>
            </a:r>
            <a:r>
              <a:rPr lang="en-US" sz="1200" dirty="0"/>
              <a:t> at IETF 105 Montreal in IPPM WG</a:t>
            </a:r>
          </a:p>
          <a:p>
            <a:pPr lvl="2"/>
            <a:r>
              <a:rPr lang="en-US" sz="1200" dirty="0"/>
              <a:t>Slide 9 Titled - </a:t>
            </a:r>
            <a:r>
              <a:rPr lang="en-CA" sz="1200" dirty="0"/>
              <a:t>Applicability of STAMP</a:t>
            </a:r>
            <a:endParaRPr lang="en-US" sz="1200" dirty="0"/>
          </a:p>
          <a:p>
            <a:r>
              <a:rPr lang="en-US" sz="1200" dirty="0"/>
              <a:t>Nov 2019</a:t>
            </a:r>
          </a:p>
          <a:p>
            <a:pPr lvl="1"/>
            <a:r>
              <a:rPr lang="en-US" sz="1200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draft-gandhi-spring-twamp-srpm-04</a:t>
            </a:r>
            <a:r>
              <a:rPr lang="en-US" sz="1200" dirty="0"/>
              <a:t> at IETF 106 Singapore in SPRING WG</a:t>
            </a:r>
          </a:p>
          <a:p>
            <a:r>
              <a:rPr lang="en-US" sz="1200" dirty="0"/>
              <a:t>Mar 2020</a:t>
            </a:r>
          </a:p>
          <a:p>
            <a:pPr lvl="1"/>
            <a:r>
              <a:rPr lang="en-US" sz="1200" dirty="0"/>
              <a:t>Moved STAMP support to </a:t>
            </a:r>
            <a:r>
              <a:rPr lang="en-US" sz="1200" i="1" dirty="0"/>
              <a:t>draft-gandhi-spring-</a:t>
            </a:r>
            <a:r>
              <a:rPr lang="en-US" sz="1200" b="1" i="1" dirty="0"/>
              <a:t>stamp</a:t>
            </a:r>
            <a:r>
              <a:rPr lang="en-US" sz="1200" i="1" dirty="0"/>
              <a:t>-srpm-00</a:t>
            </a:r>
          </a:p>
          <a:p>
            <a:pPr lvl="1"/>
            <a:r>
              <a:rPr lang="en-US" sz="1200" dirty="0"/>
              <a:t>Keep TWAMP Light support as informational in </a:t>
            </a:r>
            <a:r>
              <a:rPr lang="en-US" sz="1200" i="1" dirty="0"/>
              <a:t>draft-gandhi-spring-</a:t>
            </a:r>
            <a:r>
              <a:rPr lang="en-US" sz="1200" b="1" i="1" dirty="0"/>
              <a:t>twamp</a:t>
            </a:r>
            <a:r>
              <a:rPr lang="en-US" sz="1200" i="1" dirty="0"/>
              <a:t>-srpm-08</a:t>
            </a:r>
          </a:p>
          <a:p>
            <a:pPr lvl="1"/>
            <a:endParaRPr lang="en-US" sz="12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32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STAMP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Destination Address in STAMP Node Address TLV to identify the intended Destination node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Added Return Address Sub-TLV in the STAMP Return Path TLV to send response to a specific node 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Updated IANA registry action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685800" lvl="2" indent="-285750">
              <a:buFont typeface="Wingdings" pitchFamily="2" charset="2"/>
              <a:buChar char="§"/>
            </a:pPr>
            <a:r>
              <a:rPr lang="en-US" sz="1600" dirty="0"/>
              <a:t>Align with the latest STAMP TLV draft.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46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61523" y="970771"/>
            <a:ext cx="339607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Query: </a:t>
            </a:r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reverse direction.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Response Requested.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 applicable to non-SR paths.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42037ED-18C8-3A4C-9963-FA517B7E8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1950" y="989043"/>
            <a:ext cx="5214523" cy="31239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0 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1 2 3 4 5 6 7 8 9 0 1 2 3 4 5 6 7 8 9 0 1 2 3 4 5 6 7 8 9 0 1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 |                        Sequence Number                        | +-+-+-+-+-+-+-+-+-+-+-+-+-+-+-+-+-+-+-+-+-+-+-+-+-+-+-+-+-+-+-+-+ |                          Timestamp                            | |                                                               | 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SSID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kumimoji="0" lang="en-US" altLang="en-US" sz="10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Control Code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  <a:endParaRPr kumimoji="0" lang="en-US" altLang="en-US" sz="1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MBZ  (24 octets)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altLang="en-US" sz="10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en-US" sz="1000" dirty="0">
              <a:latin typeface="Courier" pitchFamily="2" charset="0"/>
            </a:endParaRPr>
          </a:p>
          <a:p>
            <a:pPr lvl="0"/>
            <a:r>
              <a:rPr lang="en-CA" sz="1000" dirty="0">
                <a:latin typeface="Courier" pitchFamily="2" charset="0"/>
              </a:rPr>
              <a:t>         Figure: Sender Control Code in STAMP DM Message</a:t>
            </a:r>
            <a:r>
              <a:rPr kumimoji="0" lang="en-US" altLang="en-US" sz="1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b="1" dirty="0"/>
              <a:t>Use Return Path TLV for STAMP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682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Destination Address in STAMP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68140" y="1655608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Type                      |        Length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       Figure: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304800" y="1047750"/>
            <a:ext cx="3657600" cy="2502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query message.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reflector node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response if it is not the intended destination node of the query.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query is sent with 127/8 destination address.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Address in 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5720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Type = TBA2                  |  Length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35061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(value TBA2):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400" dirty="0">
                <a:solidFill>
                  <a:srgbClr val="0070C0"/>
                </a:solidFill>
              </a:rPr>
              <a:t>Type (value 0): Return Address. Target node address of the response; different than the Source Address in the query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1): SR-MPLS Label Stack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SRv6 Segment List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5720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Type                      |    Length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7086</TotalTime>
  <Words>2362</Words>
  <Application>Microsoft Macintosh PowerPoint</Application>
  <PresentationFormat>On-screen Show (16:9)</PresentationFormat>
  <Paragraphs>425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Performance Measurement Using STAMP for Segment Routing Networks</vt:lpstr>
      <vt:lpstr>Agenda</vt:lpstr>
      <vt:lpstr>Requirements and Scope</vt:lpstr>
      <vt:lpstr>History of the Draft</vt:lpstr>
      <vt:lpstr>Updates Since IETF-106 (Version-04)</vt:lpstr>
      <vt:lpstr>STAMP Control Code Field</vt:lpstr>
      <vt:lpstr>Performance Measurement Modes</vt:lpstr>
      <vt:lpstr>Destination Address in STAMP Node Address TLV</vt:lpstr>
      <vt:lpstr>Return Address in STAMP Return Path TLV</vt:lpstr>
      <vt:lpstr>Stand-alone LM Message Format for STAMP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ECMP Support for SR Path</vt:lpstr>
      <vt:lpstr>Backup</vt:lpstr>
      <vt:lpstr>STAMP DM Message with Direct Measurement TLV  (DM+LM Combined Probe Message)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1636</cp:revision>
  <dcterms:created xsi:type="dcterms:W3CDTF">2010-06-30T04:12:48Z</dcterms:created>
  <dcterms:modified xsi:type="dcterms:W3CDTF">2020-07-16T12:51:25Z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