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15" r:id="rId4"/>
    <p:sldId id="1661" r:id="rId5"/>
    <p:sldId id="317" r:id="rId6"/>
    <p:sldId id="1660" r:id="rId7"/>
    <p:sldId id="326" r:id="rId8"/>
    <p:sldId id="318" r:id="rId9"/>
    <p:sldId id="303" r:id="rId10"/>
    <p:sldId id="1655" r:id="rId11"/>
    <p:sldId id="1652" r:id="rId12"/>
    <p:sldId id="1657" r:id="rId13"/>
    <p:sldId id="322" r:id="rId14"/>
    <p:sldId id="320" r:id="rId15"/>
    <p:sldId id="321" r:id="rId16"/>
    <p:sldId id="1658" r:id="rId17"/>
    <p:sldId id="1654" r:id="rId18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/>
    <p:restoredTop sz="93083" autoAdjust="0"/>
  </p:normalViewPr>
  <p:slideViewPr>
    <p:cSldViewPr>
      <p:cViewPr varScale="1">
        <p:scale>
          <a:sx n="171" d="100"/>
          <a:sy n="171" d="100"/>
        </p:scale>
        <p:origin x="9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5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940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art.Janssens@colt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ch.chen@huawei.com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Performance Measurement Using TWAMP Light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draft-gandhi-spring-twamp-srpm-09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791883"/>
            <a:ext cx="6248400" cy="147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Daniel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Voyer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Bell Canada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daniel.voyer@bell.ca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Mach(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Guoyi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 Chen - Huawei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mach.chen@huawei.com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Bart Janssens - Colt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Bart.Janssens@colt.net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983711"/>
            <a:ext cx="7010400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r>
              <a:rPr lang="en-CA" sz="1200" dirty="0">
                <a:latin typeface="Courier" pitchFamily="2" charset="0"/>
              </a:rPr>
              <a:t>  Destination UDP Port            /  \         Destination UDP port</a:t>
            </a:r>
          </a:p>
          <a:p>
            <a:r>
              <a:rPr lang="en-CA" sz="1200" dirty="0">
                <a:latin typeface="Courier" pitchFamily="2" charset="0"/>
              </a:rPr>
              <a:t>  Measurement Protocol           /    \        Measurement Protocol</a:t>
            </a:r>
          </a:p>
          <a:p>
            <a:r>
              <a:rPr lang="en-CA" sz="1200" dirty="0">
                <a:latin typeface="Courier" pitchFamily="2" charset="0"/>
              </a:rPr>
              <a:t>  Measurement Type              /      \       Measurement Type</a:t>
            </a:r>
          </a:p>
          <a:p>
            <a:r>
              <a:rPr lang="en-CA" sz="1200" dirty="0">
                <a:latin typeface="Courier" pitchFamily="2" charset="0"/>
              </a:rPr>
              <a:t>     Delay/Loss                /        \        Delay/Loss</a:t>
            </a:r>
          </a:p>
          <a:p>
            <a:r>
              <a:rPr lang="en-CA" sz="1200" dirty="0">
                <a:latin typeface="Courier" pitchFamily="2" charset="0"/>
              </a:rPr>
              <a:t>  Authentication Mode &amp; Key   /          \     Authentication Mode &amp; Key</a:t>
            </a:r>
          </a:p>
          <a:p>
            <a:r>
              <a:rPr lang="en-CA" sz="1200" dirty="0">
                <a:latin typeface="Courier" pitchFamily="2" charset="0"/>
              </a:rPr>
              <a:t>  Timestamp Format           /            \    Loss Measurement Mode</a:t>
            </a:r>
          </a:p>
          <a:p>
            <a:r>
              <a:rPr lang="en-CA" sz="1200" dirty="0">
                <a:latin typeface="Courier" pitchFamily="2" charset="0"/>
              </a:rPr>
              <a:t>  Delay Measurement Mode    /              \ </a:t>
            </a:r>
          </a:p>
          <a:p>
            <a:r>
              <a:rPr lang="en-CA" sz="1200" dirty="0">
                <a:latin typeface="Courier" pitchFamily="2" charset="0"/>
              </a:rPr>
              <a:t>  Loss Measurement Mode    /                \</a:t>
            </a:r>
          </a:p>
          <a:p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r>
              <a:rPr lang="en-CA" sz="1200" dirty="0">
                <a:latin typeface="Courier" pitchFamily="2" charset="0"/>
              </a:rPr>
              <a:t>                     +-------+  Or Link   +-------+</a:t>
            </a:r>
          </a:p>
          <a:p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1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Links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741825"/>
            <a:ext cx="8153400" cy="857250"/>
          </a:xfrm>
        </p:spPr>
        <p:txBody>
          <a:bodyPr/>
          <a:lstStyle/>
          <a:p>
            <a:r>
              <a:rPr lang="en-US" sz="1600" dirty="0"/>
              <a:t>User-configured destination UDP </a:t>
            </a:r>
            <a:r>
              <a:rPr lang="en-US" sz="1600" b="1" dirty="0"/>
              <a:t>port1</a:t>
            </a:r>
            <a:r>
              <a:rPr lang="en-US" sz="1600" dirty="0"/>
              <a:t> is used for DM probe messages and </a:t>
            </a:r>
            <a:r>
              <a:rPr lang="en-US" sz="1600" b="1" dirty="0"/>
              <a:t>port2</a:t>
            </a:r>
            <a:r>
              <a:rPr lang="en-US" sz="1600" dirty="0"/>
              <a:t> is used for LM probe messages, both in unauthenticated mode.</a:t>
            </a:r>
          </a:p>
          <a:p>
            <a:r>
              <a:rPr lang="en-US" sz="1600" dirty="0"/>
              <a:t>Applicable to physical, virtual, LAG and LAG member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837752"/>
            <a:ext cx="4657725" cy="27238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IP Address = Sender IPv4 or IPv6 Address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IPv4 or IPv6 Address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Protocol = UDP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Payload = DM Message as specified in Section 4.2.1 of RFC 5357|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DM Message as specified in Section 4.1.2 of RFC 5357.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Payload = LM Message as specified in this document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CA" sz="900" dirty="0">
                <a:latin typeface="Courier" pitchFamily="2" charset="0"/>
                <a:ea typeface="Courier" charset="0"/>
                <a:cs typeface="Courier" charset="0"/>
              </a:rPr>
              <a:t>                   Figure: Probe Query Message</a:t>
            </a:r>
            <a:endParaRPr lang="en-US" sz="900" dirty="0"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87235"/>
            <a:ext cx="3962400" cy="1823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DM or LM Query Message including IP/UDP Header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11623"/>
            <a:ext cx="3962400" cy="202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performance delay/loss measurement of </a:t>
            </a:r>
            <a:r>
              <a:rPr lang="en-US" sz="1600" b="1" dirty="0"/>
              <a:t>end-to-end</a:t>
            </a:r>
            <a:r>
              <a:rPr lang="en-US" sz="1600" dirty="0"/>
              <a:t> SR Policy, the probe query message is sent on the SR Policy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of SR-MPLS Policy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Segment List of SRv6 Policy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6D9B7-FCE9-1B49-8307-31CEB3BC42F4}"/>
              </a:ext>
            </a:extLst>
          </p:cNvPr>
          <p:cNvSpPr/>
          <p:nvPr/>
        </p:nvSpPr>
        <p:spPr>
          <a:xfrm>
            <a:off x="4267200" y="1973510"/>
            <a:ext cx="3962400" cy="3208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Destination IPv6 Address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SRH as specified in RFC 8754     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&lt;Segment List&gt;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75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|  Payload = DM or LM Query Message                             |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75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157125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742950"/>
            <a:ext cx="8648700" cy="857250"/>
          </a:xfrm>
        </p:spPr>
        <p:txBody>
          <a:bodyPr/>
          <a:lstStyle/>
          <a:p>
            <a:r>
              <a:rPr lang="en-US" sz="1600" dirty="0"/>
              <a:t>The probe response message is sent using the IP/UDP information from the probe query message. </a:t>
            </a:r>
          </a:p>
          <a:p>
            <a:r>
              <a:rPr lang="en-US" sz="1600" dirty="0"/>
              <a:t>Based on Control Code from the probe query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1710898"/>
            <a:ext cx="51816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IP Address = Reflector IPv4 or IPv6 Address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IP Address = Source IP Address from Query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Source Port = As chosen by Reflector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Destination Port = Source Port from Query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| Payload = DM Message specified in Section 4.2.1 of RFC 5357 | |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Payload = LM Message specified in this document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  <a:cs typeface="Courier New" panose="02070309020205020404" pitchFamily="49" charset="0"/>
              </a:rPr>
              <a:t>                  Figure: Probe Response Message</a:t>
            </a:r>
            <a:endParaRPr lang="en-US" sz="10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77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9550"/>
            <a:ext cx="3962400" cy="845539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Stand-alone LM Message Format for TWAMP Light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4400" y="134124"/>
            <a:ext cx="4128052" cy="4647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IP Header                                                     |  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IP Address = Sender IPv4 or IPv6 Address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IP Address = Reflector IPv4 or IPv6 Address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Protocol = UDP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+---------------------------------------------------------------+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UDP Header                                                    |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Source Port = As chosen by Sender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Destination Port = User-configured </a:t>
            </a:r>
            <a:r>
              <a:rPr lang="en-CA" sz="800" b="1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Port2</a:t>
            </a: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 for Loss Measurement.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.                                                               .</a:t>
            </a:r>
            <a:endParaRPr lang="en-US" sz="800" dirty="0">
              <a:latin typeface="Courier" pitchFamily="2" charset="0"/>
              <a:ea typeface="Courier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Sequence Number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Transmit Counter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  <a:cs typeface="Courier New" panose="02070309020205020404" pitchFamily="49" charset="0"/>
              </a:rPr>
              <a:t>|X|B| Reserved  | Block Number  | MBZ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Receive Counter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Sequence Number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Sender Counter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|X|B| Reserved  |Sender Block Nu|   MBZ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  Sender TTL   |  Padding (3 Bytes)                  </a:t>
            </a:r>
            <a:r>
              <a:rPr lang="en-CA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        </a:t>
            </a: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r>
              <a:rPr lang="en-US" sz="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" pitchFamily="2" charset="0"/>
                <a:ea typeface="Courier" charset="0"/>
                <a:cs typeface="Courier New" panose="02070309020205020404" pitchFamily="49" charset="0"/>
              </a:rPr>
              <a:t>+-+-+-+-+-+-+-+-+-+-+-+-+-+-+-+-+-+-+-+-+-+-+-+-+-+-+-+-+-+-+-+-+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91548" y="1276350"/>
            <a:ext cx="4356652" cy="297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400" kern="0" dirty="0"/>
              <a:t>Loss Measurement (LM) message defined</a:t>
            </a:r>
          </a:p>
          <a:p>
            <a:pPr lvl="1"/>
            <a:r>
              <a:rPr lang="en-US" sz="1400" kern="0" dirty="0"/>
              <a:t>Hardware efficient counter-stamping</a:t>
            </a:r>
          </a:p>
          <a:p>
            <a:pPr lvl="2"/>
            <a:r>
              <a:rPr lang="en-US" sz="1400" kern="0" dirty="0"/>
              <a:t>Well-known locations for transmit and receive traffic counters</a:t>
            </a:r>
          </a:p>
          <a:p>
            <a:pPr lvl="1"/>
            <a:r>
              <a:rPr lang="en-US" sz="1400" kern="0" dirty="0"/>
              <a:t>Stand-alone LM message, not tied to DM</a:t>
            </a:r>
          </a:p>
          <a:p>
            <a:r>
              <a:rPr lang="en-US" sz="1400" kern="0" dirty="0"/>
              <a:t>LM message format is also defined for authenticated mode</a:t>
            </a:r>
          </a:p>
          <a:p>
            <a:r>
              <a:rPr lang="en-US" sz="1400" kern="0" dirty="0"/>
              <a:t>User-configured destination UDP </a:t>
            </a:r>
            <a:r>
              <a:rPr lang="en-US" sz="1400" b="1" kern="0" dirty="0">
                <a:solidFill>
                  <a:srgbClr val="0070C0"/>
                </a:solidFill>
              </a:rPr>
              <a:t>Port2</a:t>
            </a:r>
            <a:r>
              <a:rPr lang="en-US" sz="1400" kern="0" dirty="0"/>
              <a:t> is used for identifying LM probe packets</a:t>
            </a:r>
          </a:p>
          <a:p>
            <a:r>
              <a:rPr lang="en-US" sz="1400" kern="0" dirty="0"/>
              <a:t>Does not modify existing TWAMP Light  (which is for DM) procedure as different destination UDP is used for 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4781550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8489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IETF-106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7772400" cy="3238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Links and End-to-end P2P/P2MP SR Paths</a:t>
            </a:r>
          </a:p>
          <a:p>
            <a:pPr lvl="3">
              <a:buFont typeface="Wingdings" pitchFamily="2" charset="2"/>
              <a:buChar char="ü"/>
            </a:pPr>
            <a:r>
              <a:rPr lang="en-US" sz="1400" dirty="0"/>
              <a:t>Links include physical, virtual, LAG (bundles) and LAG member links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Handle ECMP for SR Paths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Support stand-alone direct-mode loss measurement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8934"/>
            <a:ext cx="8229600" cy="3543300"/>
          </a:xfrm>
        </p:spPr>
        <p:txBody>
          <a:bodyPr/>
          <a:lstStyle/>
          <a:p>
            <a:r>
              <a:rPr lang="en-US" sz="1200" dirty="0"/>
              <a:t>Feb 2019</a:t>
            </a:r>
          </a:p>
          <a:p>
            <a:pPr lvl="1"/>
            <a:r>
              <a:rPr lang="en-US" sz="1200" dirty="0"/>
              <a:t>Draft was published - </a:t>
            </a:r>
            <a:r>
              <a:rPr lang="en-US" sz="1200" i="1" dirty="0"/>
              <a:t>draft-gandhi-spring-twamp-srpm-00</a:t>
            </a:r>
            <a:endParaRPr lang="en-US" sz="1200" dirty="0"/>
          </a:p>
          <a:p>
            <a:r>
              <a:rPr lang="en-US" sz="1200" dirty="0"/>
              <a:t>Mar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draft-gandhi-spring-twamp-srpm-00</a:t>
            </a:r>
            <a:r>
              <a:rPr lang="en-US" sz="1200" dirty="0"/>
              <a:t> at IETF 104 Prague in SPRING WG</a:t>
            </a:r>
          </a:p>
          <a:p>
            <a:r>
              <a:rPr lang="en-US" sz="1200" dirty="0"/>
              <a:t>July 2019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draft-gandhi-spring-twamp-srpm-01</a:t>
            </a:r>
            <a:r>
              <a:rPr lang="en-US" sz="1200" dirty="0"/>
              <a:t> at IETF 105 Montreal in IPPM WG</a:t>
            </a:r>
          </a:p>
          <a:p>
            <a:pPr lvl="2"/>
            <a:r>
              <a:rPr lang="en-US" sz="1200" dirty="0"/>
              <a:t>Slide 9 Titled - </a:t>
            </a:r>
            <a:r>
              <a:rPr lang="en-CA" sz="1200" dirty="0"/>
              <a:t>Applicability of STAMP</a:t>
            </a:r>
            <a:endParaRPr lang="en-US" sz="1200" dirty="0"/>
          </a:p>
          <a:p>
            <a:r>
              <a:rPr lang="en-US" sz="1200" dirty="0"/>
              <a:t>Nov 2019</a:t>
            </a:r>
          </a:p>
          <a:p>
            <a:pPr lvl="1"/>
            <a:r>
              <a:rPr lang="en-US" sz="1200" dirty="0"/>
              <a:t>SPRING Chairs announced in the meeting the agreement with IPPM chairs to progress the draft in SPRING WG</a:t>
            </a:r>
          </a:p>
          <a:p>
            <a:pPr lvl="1"/>
            <a:r>
              <a:rPr lang="en-US" sz="1200" dirty="0"/>
              <a:t>Presented </a:t>
            </a:r>
            <a:r>
              <a:rPr lang="en-US" sz="1200" i="1" dirty="0"/>
              <a:t>draft-gandhi-spring-twamp-srpm-04</a:t>
            </a:r>
            <a:r>
              <a:rPr lang="en-US" sz="1200" dirty="0"/>
              <a:t> at IETF 106 Singapore in SPRING WG</a:t>
            </a:r>
          </a:p>
          <a:p>
            <a:r>
              <a:rPr lang="en-US" sz="1200" dirty="0"/>
              <a:t>Mar 2020</a:t>
            </a:r>
          </a:p>
          <a:p>
            <a:pPr lvl="1"/>
            <a:r>
              <a:rPr lang="en-US" sz="1200" dirty="0"/>
              <a:t>Moved STAMP support to </a:t>
            </a:r>
            <a:r>
              <a:rPr lang="en-US" sz="1200" i="1" dirty="0"/>
              <a:t>draft-gandhi-spring-</a:t>
            </a:r>
            <a:r>
              <a:rPr lang="en-US" sz="1200" b="1" i="1" dirty="0"/>
              <a:t>stamp</a:t>
            </a:r>
            <a:r>
              <a:rPr lang="en-US" sz="1200" i="1" dirty="0"/>
              <a:t>-srpm-00</a:t>
            </a:r>
          </a:p>
          <a:p>
            <a:pPr lvl="1"/>
            <a:r>
              <a:rPr lang="en-US" sz="1200" dirty="0"/>
              <a:t>Keep TWAMP Light support as informational in </a:t>
            </a:r>
            <a:r>
              <a:rPr lang="en-US" sz="1200" i="1" dirty="0"/>
              <a:t>draft-gandhi-spring-</a:t>
            </a:r>
            <a:r>
              <a:rPr lang="en-US" sz="1200" b="1" i="1" dirty="0"/>
              <a:t>twamp</a:t>
            </a:r>
            <a:r>
              <a:rPr lang="en-US" sz="1200" i="1" dirty="0"/>
              <a:t>-srpm-08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IETF-106 (Version-04)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Updates: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sz="1600" dirty="0"/>
              <a:t>Defined Control Code for “In-band Response Requested” for TWAMP Light</a:t>
            </a:r>
          </a:p>
          <a:p>
            <a:pPr lvl="2">
              <a:buFont typeface="Wingdings" pitchFamily="2" charset="2"/>
              <a:buChar char="ü"/>
            </a:pPr>
            <a:r>
              <a:rPr lang="en-CA" sz="1600" dirty="0"/>
              <a:t>Updated Two-way mode procedure using the Control Code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Moved STAMP support to a new draft - </a:t>
            </a:r>
            <a:r>
              <a:rPr lang="en-US" sz="1600" i="1" dirty="0"/>
              <a:t>draft-</a:t>
            </a:r>
            <a:r>
              <a:rPr lang="en-US" sz="1600" i="1" dirty="0" err="1"/>
              <a:t>gandhi</a:t>
            </a:r>
            <a:r>
              <a:rPr lang="en-US" sz="1600" i="1" dirty="0"/>
              <a:t>-spring-stamp-</a:t>
            </a:r>
            <a:r>
              <a:rPr lang="en-US" sz="1600" i="1" dirty="0" err="1"/>
              <a:t>srpm</a:t>
            </a:r>
            <a:endParaRPr lang="en-US" sz="1600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Informational draft - as TWAMP Light is informational, see Appendix I in RFC 5357 and Appendix A RFC 8545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Various editorial changes 	</a:t>
            </a:r>
          </a:p>
          <a:p>
            <a:pPr marL="0" lvl="1" indent="0"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9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1" y="0"/>
            <a:ext cx="86868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Control Code Field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536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4038599" y="1047750"/>
            <a:ext cx="4648201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0 1 2 3 4 5 6 7 8 9 0 1 2 3 4 5 6 7 8 9 0 1 2 3 4 5 6 7 8 9 0 1  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Sequence Number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Timestamp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Error Estimate        |            MBZ                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        MBZ                                   |</a:t>
            </a:r>
            <a:r>
              <a:rPr lang="en-US" altLang="en-US" sz="900" b="1" dirty="0">
                <a:solidFill>
                  <a:srgbClr val="0070C0"/>
                </a:solidFill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Control Code</a:t>
            </a: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en-US" altLang="en-US" sz="900" dirty="0">
              <a:latin typeface="Courier" pitchFamily="2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+-+-+-+-+-+-+-+-+-+-+-+-+-+-+-+-+-+-+-+-+-+-+-+-+-+-+-+-+-+-+-+-+</a:t>
            </a:r>
            <a:endParaRPr lang="en-US" altLang="en-US" sz="900" dirty="0">
              <a:latin typeface="Courier" pitchFamily="2" charset="0"/>
              <a:ea typeface="Times New Roman" panose="02020603050405020304" pitchFamily="18" charset="0"/>
            </a:endParaRP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Padding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|                                                               |</a:t>
            </a:r>
          </a:p>
          <a:p>
            <a:pPr lvl="0"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900" dirty="0">
                <a:latin typeface="Courier" pitchFamily="2" charset="0"/>
                <a:ea typeface="Times New Roman" panose="02020603050405020304" pitchFamily="18" charset="0"/>
              </a:rPr>
              <a:t>+-+-+-+-+-+-+-+-+-+-+-+-+-+-+-+-+-+-+-+-+-+-+-+-+-+-+-+-+-+-+-+-+</a:t>
            </a:r>
          </a:p>
          <a:p>
            <a:endParaRPr lang="en-CA" sz="900" dirty="0"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  </a:t>
            </a:r>
          </a:p>
          <a:p>
            <a:r>
              <a:rPr lang="en-CA" sz="900" dirty="0">
                <a:latin typeface="Courier" pitchFamily="2" charset="0"/>
              </a:rPr>
              <a:t>          Figure: Control Code in TWAMP Light Query Message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8B51A9-F47A-FA46-BE0D-7921BDF2E8D6}"/>
              </a:ext>
            </a:extLst>
          </p:cNvPr>
          <p:cNvSpPr/>
          <p:nvPr/>
        </p:nvSpPr>
        <p:spPr>
          <a:xfrm>
            <a:off x="228600" y="971550"/>
            <a:ext cx="373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Query: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Control Code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0x0: Out-of-band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also the default behavior.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0x1: In-band Response Requested.  </a:t>
            </a: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that this query has been sent over a bidirectional path and the probe response is required over the same path in the reverse direction. 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0x2: No Response Requested.</a:t>
            </a:r>
          </a:p>
          <a:p>
            <a:endParaRPr lang="en-US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applicable to non-SR paths.</a:t>
            </a:r>
          </a:p>
        </p:txBody>
      </p:sp>
    </p:spTree>
    <p:extLst>
      <p:ext uri="{BB962C8B-B14F-4D97-AF65-F5344CB8AC3E}">
        <p14:creationId xmlns:p14="http://schemas.microsoft.com/office/powerpoint/2010/main" val="15662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Measurement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0151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19052" cy="2971800"/>
          </a:xfrm>
        </p:spPr>
        <p:txBody>
          <a:bodyPr/>
          <a:lstStyle/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One-way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“out of band” on IP/UDP path - default</a:t>
            </a:r>
          </a:p>
          <a:p>
            <a:pPr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Two-way Measurement Mode</a:t>
            </a:r>
          </a:p>
          <a:p>
            <a:pPr lvl="1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Reply sent “in-band” on reverse SR path</a:t>
            </a:r>
          </a:p>
          <a:p>
            <a:pPr lvl="2">
              <a:lnSpc>
                <a:spcPts val="2360"/>
              </a:lnSpc>
              <a:spcBef>
                <a:spcPts val="600"/>
              </a:spcBef>
            </a:pPr>
            <a:r>
              <a:rPr lang="en-US" sz="1800" dirty="0"/>
              <a:t>Based on Control Code from the probe query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C828B-4CBA-294F-B5C1-81EAE697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/>
              <a:t>Implementation exists</a:t>
            </a:r>
          </a:p>
          <a:p>
            <a:r>
              <a:rPr lang="en-US" sz="2400" dirty="0"/>
              <a:t>In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WG adoption (SPRING WG) queue</a:t>
            </a:r>
          </a:p>
          <a:p>
            <a:r>
              <a:rPr lang="en-US" sz="2400" dirty="0"/>
              <a:t>Keep IPPM WG in the loop about the milestones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283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7051</TotalTime>
  <Words>1595</Words>
  <Application>Microsoft Macintosh PowerPoint</Application>
  <PresentationFormat>On-screen Show (16:9)</PresentationFormat>
  <Paragraphs>300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TWAMP Light for Segment Routing Networks</vt:lpstr>
      <vt:lpstr>Agenda</vt:lpstr>
      <vt:lpstr>Requirements and Scope</vt:lpstr>
      <vt:lpstr>History of the Draft</vt:lpstr>
      <vt:lpstr>Updates Since IETF-106 (Version-04)</vt:lpstr>
      <vt:lpstr>TWAMP Light Control Code Field</vt:lpstr>
      <vt:lpstr>Performance Measurement Modes</vt:lpstr>
      <vt:lpstr>Next Steps</vt:lpstr>
      <vt:lpstr>PowerPoint Presentation</vt:lpstr>
      <vt:lpstr>Backup</vt:lpstr>
      <vt:lpstr>Example Provisioning Model</vt:lpstr>
      <vt:lpstr>Probe Query for Links</vt:lpstr>
      <vt:lpstr>Probe Query for SR-MPLS and SRv6 Policy</vt:lpstr>
      <vt:lpstr>Probe Response Message</vt:lpstr>
      <vt:lpstr>Stand-alone LM Message Format for TWAMP Light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1614</cp:revision>
  <dcterms:created xsi:type="dcterms:W3CDTF">2010-06-30T04:12:48Z</dcterms:created>
  <dcterms:modified xsi:type="dcterms:W3CDTF">2020-07-21T21:50:20Z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