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99" r:id="rId3"/>
    <p:sldId id="315" r:id="rId4"/>
    <p:sldId id="1653" r:id="rId5"/>
    <p:sldId id="1668" r:id="rId6"/>
    <p:sldId id="319" r:id="rId7"/>
    <p:sldId id="1655" r:id="rId8"/>
    <p:sldId id="1662" r:id="rId9"/>
    <p:sldId id="320" r:id="rId10"/>
    <p:sldId id="1667" r:id="rId11"/>
    <p:sldId id="1666" r:id="rId12"/>
    <p:sldId id="1661" r:id="rId13"/>
    <p:sldId id="303" r:id="rId14"/>
    <p:sldId id="1670" r:id="rId15"/>
    <p:sldId id="1659" r:id="rId16"/>
    <p:sldId id="1658" r:id="rId17"/>
    <p:sldId id="1664" r:id="rId18"/>
    <p:sldId id="1663" r:id="rId19"/>
    <p:sldId id="1669" r:id="rId20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658"/>
    <p:restoredTop sz="93061" autoAdjust="0"/>
  </p:normalViewPr>
  <p:slideViewPr>
    <p:cSldViewPr>
      <p:cViewPr varScale="1">
        <p:scale>
          <a:sx n="159" d="100"/>
          <a:sy n="159" d="100"/>
        </p:scale>
        <p:origin x="1136" y="17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779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9" d="100"/>
          <a:sy n="99" d="100"/>
        </p:scale>
        <p:origin x="4272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A3DB5-7722-3F4F-947D-12B203669AD7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5B9E5-08CC-D94C-81E0-097D6BAE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6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60547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101960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66762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184157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839864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858123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684181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55450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30209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26896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118606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17902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249738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405801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772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mailto:Voitek_Kozak@comcast.com" TargetMode="External"/><Relationship Id="rId3" Type="http://schemas.openxmlformats.org/officeDocument/2006/relationships/hyperlink" Target="mailto:rgandhi@cisco.com" TargetMode="External"/><Relationship Id="rId7" Type="http://schemas.openxmlformats.org/officeDocument/2006/relationships/hyperlink" Target="mailto:Bin_Wen@cable.comcast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fbrockne@cisco.com" TargetMode="External"/><Relationship Id="rId5" Type="http://schemas.openxmlformats.org/officeDocument/2006/relationships/hyperlink" Target="mailto:cfilsfil@cisco.com" TargetMode="External"/><Relationship Id="rId4" Type="http://schemas.openxmlformats.org/officeDocument/2006/relationships/hyperlink" Target="mailto:zali@cisco.com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312821"/>
            <a:ext cx="7162800" cy="1676400"/>
          </a:xfrm>
        </p:spPr>
        <p:txBody>
          <a:bodyPr>
            <a:normAutofit/>
          </a:bodyPr>
          <a:lstStyle/>
          <a:p>
            <a:r>
              <a:rPr lang="en-US" sz="3600" dirty="0"/>
              <a:t>MPLS Data Plane Encapsulation for In-situ OAM Data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1885950"/>
            <a:ext cx="7696200" cy="578643"/>
          </a:xfrm>
        </p:spPr>
        <p:txBody>
          <a:bodyPr/>
          <a:lstStyle/>
          <a:p>
            <a:r>
              <a:rPr lang="en-US" sz="2400" i="1" dirty="0"/>
              <a:t>draft-gandhi-mpls-ioam-sr-03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2286000" y="2593309"/>
            <a:ext cx="4876800" cy="1569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Rakesh Gandhi - Cisco Systems (</a:t>
            </a: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3"/>
              </a:rPr>
              <a:t>rgandhi@cisco.com</a:t>
            </a: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- Presenter</a:t>
            </a:r>
          </a:p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Zafar Ali - Cisco Systems (</a:t>
            </a: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4"/>
              </a:rPr>
              <a:t>zali@cisco.com</a:t>
            </a: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</a:t>
            </a:r>
          </a:p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Clarence </a:t>
            </a:r>
            <a:r>
              <a:rPr lang="en-US" sz="1400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Filsfils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5"/>
              </a:rPr>
              <a:t>cfilsfil@cisco.com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Frank </a:t>
            </a:r>
            <a:r>
              <a:rPr lang="en-US" sz="1400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Brockners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6"/>
              </a:rPr>
              <a:t>fbrockne@cisco.com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Bin Wen - Comcast (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7"/>
              </a:rPr>
              <a:t>Bin_Wen@cable.comcast.com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CA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Voitek</a:t>
            </a:r>
            <a:r>
              <a:rPr lang="en-CA" sz="1400" i="1" dirty="0">
                <a:latin typeface="Calibri" panose="020F0502020204030204" pitchFamily="34" charset="0"/>
                <a:cs typeface="Calibri" panose="020F0502020204030204" pitchFamily="34" charset="0"/>
              </a:rPr>
              <a:t> Kozak - Comcast (</a:t>
            </a:r>
            <a:r>
              <a:rPr lang="en-CA" sz="1400" i="1" dirty="0">
                <a:latin typeface="Calibri" panose="020F0502020204030204" pitchFamily="34" charset="0"/>
                <a:cs typeface="Calibri" panose="020F0502020204030204" pitchFamily="34" charset="0"/>
                <a:hlinkClick r:id="rId8"/>
              </a:rPr>
              <a:t>Voitek_Kozak@comcast.com</a:t>
            </a:r>
            <a:r>
              <a:rPr lang="en-CA" sz="1400" i="1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 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09900" y="4803357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D0125-5A9E-9D48-9391-85FBD0E60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-17621"/>
            <a:ext cx="8077200" cy="599270"/>
          </a:xfrm>
        </p:spPr>
        <p:txBody>
          <a:bodyPr/>
          <a:lstStyle/>
          <a:p>
            <a:pPr algn="l"/>
            <a:r>
              <a:rPr lang="en-CA" sz="27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IOAM Encapsulation Example with SR-MPLS Header</a:t>
            </a:r>
            <a:endParaRPr lang="en-US" sz="27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713FCD-3B47-804D-B373-DAB61FB5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71408B-9195-EC4D-8131-A3F5CC059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10</a:t>
            </a:fld>
            <a:endParaRPr lang="en-US" altLang="zh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ED4007-3A19-0E4E-8496-6CECEEA363EB}"/>
              </a:ext>
            </a:extLst>
          </p:cNvPr>
          <p:cNvSpPr/>
          <p:nvPr/>
        </p:nvSpPr>
        <p:spPr>
          <a:xfrm>
            <a:off x="1943100" y="627191"/>
            <a:ext cx="5257800" cy="410881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</a:rPr>
              <a:t>    0                   1                   2                   3</a:t>
            </a:r>
          </a:p>
          <a:p>
            <a:r>
              <a:rPr lang="en-CA" sz="900" dirty="0">
                <a:latin typeface="Courier" pitchFamily="2" charset="0"/>
              </a:rPr>
              <a:t>    0 1 2 3 4 5 6 7 8 9 0 1 2 3 4 5 6 7 8 9 0 1 2 3 4 5 6 7 8 9 0 1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               Label(1)               | TC  |S|      TTL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 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 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               Label(n)               | TC  |S|      TTL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               PSID                   | TC  |S|      TTL      | 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 </a:t>
            </a:r>
            <a:r>
              <a:rPr lang="en-CA" sz="900" b="1" dirty="0">
                <a:latin typeface="Courier" pitchFamily="2" charset="0"/>
              </a:rPr>
              <a:t>IOAM Indicator Label                 </a:t>
            </a:r>
            <a:r>
              <a:rPr lang="en-CA" sz="900" dirty="0">
                <a:latin typeface="Courier" pitchFamily="2" charset="0"/>
              </a:rPr>
              <a:t>| TC  |1|  TTL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 </a:t>
            </a:r>
          </a:p>
          <a:p>
            <a:r>
              <a:rPr lang="en-CA" sz="900" dirty="0">
                <a:latin typeface="Courier" pitchFamily="2" charset="0"/>
              </a:rPr>
              <a:t>   |  IOAM-Type    | IOAM HDR LEN  |    RESERVED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9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~                 Payload + Padding                             ~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 </a:t>
            </a:r>
          </a:p>
          <a:p>
            <a:r>
              <a:rPr lang="en-CA" sz="900" dirty="0">
                <a:latin typeface="Courier" pitchFamily="2" charset="0"/>
              </a:rPr>
              <a:t>         Figure: IOAM Encapsulation Example with SR-MPLS Header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97424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D0125-5A9E-9D48-9391-85FBD0E60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-17621"/>
            <a:ext cx="8915400" cy="599270"/>
          </a:xfrm>
        </p:spPr>
        <p:txBody>
          <a:bodyPr/>
          <a:lstStyle/>
          <a:p>
            <a:pPr algn="l"/>
            <a:r>
              <a:rPr lang="en-CA" sz="25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IOAM Encapsulation with Flow Label Example with SR-MPLS Header</a:t>
            </a:r>
            <a:endParaRPr lang="en-US" sz="25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713FCD-3B47-804D-B373-DAB61FB5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62513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71408B-9195-EC4D-8131-A3F5CC059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ED4007-3A19-0E4E-8496-6CECEEA363EB}"/>
              </a:ext>
            </a:extLst>
          </p:cNvPr>
          <p:cNvSpPr/>
          <p:nvPr/>
        </p:nvSpPr>
        <p:spPr>
          <a:xfrm>
            <a:off x="2076450" y="485208"/>
            <a:ext cx="5219700" cy="43927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</a:rPr>
              <a:t>    0                   1                   2                   3</a:t>
            </a:r>
          </a:p>
          <a:p>
            <a:r>
              <a:rPr lang="en-CA" sz="900" dirty="0">
                <a:latin typeface="Courier" pitchFamily="2" charset="0"/>
              </a:rPr>
              <a:t>    0 1 2 3 4 5 6 7 8 9 0 1 2 3 4 5 6 7 8 9 0 1 2 3 4 5 6 7 8 9 0 1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               Label(1)               | TC  |S|      TTL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 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 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               Label(n)               | TC  |S|      TTL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               PSID                   | TC  |S|      TTL      | 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 </a:t>
            </a:r>
            <a:r>
              <a:rPr lang="en-CA" sz="900" b="1" dirty="0">
                <a:latin typeface="Courier" pitchFamily="2" charset="0"/>
              </a:rPr>
              <a:t>IOAM and Flow Indicator Label        </a:t>
            </a:r>
            <a:r>
              <a:rPr lang="en-CA" sz="900" dirty="0">
                <a:latin typeface="Courier" pitchFamily="2" charset="0"/>
              </a:rPr>
              <a:t>| TC  |1|  TTL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</a:t>
            </a:r>
            <a:r>
              <a:rPr lang="en-CA" sz="900" b="1" dirty="0">
                <a:latin typeface="Courier" pitchFamily="2" charset="0"/>
              </a:rPr>
              <a:t>0 0 1 0</a:t>
            </a:r>
            <a:r>
              <a:rPr lang="en-CA" sz="900" dirty="0">
                <a:latin typeface="Courier" pitchFamily="2" charset="0"/>
              </a:rPr>
              <a:t>|      Flow label                       | Block Number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 </a:t>
            </a:r>
          </a:p>
          <a:p>
            <a:r>
              <a:rPr lang="en-CA" sz="900" dirty="0">
                <a:latin typeface="Courier" pitchFamily="2" charset="0"/>
              </a:rPr>
              <a:t>   |  IOAM-Type    | IOAM HDR LEN  |    RESERVED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9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~                 Payload + Padding                             ~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 </a:t>
            </a:r>
          </a:p>
          <a:p>
            <a:r>
              <a:rPr lang="en-CA" sz="900" dirty="0">
                <a:latin typeface="Courier" pitchFamily="2" charset="0"/>
              </a:rPr>
              <a:t> Figure: IOAM Encapsulation with Flow Label Example with SR-MPLS Header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90134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00150"/>
            <a:ext cx="7772400" cy="2743200"/>
          </a:xfrm>
        </p:spPr>
        <p:txBody>
          <a:bodyPr/>
          <a:lstStyle/>
          <a:p>
            <a:pPr lvl="0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Welcome your comments and suggestions</a:t>
            </a:r>
          </a:p>
          <a:p>
            <a:r>
              <a:rPr lang="en-US" sz="2400" dirty="0"/>
              <a:t>Requesting MPLS WG adoption</a:t>
            </a:r>
          </a:p>
          <a:p>
            <a:pPr>
              <a:lnSpc>
                <a:spcPts val="2500"/>
              </a:lnSpc>
              <a:spcBef>
                <a:spcPts val="600"/>
              </a:spcBef>
            </a:pPr>
            <a:r>
              <a:rPr lang="en-US" sz="2400" dirty="0"/>
              <a:t>Inform IPPM WG about the milestones</a:t>
            </a:r>
          </a:p>
          <a:p>
            <a:pPr lvl="1">
              <a:lnSpc>
                <a:spcPts val="2500"/>
              </a:lnSpc>
              <a:spcBef>
                <a:spcPts val="600"/>
              </a:spcBef>
            </a:pPr>
            <a:r>
              <a:rPr lang="en-US" sz="2400" dirty="0"/>
              <a:t>IOAM base work is done in IPPM WG</a:t>
            </a:r>
          </a:p>
          <a:p>
            <a:pPr lvl="0">
              <a:lnSpc>
                <a:spcPts val="2500"/>
              </a:lnSpc>
              <a:spcBef>
                <a:spcPts val="600"/>
              </a:spcBef>
            </a:pPr>
            <a:endParaRPr lang="en-US" sz="2400" dirty="0"/>
          </a:p>
          <a:p>
            <a:endParaRPr lang="en-US" sz="2400" dirty="0"/>
          </a:p>
          <a:p>
            <a:pPr lvl="0"/>
            <a:endParaRPr lang="en-US" sz="2400" dirty="0">
              <a:latin typeface="Calibri" charset="0"/>
              <a:ea typeface="Calibri" charset="0"/>
              <a:cs typeface="Calibri" charset="0"/>
            </a:endParaRPr>
          </a:p>
          <a:p>
            <a:pPr lvl="0"/>
            <a:endParaRPr lang="en-US" sz="2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375084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408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Backup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086508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IOAM Indicator Label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3314700"/>
          </a:xfrm>
        </p:spPr>
        <p:txBody>
          <a:bodyPr/>
          <a:lstStyle/>
          <a:p>
            <a:pPr>
              <a:lnSpc>
                <a:spcPts val="2320"/>
              </a:lnSpc>
              <a:spcBef>
                <a:spcPts val="600"/>
              </a:spcBef>
            </a:pPr>
            <a:r>
              <a:rPr lang="en-CA" sz="2000" dirty="0"/>
              <a:t>“IOAM Indicator Label” is used to indicate the presence of the IOAM data fields in the MPLS header.  </a:t>
            </a:r>
          </a:p>
          <a:p>
            <a:pPr>
              <a:lnSpc>
                <a:spcPts val="2320"/>
              </a:lnSpc>
              <a:spcBef>
                <a:spcPts val="600"/>
              </a:spcBef>
            </a:pPr>
            <a:r>
              <a:rPr lang="en-CA" sz="2000" dirty="0"/>
              <a:t>Separate Label values are used for edge-to-edge and hop-by-hop IOAM:</a:t>
            </a:r>
          </a:p>
          <a:p>
            <a:pPr lvl="1">
              <a:lnSpc>
                <a:spcPts val="2320"/>
              </a:lnSpc>
              <a:spcBef>
                <a:spcPts val="600"/>
              </a:spcBef>
            </a:pPr>
            <a:r>
              <a:rPr lang="en-CA" sz="2000" dirty="0"/>
              <a:t>Edge-to-edge TBA1 </a:t>
            </a:r>
          </a:p>
          <a:p>
            <a:pPr lvl="1">
              <a:lnSpc>
                <a:spcPts val="2320"/>
              </a:lnSpc>
              <a:spcBef>
                <a:spcPts val="600"/>
              </a:spcBef>
            </a:pPr>
            <a:r>
              <a:rPr lang="en-CA" sz="2000" dirty="0"/>
              <a:t>Hop-by-hop TBA3</a:t>
            </a:r>
          </a:p>
          <a:p>
            <a:pPr marL="0" indent="0">
              <a:lnSpc>
                <a:spcPts val="2320"/>
              </a:lnSpc>
              <a:buNone/>
            </a:pPr>
            <a:endParaRPr lang="en-CA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936384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IOAM and Flow Indicator Label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819149"/>
            <a:ext cx="8229600" cy="3864769"/>
          </a:xfrm>
        </p:spPr>
        <p:txBody>
          <a:bodyPr/>
          <a:lstStyle/>
          <a:p>
            <a:pPr>
              <a:lnSpc>
                <a:spcPts val="2020"/>
              </a:lnSpc>
              <a:spcBef>
                <a:spcPts val="600"/>
              </a:spcBef>
            </a:pPr>
            <a:r>
              <a:rPr lang="en-CA" sz="1400" dirty="0"/>
              <a:t>“IOAM and Flow Indicator Label” is used to indicate the presence of the IOAM data fields with Flow Label in the MPLS header.  </a:t>
            </a:r>
          </a:p>
          <a:p>
            <a:pPr>
              <a:lnSpc>
                <a:spcPts val="2020"/>
              </a:lnSpc>
              <a:spcBef>
                <a:spcPts val="600"/>
              </a:spcBef>
            </a:pPr>
            <a:r>
              <a:rPr lang="en-CA" sz="1400" dirty="0"/>
              <a:t>Separate Label values are used for edge-to-edge and hop-by-hop IOAM:</a:t>
            </a:r>
          </a:p>
          <a:p>
            <a:pPr lvl="1">
              <a:lnSpc>
                <a:spcPts val="2020"/>
              </a:lnSpc>
              <a:spcBef>
                <a:spcPts val="600"/>
              </a:spcBef>
            </a:pPr>
            <a:r>
              <a:rPr lang="en-CA" sz="1400" dirty="0"/>
              <a:t>Edge-to-edge TBA2</a:t>
            </a:r>
          </a:p>
          <a:p>
            <a:pPr lvl="1">
              <a:lnSpc>
                <a:spcPts val="2020"/>
              </a:lnSpc>
              <a:spcBef>
                <a:spcPts val="600"/>
              </a:spcBef>
            </a:pPr>
            <a:r>
              <a:rPr lang="en-CA" sz="1400" dirty="0"/>
              <a:t>Hop-by-hop TBA4</a:t>
            </a:r>
          </a:p>
          <a:p>
            <a:pPr>
              <a:lnSpc>
                <a:spcPts val="2020"/>
              </a:lnSpc>
              <a:spcBef>
                <a:spcPts val="600"/>
              </a:spcBef>
            </a:pPr>
            <a:r>
              <a:rPr lang="en-CA" sz="1400" b="1" dirty="0"/>
              <a:t>Protocol</a:t>
            </a:r>
            <a:r>
              <a:rPr lang="en-CA" sz="1400" dirty="0"/>
              <a:t> value 0010b allows to avoid incorrect IP header based hashing over ECMP paths</a:t>
            </a:r>
          </a:p>
          <a:p>
            <a:pPr lvl="1">
              <a:lnSpc>
                <a:spcPts val="2020"/>
              </a:lnSpc>
              <a:spcBef>
                <a:spcPts val="600"/>
              </a:spcBef>
            </a:pPr>
            <a:r>
              <a:rPr lang="en-CA" sz="1400" dirty="0"/>
              <a:t>Using RFC 4928 defined procedure. This is similar to RFC 4385 for Generic PW MPLS Control Word.</a:t>
            </a:r>
          </a:p>
          <a:p>
            <a:pPr>
              <a:lnSpc>
                <a:spcPts val="2020"/>
              </a:lnSpc>
              <a:spcBef>
                <a:spcPts val="600"/>
              </a:spcBef>
            </a:pPr>
            <a:r>
              <a:rPr lang="en-CA" sz="1400" b="1" dirty="0"/>
              <a:t>Flow Label</a:t>
            </a:r>
            <a:r>
              <a:rPr lang="en-CA" sz="1400" dirty="0"/>
              <a:t> identifies the traffic flow that can be used for IOAM purpose.</a:t>
            </a:r>
          </a:p>
          <a:p>
            <a:pPr>
              <a:lnSpc>
                <a:spcPts val="2020"/>
              </a:lnSpc>
              <a:spcBef>
                <a:spcPts val="600"/>
              </a:spcBef>
            </a:pPr>
            <a:r>
              <a:rPr lang="en-CA" sz="1400" b="1" dirty="0"/>
              <a:t>Block Number </a:t>
            </a:r>
            <a:r>
              <a:rPr lang="en-CA" sz="1400" dirty="0"/>
              <a:t>can be used to </a:t>
            </a:r>
          </a:p>
          <a:p>
            <a:pPr lvl="1">
              <a:lnSpc>
                <a:spcPts val="2020"/>
              </a:lnSpc>
              <a:spcBef>
                <a:spcPts val="600"/>
              </a:spcBef>
            </a:pPr>
            <a:r>
              <a:rPr lang="en-CA" sz="1400" b="1" dirty="0"/>
              <a:t>Aggregate</a:t>
            </a:r>
            <a:r>
              <a:rPr lang="en-CA" sz="1400" dirty="0"/>
              <a:t> IOAM data collected in data plane, e.g. compute measurement metrics for each block of a flow</a:t>
            </a:r>
          </a:p>
          <a:p>
            <a:pPr lvl="1">
              <a:lnSpc>
                <a:spcPts val="2020"/>
              </a:lnSpc>
              <a:spcBef>
                <a:spcPts val="600"/>
              </a:spcBef>
            </a:pPr>
            <a:r>
              <a:rPr lang="en-CA" sz="1400" b="1" dirty="0"/>
              <a:t>Correlate</a:t>
            </a:r>
            <a:r>
              <a:rPr lang="en-CA" sz="1400" dirty="0"/>
              <a:t> IOAM data from different nodes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535411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1771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Edge-to-edge IOAM Procedure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9" y="857250"/>
            <a:ext cx="7982607" cy="3543300"/>
          </a:xfrm>
        </p:spPr>
        <p:txBody>
          <a:bodyPr/>
          <a:lstStyle/>
          <a:p>
            <a:pPr marL="457200" lvl="0" indent="-457200">
              <a:lnSpc>
                <a:spcPts val="264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2000" dirty="0"/>
              <a:t>The encapsulating node inserts an edge-to-edge Indicator Label and one or more IOAM data field(s) in the MPLS header.</a:t>
            </a:r>
          </a:p>
          <a:p>
            <a:pPr marL="457200" lvl="0" indent="-457200">
              <a:lnSpc>
                <a:spcPts val="264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2000" dirty="0"/>
              <a:t>The decapsulating node for edge-to-edge IOAM "forwards and punts the timestamped copy" of the data packet including IOAM data field(s). </a:t>
            </a:r>
          </a:p>
          <a:p>
            <a:pPr marL="857250" lvl="1" indent="-457200">
              <a:lnSpc>
                <a:spcPts val="2640"/>
              </a:lnSpc>
              <a:spcBef>
                <a:spcPts val="600"/>
              </a:spcBef>
              <a:buFont typeface="Wingdings" pitchFamily="2" charset="2"/>
              <a:buChar char="§"/>
            </a:pPr>
            <a:r>
              <a:rPr lang="en-CA" sz="2000" dirty="0"/>
              <a:t>The decapsulating node for edge-to-edge IOAM also pops the IOAM Indicator Label and the IOAM data field(s) from the MPLS header.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040230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1771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Hob-by-hop IOAM Procedure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9" y="857250"/>
            <a:ext cx="7982607" cy="3543300"/>
          </a:xfrm>
        </p:spPr>
        <p:txBody>
          <a:bodyPr/>
          <a:lstStyle/>
          <a:p>
            <a:pPr marL="457200" lvl="0" indent="-457200">
              <a:lnSpc>
                <a:spcPts val="264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800" dirty="0"/>
              <a:t>The encapsulating node inserts a hop-by-hop Indicator Label and one or more IOAM data field(s) in the MPLS header.</a:t>
            </a:r>
          </a:p>
          <a:p>
            <a:pPr marL="457200" indent="-457200">
              <a:lnSpc>
                <a:spcPts val="264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800" dirty="0">
                <a:solidFill>
                  <a:srgbClr val="0070C0"/>
                </a:solidFill>
              </a:rPr>
              <a:t>The transit node for hop-by-hop IOAM "forwards and punts the timestamped copy" of the data packet including IOAM data field(s). </a:t>
            </a:r>
          </a:p>
          <a:p>
            <a:pPr marL="457200" lvl="0" indent="-457200">
              <a:lnSpc>
                <a:spcPts val="264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800" dirty="0"/>
              <a:t>The decapsulating node for hop-by-hop IOAM "forwards and punts the timestamped copy" of the data packet including IOAM data field(s). </a:t>
            </a:r>
          </a:p>
          <a:p>
            <a:pPr marL="857250" lvl="1" indent="-457200">
              <a:lnSpc>
                <a:spcPts val="2640"/>
              </a:lnSpc>
              <a:spcBef>
                <a:spcPts val="600"/>
              </a:spcBef>
              <a:buFont typeface="Wingdings" pitchFamily="2" charset="2"/>
              <a:buChar char="§"/>
            </a:pPr>
            <a:r>
              <a:rPr lang="en-CA" sz="1800" dirty="0"/>
              <a:t>The decapsulating node for hop-by-hop IOAM also pops the IOAM Indicator Label and the IOAM data field(s) from the MPLS header.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627997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76685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799" y="1009650"/>
            <a:ext cx="7772401" cy="3124200"/>
          </a:xfrm>
        </p:spPr>
        <p:txBody>
          <a:bodyPr/>
          <a:lstStyle/>
          <a:p>
            <a:r>
              <a:rPr lang="en-US" sz="2400" dirty="0"/>
              <a:t>Requirements and Scope</a:t>
            </a:r>
          </a:p>
          <a:p>
            <a:r>
              <a:rPr lang="en-US" sz="2400" dirty="0"/>
              <a:t>History of the Draft</a:t>
            </a:r>
          </a:p>
          <a:p>
            <a:r>
              <a:rPr lang="en-US" sz="2400" dirty="0"/>
              <a:t>Updates Since IETF-108</a:t>
            </a:r>
          </a:p>
          <a:p>
            <a:r>
              <a:rPr lang="en-US" sz="2400" dirty="0"/>
              <a:t>Summary</a:t>
            </a:r>
          </a:p>
          <a:p>
            <a:r>
              <a:rPr lang="en-US" sz="24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7046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54330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Requirements:</a:t>
            </a:r>
          </a:p>
          <a:p>
            <a:pPr lvl="1">
              <a:buFont typeface="Wingdings" charset="2"/>
              <a:buChar char="§"/>
            </a:pPr>
            <a:r>
              <a:rPr lang="en-US" sz="1800" dirty="0"/>
              <a:t>Transport In-situ OAM (IOAM) data fields with MPLS Encapsulation</a:t>
            </a:r>
          </a:p>
          <a:p>
            <a:pPr lvl="2">
              <a:buFont typeface="Wingdings" charset="2"/>
              <a:buChar char="§"/>
            </a:pPr>
            <a:r>
              <a:rPr lang="en-US" sz="1800" dirty="0"/>
              <a:t>OAM information (e.g. timestamps) carried by data traffic</a:t>
            </a:r>
          </a:p>
          <a:p>
            <a:pPr marL="0" lvl="1" indent="0">
              <a:buNone/>
            </a:pPr>
            <a:r>
              <a:rPr lang="en-US" sz="1800" dirty="0"/>
              <a:t>Scope:</a:t>
            </a:r>
          </a:p>
          <a:p>
            <a:pPr lvl="1">
              <a:buFont typeface="Wingdings" charset="2"/>
              <a:buChar char="§"/>
            </a:pPr>
            <a:r>
              <a:rPr lang="en-US" sz="1800" dirty="0"/>
              <a:t>Using data fields defined in:</a:t>
            </a:r>
          </a:p>
          <a:p>
            <a:pPr lvl="2">
              <a:buFont typeface="Wingdings" charset="2"/>
              <a:buChar char="§"/>
            </a:pPr>
            <a:r>
              <a:rPr lang="en-CA" sz="1800" i="1" dirty="0"/>
              <a:t>draft-</a:t>
            </a:r>
            <a:r>
              <a:rPr lang="en-CA" sz="1800" i="1" dirty="0" err="1"/>
              <a:t>ietf</a:t>
            </a:r>
            <a:r>
              <a:rPr lang="en-CA" sz="1800" i="1" dirty="0"/>
              <a:t>-</a:t>
            </a:r>
            <a:r>
              <a:rPr lang="en-CA" sz="1800" i="1" dirty="0" err="1"/>
              <a:t>ippm</a:t>
            </a:r>
            <a:r>
              <a:rPr lang="en-CA" sz="1800" i="1" dirty="0"/>
              <a:t>-</a:t>
            </a:r>
            <a:r>
              <a:rPr lang="en-CA" sz="1800" i="1" dirty="0" err="1"/>
              <a:t>ioam</a:t>
            </a:r>
            <a:r>
              <a:rPr lang="en-CA" sz="1800" i="1" dirty="0"/>
              <a:t>-data</a:t>
            </a:r>
            <a:endParaRPr lang="en-CA" sz="1800" dirty="0"/>
          </a:p>
          <a:p>
            <a:pPr lvl="2">
              <a:buFont typeface="Wingdings" charset="2"/>
              <a:buChar char="§"/>
            </a:pPr>
            <a:r>
              <a:rPr lang="en-CA" sz="1800" i="1" dirty="0"/>
              <a:t>draft-</a:t>
            </a:r>
            <a:r>
              <a:rPr lang="en-CA" sz="1800" i="1" dirty="0" err="1"/>
              <a:t>ietf</a:t>
            </a:r>
            <a:r>
              <a:rPr lang="en-CA" sz="1800" i="1" dirty="0"/>
              <a:t>-</a:t>
            </a:r>
            <a:r>
              <a:rPr lang="en-CA" sz="1800" i="1" dirty="0" err="1"/>
              <a:t>ippm</a:t>
            </a:r>
            <a:r>
              <a:rPr lang="en-CA" sz="1800" i="1" dirty="0"/>
              <a:t>-</a:t>
            </a:r>
            <a:r>
              <a:rPr lang="en-CA" sz="1800" i="1" dirty="0" err="1"/>
              <a:t>ioam</a:t>
            </a:r>
            <a:r>
              <a:rPr lang="en-CA" sz="1800" i="1" dirty="0"/>
              <a:t>-direct-export</a:t>
            </a:r>
            <a:endParaRPr lang="en-CA" sz="1800" dirty="0"/>
          </a:p>
          <a:p>
            <a:pPr lvl="2">
              <a:buFont typeface="Wingdings" charset="2"/>
              <a:buChar char="§"/>
            </a:pPr>
            <a:r>
              <a:rPr lang="en-CA" sz="1800" i="1" dirty="0"/>
              <a:t>draft-</a:t>
            </a:r>
            <a:r>
              <a:rPr lang="en-CA" sz="1800" i="1" dirty="0" err="1"/>
              <a:t>ietf</a:t>
            </a:r>
            <a:r>
              <a:rPr lang="en-CA" sz="1800" i="1" dirty="0"/>
              <a:t>-</a:t>
            </a:r>
            <a:r>
              <a:rPr lang="en-CA" sz="1800" i="1" dirty="0" err="1"/>
              <a:t>ippm</a:t>
            </a:r>
            <a:r>
              <a:rPr lang="en-CA" sz="1800" i="1" dirty="0"/>
              <a:t>-</a:t>
            </a:r>
            <a:r>
              <a:rPr lang="en-CA" sz="1800" i="1" dirty="0" err="1"/>
              <a:t>ioam</a:t>
            </a:r>
            <a:r>
              <a:rPr lang="en-CA" sz="1800" i="1" dirty="0"/>
              <a:t>-flags</a:t>
            </a:r>
          </a:p>
          <a:p>
            <a:pPr lvl="1">
              <a:buFont typeface="Wingdings" charset="2"/>
              <a:buChar char="§"/>
            </a:pPr>
            <a:r>
              <a:rPr lang="en-CA" sz="1800" dirty="0"/>
              <a:t>Edge-to-edge (E2E) IOAM</a:t>
            </a:r>
          </a:p>
          <a:p>
            <a:pPr lvl="1">
              <a:buFont typeface="Wingdings" charset="2"/>
              <a:buChar char="§"/>
            </a:pPr>
            <a:r>
              <a:rPr lang="en-CA" sz="1800" dirty="0"/>
              <a:t>Hop-by-hop (</a:t>
            </a:r>
            <a:r>
              <a:rPr lang="en-CA" sz="1800" dirty="0" err="1"/>
              <a:t>HbH</a:t>
            </a:r>
            <a:r>
              <a:rPr lang="en-CA" sz="1800" dirty="0"/>
              <a:t>) IOAM</a:t>
            </a:r>
          </a:p>
          <a:p>
            <a:pPr lvl="1">
              <a:buFont typeface="Wingdings" charset="2"/>
              <a:buChar char="§"/>
            </a:pPr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99784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History of the Draft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58253"/>
            <a:ext cx="8229600" cy="3619500"/>
          </a:xfrm>
        </p:spPr>
        <p:txBody>
          <a:bodyPr/>
          <a:lstStyle/>
          <a:p>
            <a:r>
              <a:rPr lang="en-US" sz="1200" dirty="0"/>
              <a:t>Oct 2018</a:t>
            </a:r>
          </a:p>
          <a:p>
            <a:pPr lvl="1"/>
            <a:r>
              <a:rPr lang="en-US" sz="1200" dirty="0"/>
              <a:t>Draft was published </a:t>
            </a:r>
            <a:r>
              <a:rPr lang="en-US" sz="1200" i="1" dirty="0"/>
              <a:t>draft-gandhi-spring-ioam-sr-mpls-00</a:t>
            </a:r>
          </a:p>
          <a:p>
            <a:r>
              <a:rPr lang="en-US" sz="1200" dirty="0"/>
              <a:t>Nov 2018 and March 2019 </a:t>
            </a:r>
            <a:endParaRPr lang="en-US" sz="1200" i="1" dirty="0"/>
          </a:p>
          <a:p>
            <a:pPr lvl="1"/>
            <a:r>
              <a:rPr lang="en-US" sz="1200" dirty="0"/>
              <a:t>Draft was discussed in IPPM WG meetings as part of the IOAM updates</a:t>
            </a:r>
          </a:p>
          <a:p>
            <a:r>
              <a:rPr lang="en-US" sz="1200" dirty="0"/>
              <a:t>July 2019</a:t>
            </a:r>
          </a:p>
          <a:p>
            <a:pPr lvl="1"/>
            <a:r>
              <a:rPr lang="en-US" sz="1200" dirty="0"/>
              <a:t>Presented </a:t>
            </a:r>
            <a:r>
              <a:rPr lang="en-US" sz="1200" i="1" dirty="0"/>
              <a:t>draft-gandhi-spring-ioam-sr-mpls-01 </a:t>
            </a:r>
            <a:r>
              <a:rPr lang="en-US" sz="1200" dirty="0"/>
              <a:t>at IETF 105 Montreal in SPRING and MPLS WGs</a:t>
            </a:r>
          </a:p>
          <a:p>
            <a:r>
              <a:rPr lang="en-US" sz="1200" dirty="0"/>
              <a:t>Oct 2019</a:t>
            </a:r>
          </a:p>
          <a:p>
            <a:pPr lvl="1"/>
            <a:r>
              <a:rPr lang="en-US" sz="1200" dirty="0"/>
              <a:t>Chairs agreed to progress the work in MPLS WG</a:t>
            </a:r>
          </a:p>
          <a:p>
            <a:pPr lvl="1"/>
            <a:r>
              <a:rPr lang="en-US" sz="1200" dirty="0"/>
              <a:t>Draft renamed to </a:t>
            </a:r>
            <a:r>
              <a:rPr lang="en-US" sz="1200" i="1" dirty="0"/>
              <a:t>draft-gandhi-mpls-ioam-sr-00 </a:t>
            </a:r>
          </a:p>
          <a:p>
            <a:r>
              <a:rPr lang="en-US" sz="1200" dirty="0"/>
              <a:t>Nov 2019</a:t>
            </a:r>
          </a:p>
          <a:p>
            <a:pPr lvl="1"/>
            <a:r>
              <a:rPr lang="en-US" sz="1200" dirty="0"/>
              <a:t>Presented </a:t>
            </a:r>
            <a:r>
              <a:rPr lang="en-US" sz="1200" i="1" dirty="0"/>
              <a:t>draft-gandhi-mpls-ioam-sr-00</a:t>
            </a:r>
            <a:r>
              <a:rPr lang="en-US" sz="1200" dirty="0"/>
              <a:t> at IETF 106 Singapore in MPLS WG</a:t>
            </a:r>
          </a:p>
          <a:p>
            <a:r>
              <a:rPr lang="en-CA" sz="1200" dirty="0"/>
              <a:t>Apr 2020</a:t>
            </a:r>
          </a:p>
          <a:p>
            <a:pPr lvl="1"/>
            <a:r>
              <a:rPr lang="en-US" sz="1200" dirty="0"/>
              <a:t>Presented </a:t>
            </a:r>
            <a:r>
              <a:rPr lang="en-US" sz="1200" i="1" dirty="0"/>
              <a:t>draft-gandhi-mpls-ioam-sr-02 </a:t>
            </a:r>
            <a:r>
              <a:rPr lang="en-US" sz="1200" dirty="0"/>
              <a:t>at IETF 107 in MPLS WG Interim (we ran out of time)</a:t>
            </a:r>
          </a:p>
          <a:p>
            <a:r>
              <a:rPr lang="en-US" sz="1200" dirty="0"/>
              <a:t>July 2020</a:t>
            </a:r>
          </a:p>
          <a:p>
            <a:pPr lvl="1"/>
            <a:r>
              <a:rPr lang="en-US" sz="1200" dirty="0"/>
              <a:t>Presented </a:t>
            </a:r>
            <a:r>
              <a:rPr lang="en-US" sz="1200" i="1" dirty="0"/>
              <a:t>draft-gandhi-mpls-ioam-sr-02 </a:t>
            </a:r>
            <a:r>
              <a:rPr lang="en-US" sz="1200" dirty="0"/>
              <a:t>at IETF 108 in MPLS WG</a:t>
            </a:r>
          </a:p>
          <a:p>
            <a:endParaRPr lang="en-US" sz="1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38729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Updates Since IETF-108 (Version-02)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026319"/>
            <a:ext cx="8229600" cy="3090862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Updates:</a:t>
            </a:r>
          </a:p>
          <a:p>
            <a:pPr lvl="1">
              <a:buFont typeface="Wingdings" pitchFamily="2" charset="2"/>
              <a:buChar char="ü"/>
            </a:pPr>
            <a:r>
              <a:rPr lang="en-US" sz="2000" dirty="0"/>
              <a:t>Protocol type field 0010b</a:t>
            </a:r>
          </a:p>
          <a:p>
            <a:pPr lvl="1">
              <a:buFont typeface="Wingdings" pitchFamily="2" charset="2"/>
              <a:buChar char="ü"/>
            </a:pPr>
            <a:r>
              <a:rPr lang="en-US" sz="2000" dirty="0"/>
              <a:t>Why different </a:t>
            </a:r>
            <a:r>
              <a:rPr lang="en-US" sz="2000" dirty="0" err="1"/>
              <a:t>HbH</a:t>
            </a:r>
            <a:r>
              <a:rPr lang="en-US" sz="2000" dirty="0"/>
              <a:t> and E2E Indicator Labels – Optimize processing on transit nodes</a:t>
            </a:r>
          </a:p>
          <a:p>
            <a:pPr lvl="1">
              <a:buFont typeface="Wingdings" pitchFamily="2" charset="2"/>
              <a:buChar char="ü"/>
            </a:pPr>
            <a:r>
              <a:rPr lang="en-US" sz="2000" dirty="0"/>
              <a:t>Added MSD consideration</a:t>
            </a:r>
          </a:p>
          <a:p>
            <a:pPr lvl="1">
              <a:buFont typeface="Wingdings" pitchFamily="2" charset="2"/>
              <a:buChar char="ü"/>
            </a:pPr>
            <a:r>
              <a:rPr lang="en-US" sz="2000" dirty="0"/>
              <a:t>Various editorial changes	</a:t>
            </a:r>
          </a:p>
          <a:p>
            <a:pPr marL="0" lvl="1" indent="0">
              <a:buNone/>
            </a:pPr>
            <a:endParaRPr lang="en-US" sz="2000" dirty="0"/>
          </a:p>
          <a:p>
            <a:pPr marL="0" lvl="1" indent="0">
              <a:buNone/>
            </a:pPr>
            <a:r>
              <a:rPr lang="en-US" sz="2000" dirty="0"/>
              <a:t>Open Items:</a:t>
            </a:r>
          </a:p>
          <a:p>
            <a:pPr marL="742950" lvl="2" indent="-342900">
              <a:buFont typeface="Wingdings" pitchFamily="2" charset="2"/>
              <a:buChar char="§"/>
            </a:pPr>
            <a:r>
              <a:rPr lang="en-US" sz="2000" dirty="0"/>
              <a:t>None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11514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D0125-5A9E-9D48-9391-85FBD0E60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130865"/>
            <a:ext cx="8001000" cy="599270"/>
          </a:xfrm>
        </p:spPr>
        <p:txBody>
          <a:bodyPr/>
          <a:lstStyle/>
          <a:p>
            <a:pPr algn="l"/>
            <a:r>
              <a:rPr lang="en-CA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IOAM Data Field Encapsulation in MPLS Header</a:t>
            </a:r>
            <a:endParaRPr lang="en-US" sz="32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713FCD-3B47-804D-B373-DAB61FB5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71408B-9195-EC4D-8131-A3F5CC059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ED4007-3A19-0E4E-8496-6CECEEA363EB}"/>
              </a:ext>
            </a:extLst>
          </p:cNvPr>
          <p:cNvSpPr/>
          <p:nvPr/>
        </p:nvSpPr>
        <p:spPr>
          <a:xfrm>
            <a:off x="1676400" y="935490"/>
            <a:ext cx="5791200" cy="33239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000" dirty="0">
                <a:latin typeface="Courier" pitchFamily="2" charset="0"/>
              </a:rPr>
              <a:t>    0                   1                   2                   3</a:t>
            </a:r>
          </a:p>
          <a:p>
            <a:r>
              <a:rPr lang="en-CA" sz="1000" dirty="0">
                <a:latin typeface="Courier" pitchFamily="2" charset="0"/>
              </a:rPr>
              <a:t>    0 1 2 3 4 5 6 7 8 9 0 1 2 3 4 5 6 7 8 9 0 1 2 3 4 5 6 7 8 9 0 1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1000" dirty="0">
                <a:latin typeface="Courier" pitchFamily="2" charset="0"/>
              </a:rPr>
              <a:t>   |  </a:t>
            </a:r>
            <a:r>
              <a:rPr lang="en-CA" sz="1000" b="1" dirty="0">
                <a:latin typeface="Courier" pitchFamily="2" charset="0"/>
              </a:rPr>
              <a:t>IOAM Indicator Label                 </a:t>
            </a:r>
            <a:r>
              <a:rPr lang="en-CA" sz="1000" dirty="0">
                <a:latin typeface="Courier" pitchFamily="2" charset="0"/>
              </a:rPr>
              <a:t>| TC  |1|  TTL        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+-+-+-+-+-+-+-+-+-+-+-+-+-+-+-+-+-+-+-+-+-+-+-+-+-+-+-+-+-+-+-+-+&lt;-+ </a:t>
            </a:r>
          </a:p>
          <a:p>
            <a:r>
              <a:rPr lang="en-CA" sz="1000" dirty="0">
                <a:latin typeface="Courier" pitchFamily="2" charset="0"/>
              </a:rPr>
              <a:t>   |  IOAM-Type    | IOAM HDR LEN  |    RESERVED                   |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10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~                 Payload + Padding                             ~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1000" dirty="0">
                <a:latin typeface="Courier" pitchFamily="2" charset="0"/>
              </a:rPr>
              <a:t> </a:t>
            </a:r>
          </a:p>
          <a:p>
            <a:r>
              <a:rPr lang="en-CA" sz="1000" dirty="0">
                <a:latin typeface="Courier" pitchFamily="2" charset="0"/>
              </a:rPr>
              <a:t>                Figure: IOAM Encapsulation in MPLS Header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3895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D0125-5A9E-9D48-9391-85FBD0E60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80010"/>
            <a:ext cx="9296400" cy="599270"/>
          </a:xfrm>
        </p:spPr>
        <p:txBody>
          <a:bodyPr/>
          <a:lstStyle/>
          <a:p>
            <a:pPr algn="l"/>
            <a:r>
              <a:rPr lang="en-CA" sz="27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IOAM Data Field Encapsulation with </a:t>
            </a:r>
            <a:r>
              <a:rPr lang="en-CA" sz="2700" b="1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Flow Label </a:t>
            </a:r>
            <a:r>
              <a:rPr lang="en-CA" sz="27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 MPLS Header</a:t>
            </a:r>
            <a:endParaRPr lang="en-US" sz="27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713FCD-3B47-804D-B373-DAB61FB5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71408B-9195-EC4D-8131-A3F5CC059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ED4007-3A19-0E4E-8496-6CECEEA363EB}"/>
              </a:ext>
            </a:extLst>
          </p:cNvPr>
          <p:cNvSpPr/>
          <p:nvPr/>
        </p:nvSpPr>
        <p:spPr>
          <a:xfrm>
            <a:off x="1676400" y="837589"/>
            <a:ext cx="5715000" cy="36317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000" dirty="0">
                <a:latin typeface="Courier" pitchFamily="2" charset="0"/>
              </a:rPr>
              <a:t>    0                   1                   2                   3</a:t>
            </a:r>
          </a:p>
          <a:p>
            <a:r>
              <a:rPr lang="en-CA" sz="1000" dirty="0">
                <a:latin typeface="Courier" pitchFamily="2" charset="0"/>
              </a:rPr>
              <a:t>    0 1 2 3 4 5 6 7 8 9 0 1 2 3 4 5 6 7 8 9 0 1 2 3 4 5 6 7 8 9 0 1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1000" dirty="0">
                <a:latin typeface="Courier" pitchFamily="2" charset="0"/>
              </a:rPr>
              <a:t>   </a:t>
            </a:r>
            <a:r>
              <a:rPr lang="en-CA" sz="1000" b="1" dirty="0">
                <a:latin typeface="Courier" pitchFamily="2" charset="0"/>
              </a:rPr>
              <a:t>|  IOAM and Flow Indicator Label        </a:t>
            </a:r>
            <a:r>
              <a:rPr lang="en-CA" sz="1000" dirty="0">
                <a:latin typeface="Courier" pitchFamily="2" charset="0"/>
              </a:rPr>
              <a:t>| TC  |1|  TTL        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1000" dirty="0">
                <a:latin typeface="Courier" pitchFamily="2" charset="0"/>
              </a:rPr>
              <a:t>   |</a:t>
            </a:r>
            <a:r>
              <a:rPr lang="en-CA" sz="1000" b="1" dirty="0">
                <a:latin typeface="Courier" pitchFamily="2" charset="0"/>
              </a:rPr>
              <a:t>0 0 1 0|      Flow label                       | Block Number  </a:t>
            </a:r>
            <a:r>
              <a:rPr lang="en-CA" sz="1000" dirty="0">
                <a:latin typeface="Courier" pitchFamily="2" charset="0"/>
              </a:rPr>
              <a:t>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+-+-+-+-+-+-+-+-+-+-+-+-+-+-+-+-+-+-+-+-+-+-+-+-+-+-+-+-+-+-+-+-+&lt;-+ </a:t>
            </a:r>
          </a:p>
          <a:p>
            <a:r>
              <a:rPr lang="en-CA" sz="1000" dirty="0">
                <a:latin typeface="Courier" pitchFamily="2" charset="0"/>
              </a:rPr>
              <a:t>   |  IOAM-Type    | IOAM HDR LEN  |    RESERVED                   |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10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~                 Payload + Padding                             ~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1000" dirty="0">
                <a:latin typeface="Courier" pitchFamily="2" charset="0"/>
              </a:rPr>
              <a:t> </a:t>
            </a:r>
          </a:p>
          <a:p>
            <a:r>
              <a:rPr lang="en-CA" sz="1000" dirty="0">
                <a:latin typeface="Courier" pitchFamily="2" charset="0"/>
              </a:rPr>
              <a:t>       Figure: IOAM Encapsulation with Flow Label in MPLS Header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7812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E2E Indicator Label Allocation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895525"/>
            <a:ext cx="7924800" cy="3429000"/>
          </a:xfrm>
        </p:spPr>
        <p:txBody>
          <a:bodyPr/>
          <a:lstStyle/>
          <a:p>
            <a:pPr marL="457200" lvl="0" indent="-457200">
              <a:buFont typeface="+mj-lt"/>
              <a:buAutoNum type="arabicPeriod"/>
            </a:pPr>
            <a:r>
              <a:rPr lang="en-CA" sz="2000" dirty="0"/>
              <a:t>Label assigned by IANA with values TBA1 and TBA2</a:t>
            </a:r>
          </a:p>
          <a:p>
            <a:pPr lvl="1" indent="-342900">
              <a:buFont typeface="Wingdings" pitchFamily="2" charset="2"/>
              <a:buChar char="§"/>
            </a:pPr>
            <a:r>
              <a:rPr lang="en-CA" sz="2000" dirty="0"/>
              <a:t>From Extended Special Purpose Labels (</a:t>
            </a:r>
            <a:r>
              <a:rPr lang="en-CA" sz="2000" dirty="0" err="1"/>
              <a:t>eSPL</a:t>
            </a:r>
            <a:r>
              <a:rPr lang="en-CA" sz="2000" dirty="0"/>
              <a:t>) range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CA" sz="2000" dirty="0"/>
              <a:t>Global Label allocated by a controller</a:t>
            </a:r>
          </a:p>
          <a:p>
            <a:pPr lvl="1" indent="-342900">
              <a:buFont typeface="Wingdings" pitchFamily="2" charset="2"/>
              <a:buChar char="§"/>
            </a:pPr>
            <a:r>
              <a:rPr lang="en-CA" sz="2000" dirty="0"/>
              <a:t>The controller provisions the label on encapsulating and decapsulating nodes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CA" sz="2000" dirty="0">
                <a:solidFill>
                  <a:srgbClr val="0070C0"/>
                </a:solidFill>
              </a:rPr>
              <a:t>The label allocated by the decapsulating node</a:t>
            </a:r>
          </a:p>
          <a:p>
            <a:pPr lvl="1" indent="-342900">
              <a:buFont typeface="Wingdings" pitchFamily="2" charset="2"/>
              <a:buChar char="§"/>
            </a:pPr>
            <a:r>
              <a:rPr lang="en-CA" sz="2000" dirty="0">
                <a:solidFill>
                  <a:srgbClr val="0070C0"/>
                </a:solidFill>
              </a:rPr>
              <a:t>Signaling mechanism used to convey the label to all encapsulating nodes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1943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HbH</a:t>
            </a:r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Indicator Label Allocation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01685"/>
            <a:ext cx="7924800" cy="3140129"/>
          </a:xfrm>
        </p:spPr>
        <p:txBody>
          <a:bodyPr/>
          <a:lstStyle/>
          <a:p>
            <a:pPr marL="457200" lvl="0" indent="-457200">
              <a:buFont typeface="+mj-lt"/>
              <a:buAutoNum type="arabicPeriod"/>
            </a:pPr>
            <a:r>
              <a:rPr lang="en-CA" sz="2000" dirty="0"/>
              <a:t>Label assigned by IANA with values TBA3 and TBA4</a:t>
            </a:r>
          </a:p>
          <a:p>
            <a:pPr lvl="1" indent="-342900">
              <a:buFont typeface="Wingdings" pitchFamily="2" charset="2"/>
              <a:buChar char="§"/>
            </a:pPr>
            <a:r>
              <a:rPr lang="en-CA" sz="2000" dirty="0"/>
              <a:t>From Extended Special Purpose Labels (</a:t>
            </a:r>
            <a:r>
              <a:rPr lang="en-CA" sz="2000" dirty="0" err="1"/>
              <a:t>eSPL</a:t>
            </a:r>
            <a:r>
              <a:rPr lang="en-CA" sz="2000" dirty="0"/>
              <a:t>) range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CA" sz="2000" dirty="0"/>
              <a:t>Global Label allocated by a controller</a:t>
            </a:r>
          </a:p>
          <a:p>
            <a:pPr lvl="1" indent="-342900">
              <a:buFont typeface="Wingdings" pitchFamily="2" charset="2"/>
              <a:buChar char="§"/>
            </a:pPr>
            <a:r>
              <a:rPr lang="en-CA" sz="2000" dirty="0"/>
              <a:t>The controller provisions the label on encapsulating, </a:t>
            </a:r>
            <a:r>
              <a:rPr lang="en-CA" sz="2000" dirty="0">
                <a:solidFill>
                  <a:srgbClr val="0070C0"/>
                </a:solidFill>
              </a:rPr>
              <a:t>transit </a:t>
            </a:r>
            <a:r>
              <a:rPr lang="en-CA" sz="2000" dirty="0"/>
              <a:t>and decapsulating nodes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835941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6521</TotalTime>
  <Words>1507</Words>
  <Application>Microsoft Macintosh PowerPoint</Application>
  <PresentationFormat>On-screen Show (16:9)</PresentationFormat>
  <Paragraphs>258</Paragraphs>
  <Slides>19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Courier</vt:lpstr>
      <vt:lpstr>Wingdings</vt:lpstr>
      <vt:lpstr>Default Design</vt:lpstr>
      <vt:lpstr>MPLS Data Plane Encapsulation for In-situ OAM Data</vt:lpstr>
      <vt:lpstr>Agenda</vt:lpstr>
      <vt:lpstr>Requirements and Scope</vt:lpstr>
      <vt:lpstr>History of the Draft</vt:lpstr>
      <vt:lpstr>Updates Since IETF-108 (Version-02)</vt:lpstr>
      <vt:lpstr>IOAM Data Field Encapsulation in MPLS Header</vt:lpstr>
      <vt:lpstr>IOAM Data Field Encapsulation with Flow Label in MPLS Header</vt:lpstr>
      <vt:lpstr>E2E Indicator Label Allocation Methods</vt:lpstr>
      <vt:lpstr>HbH Indicator Label Allocation Methods</vt:lpstr>
      <vt:lpstr>IOAM Encapsulation Example with SR-MPLS Header</vt:lpstr>
      <vt:lpstr>IOAM Encapsulation with Flow Label Example with SR-MPLS Header</vt:lpstr>
      <vt:lpstr>Next Steps</vt:lpstr>
      <vt:lpstr>PowerPoint Presentation</vt:lpstr>
      <vt:lpstr>PowerPoint Presentation</vt:lpstr>
      <vt:lpstr>IOAM Indicator Label</vt:lpstr>
      <vt:lpstr>IOAM and Flow Indicator Label</vt:lpstr>
      <vt:lpstr>Edge-to-edge IOAM Procedure</vt:lpstr>
      <vt:lpstr>Hob-by-hop IOAM Procedure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1350</cp:revision>
  <dcterms:created xsi:type="dcterms:W3CDTF">2010-06-30T04:12:48Z</dcterms:created>
  <dcterms:modified xsi:type="dcterms:W3CDTF">2020-11-11T18:28:38Z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