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99" r:id="rId3"/>
    <p:sldId id="315" r:id="rId4"/>
    <p:sldId id="318" r:id="rId5"/>
    <p:sldId id="316" r:id="rId6"/>
    <p:sldId id="310" r:id="rId7"/>
    <p:sldId id="303" r:id="rId8"/>
    <p:sldId id="324" r:id="rId9"/>
    <p:sldId id="319" r:id="rId10"/>
    <p:sldId id="322" r:id="rId11"/>
    <p:sldId id="320" r:id="rId12"/>
    <p:sldId id="317" r:id="rId13"/>
    <p:sldId id="1658" r:id="rId14"/>
    <p:sldId id="323" r:id="rId15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9"/>
    <p:restoredTop sz="93083" autoAdjust="0"/>
  </p:normalViewPr>
  <p:slideViewPr>
    <p:cSldViewPr>
      <p:cViewPr varScale="1">
        <p:scale>
          <a:sx n="187" d="100"/>
          <a:sy n="187" d="100"/>
        </p:scale>
        <p:origin x="192" y="3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4/22/20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891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52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65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725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302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288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/>
              <a:t>104th IETF @ Prague</a:t>
            </a:r>
            <a:endParaRPr lang="en-US" altLang="zh-CN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mach.chen@huawei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5" Type="http://schemas.openxmlformats.org/officeDocument/2006/relationships/hyperlink" Target="mailto:daniel.voyer@bell.ca" TargetMode="External"/><Relationship Id="rId4" Type="http://schemas.openxmlformats.org/officeDocument/2006/relationships/hyperlink" Target="mailto:cfilsfil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83369"/>
            <a:ext cx="9144000" cy="1500187"/>
          </a:xfrm>
        </p:spPr>
        <p:txBody>
          <a:bodyPr>
            <a:normAutofit/>
          </a:bodyPr>
          <a:lstStyle/>
          <a:p>
            <a:r>
              <a:rPr lang="en-US" sz="3400" dirty="0"/>
              <a:t>Performance Measurement Using UDP Path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1783556"/>
            <a:ext cx="7696200" cy="685800"/>
          </a:xfrm>
        </p:spPr>
        <p:txBody>
          <a:bodyPr/>
          <a:lstStyle/>
          <a:p>
            <a:r>
              <a:rPr lang="en-US" sz="2400" i="1" dirty="0"/>
              <a:t>draft-gandhi-spring-rfc6374-srpm-udp-03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371600" y="2520552"/>
            <a:ext cx="7239000" cy="1426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2020"/>
              </a:lnSpc>
              <a:spcBef>
                <a:spcPct val="20000"/>
              </a:spcBef>
            </a:pP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6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>
              <a:lnSpc>
                <a:spcPts val="2020"/>
              </a:lnSpc>
            </a:pP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6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6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6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6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6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pPr>
              <a:lnSpc>
                <a:spcPts val="2020"/>
              </a:lnSpc>
            </a:pP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6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  <a:hlinkClick r:id="rId7"/>
              </a:rPr>
              <a:t>mach.chen@huawei.com</a:t>
            </a:r>
            <a:r>
              <a:rPr lang="de-DE" sz="16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  <a:p>
            <a:pPr>
              <a:lnSpc>
                <a:spcPts val="2020"/>
              </a:lnSpc>
            </a:pPr>
            <a:endParaRPr lang="en-US" sz="16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2211"/>
            <a:ext cx="3962400" cy="845539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for SR-MPLS and SRv6 Policy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96631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9569" y="57150"/>
            <a:ext cx="413623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Segment(1)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           Segment(n)               | TC  |S|      TTL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with IP/UDP Header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Figure: Example Probe Query Message for SR-MPLS Policy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07169" y="1461909"/>
            <a:ext cx="3962400" cy="2641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600" dirty="0"/>
              <a:t>For </a:t>
            </a:r>
            <a:r>
              <a:rPr lang="en-US" sz="1600" b="1" dirty="0"/>
              <a:t>end-to-end </a:t>
            </a:r>
            <a:r>
              <a:rPr lang="en-US" sz="1600" dirty="0"/>
              <a:t>performance delay/loss measurement of SR Policy, the probe query messages are sent on the SR Policy path with: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MPLS label stack for SR-MPLS Policies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SRv6 SRH [</a:t>
            </a:r>
            <a:r>
              <a:rPr lang="en-CA" sz="1600" dirty="0"/>
              <a:t>RFC 8754</a:t>
            </a:r>
            <a:r>
              <a:rPr lang="en-US" sz="1600" dirty="0"/>
              <a:t>] with SID list for SRv6 Policies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0F96A1-646E-FF46-8FB4-8962B822EE32}"/>
              </a:ext>
            </a:extLst>
          </p:cNvPr>
          <p:cNvSpPr/>
          <p:nvPr/>
        </p:nvSpPr>
        <p:spPr>
          <a:xfrm>
            <a:off x="4169568" y="2191762"/>
            <a:ext cx="4136231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IP Header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IP Address = Sender IPv6 Address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IP Address = Reflector IPv6 Address              .</a:t>
            </a:r>
          </a:p>
          <a:p>
            <a:pPr>
              <a:spcAft>
                <a:spcPts val="0"/>
              </a:spcAft>
            </a:pPr>
            <a:r>
              <a:rPr lang="en-CA" sz="800" dirty="0">
                <a:latin typeface="Courier" pitchFamily="2" charset="0"/>
              </a:rPr>
              <a:t>.  Next Header = 43 (Routing Header)                            .</a:t>
            </a:r>
            <a:endParaRPr lang="en-US" sz="800" dirty="0">
              <a:latin typeface="Courier" pitchFamily="2" charset="0"/>
              <a:ea typeface="Courier" charset="0"/>
              <a:cs typeface="Courier" charset="0"/>
            </a:endParaRP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SRH                         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&lt;SID List&gt;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.  Next Header = 17 (UDP)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| UDP Header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Source Port = As chosen by Sender                            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Destination Port = </a:t>
            </a:r>
            <a:r>
              <a:rPr lang="en-US" sz="800" dirty="0">
                <a:solidFill>
                  <a:srgbClr val="0070C0"/>
                </a:solidFill>
                <a:latin typeface="Courier" pitchFamily="2" charset="0"/>
                <a:ea typeface="Courier" charset="0"/>
                <a:cs typeface="Courier" charset="0"/>
              </a:rPr>
              <a:t>User-configured Port                      </a:t>
            </a: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</a:t>
            </a:r>
          </a:p>
          <a:p>
            <a:pPr>
              <a:spcAft>
                <a:spcPts val="0"/>
              </a:spcAft>
            </a:pPr>
            <a:r>
              <a:rPr lang="en-US" sz="800" dirty="0">
                <a:latin typeface="Courier" pitchFamily="2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|   Message for DM or LM Query                                  |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.                                                               .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+---------------------------------------------------------------+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 </a:t>
            </a:r>
          </a:p>
          <a:p>
            <a:r>
              <a:rPr lang="en-US" sz="800" dirty="0">
                <a:latin typeface="Courier" charset="0"/>
                <a:ea typeface="Courier" charset="0"/>
                <a:cs typeface="Courier" charset="0"/>
              </a:rPr>
              <a:t>       Figure: Example Probe Query Message for SRv6 Policy</a:t>
            </a:r>
          </a:p>
        </p:txBody>
      </p:sp>
    </p:spTree>
    <p:extLst>
      <p:ext uri="{BB962C8B-B14F-4D97-AF65-F5344CB8AC3E}">
        <p14:creationId xmlns:p14="http://schemas.microsoft.com/office/powerpoint/2010/main" val="97282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88" y="754910"/>
            <a:ext cx="8236424" cy="1202461"/>
          </a:xfrm>
        </p:spPr>
        <p:txBody>
          <a:bodyPr/>
          <a:lstStyle/>
          <a:p>
            <a:r>
              <a:rPr lang="en-US" sz="14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4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E1226C-1526-2047-B2DC-04D9FFC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28505"/>
            <a:ext cx="44196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Responder IPv4 or IPv6 Address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Source IP Address from Query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Responder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Source Port from Query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Message as specified in Section 3.2 of RFC 6374 for DM, or    |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Message as specified in Section 3.1 of RFC 6374 for LM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kumimoji="0" lang="en-US" altLang="en-US" sz="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Probe Response Message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31A306-5560-9B46-9F5D-9AB7AB639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28505"/>
            <a:ext cx="4191000" cy="22621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IP Header 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Source IP Address = Responder IPv4 or IPv6 Address          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IP Address = </a:t>
            </a:r>
            <a:r>
              <a:rPr kumimoji="0" lang="en-US" altLang="en-US" sz="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URO.Address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Protocol = UDP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| UDP Header                                                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dirty="0">
                <a:latin typeface="Courier" pitchFamily="2" charset="0"/>
                <a:ea typeface="Times New Roman" panose="02020603050405020304" pitchFamily="18" charset="0"/>
              </a:rPr>
              <a:t>. 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Source Port = As chosen by Responder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Destination Port = URO.UDP-Destination-Port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| Message as specified in Section 3.2 of RFC 6374 for DM, or    |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Message as specified in Section 3.1 of RFC 6374 for LM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.                                                               .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+---------------------------------------------------------------+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Courier" pitchFamily="2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  <a:ea typeface="Times New Roman" panose="02020603050405020304" pitchFamily="18" charset="0"/>
              </a:rPr>
              <a:t>      Figure: Probe Response Message Using URO from Probe Query</a:t>
            </a:r>
            <a:r>
              <a:rPr kumimoji="0" lang="en-US" altLang="en-US" sz="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66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6666"/>
            <a:ext cx="8229600" cy="751969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Authenticated Mode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805098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229100" y="2267017"/>
            <a:ext cx="4648200" cy="24468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TBA4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</a:t>
            </a:r>
            <a:r>
              <a:rPr lang="en-US" sz="900" dirty="0" err="1">
                <a:latin typeface="Courier" pitchFamily="2" charset="0"/>
                <a:ea typeface="Courier" charset="0"/>
                <a:cs typeface="Courier" charset="0"/>
              </a:rPr>
              <a:t>Comp.MBZ</a:t>
            </a: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HMAC (16 octets)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               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29100" y="736222"/>
            <a:ext cx="4648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0                   1                   2                   3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0 1 2 3 4 5 6 7 8 9 0 1 2 3 4 5 6 7 8 9 0 1 2 3 4 5 6 7 8 9 0 1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Type TBA3   |    Length     |      Reserved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|                    Sequence Number                            |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~                                                               ~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+-+-+-+-+-+-+-+-+-+-+-+-+-+-+-+-+-+-+-+-+-+-+-+-+-+-+-+-+-+-+-+-+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en-US" sz="900" dirty="0">
                <a:latin typeface="Courier" pitchFamily="2" charset="0"/>
                <a:ea typeface="Courier" charset="0"/>
                <a:cs typeface="Courier" charset="0"/>
              </a:rPr>
              <a:t>     Figure: Sequence Number TLV - Unauthenticated Mode</a:t>
            </a:r>
            <a:endParaRPr lang="en-US" sz="900" dirty="0">
              <a:effectLst/>
              <a:latin typeface="Courier" pitchFamily="2" charset="0"/>
              <a:ea typeface="Courier" charset="0"/>
              <a:cs typeface="Courier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D3D47D-3713-8D41-9FE2-BA3F81235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6792"/>
            <a:ext cx="3886200" cy="2446824"/>
          </a:xfrm>
        </p:spPr>
        <p:txBody>
          <a:bodyPr/>
          <a:lstStyle/>
          <a:p>
            <a:r>
              <a:rPr lang="en-US" sz="1800" dirty="0"/>
              <a:t>Define Sequence Number TLV for Probe Query and Response messages.</a:t>
            </a:r>
          </a:p>
          <a:p>
            <a:r>
              <a:rPr lang="en-US" sz="1800" dirty="0"/>
              <a:t>Useful when some probe query messages are lost, or they arrive out of order.</a:t>
            </a:r>
          </a:p>
          <a:p>
            <a:r>
              <a:rPr lang="en-US" sz="1800" dirty="0"/>
              <a:t>Used for authentication of probe messages.</a:t>
            </a:r>
          </a:p>
        </p:txBody>
      </p:sp>
    </p:spTree>
    <p:extLst>
      <p:ext uri="{BB962C8B-B14F-4D97-AF65-F5344CB8AC3E}">
        <p14:creationId xmlns:p14="http://schemas.microsoft.com/office/powerpoint/2010/main" val="82280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ECMP Support for SR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912201"/>
            <a:ext cx="8305800" cy="3259750"/>
          </a:xfrm>
        </p:spPr>
        <p:txBody>
          <a:bodyPr/>
          <a:lstStyle/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SR Path can have ECMP between the ingress and transit nodes, between transit nodes and between transit and egress nodes.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messages. Examples are: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IPv4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destination address in IPv4 header (e.g. 127/8)</a:t>
            </a:r>
          </a:p>
          <a:p>
            <a:pPr lvl="1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For IPv6</a:t>
            </a:r>
          </a:p>
          <a:p>
            <a:pPr lvl="2">
              <a:lnSpc>
                <a:spcPts val="2280"/>
              </a:lnSpc>
              <a:spcBef>
                <a:spcPts val="0"/>
              </a:spcBef>
            </a:pPr>
            <a:r>
              <a:rPr lang="en-US" sz="1800" dirty="0"/>
              <a:t>Sweeping flow label in IPv6 header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26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9348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41" y="1047750"/>
            <a:ext cx="8113059" cy="3200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History of the Draft</a:t>
            </a:r>
          </a:p>
          <a:p>
            <a:r>
              <a:rPr lang="en-US" sz="2400" dirty="0"/>
              <a:t>Updates Since IETF-104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9638"/>
            <a:ext cx="82296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</a:t>
            </a:r>
          </a:p>
          <a:p>
            <a:pPr lvl="2">
              <a:buFont typeface="Wingdings" pitchFamily="2" charset="2"/>
              <a:buChar char="ü"/>
            </a:pPr>
            <a:r>
              <a:rPr lang="en-US" sz="1600" dirty="0"/>
              <a:t>Links and End-to-end P2P/ P2MP SR Paths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negotiate UDP port to bootstrap PM session - spirit of SR</a:t>
            </a:r>
          </a:p>
          <a:p>
            <a:pPr lvl="2">
              <a:buFont typeface="Wingdings" charset="2"/>
              <a:buChar char="ü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Paths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OOB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b="1" dirty="0"/>
              <a:t>User defined </a:t>
            </a:r>
            <a:r>
              <a:rPr lang="en-US" sz="1600" dirty="0"/>
              <a:t>IP/UDP path for PM probe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History of the Draft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7315"/>
            <a:ext cx="8229600" cy="311223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published </a:t>
            </a:r>
            <a:r>
              <a:rPr lang="en-CA" sz="1400" i="1" dirty="0"/>
              <a:t>draft-gandhi-spring-udp-pm-00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July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draft-gandhi-spring-udp-pm-01 </a:t>
            </a:r>
            <a:r>
              <a:rPr lang="en-CA" sz="1400" dirty="0"/>
              <a:t>at IETF 102 Montreal in SPRING WG</a:t>
            </a:r>
            <a:endParaRPr lang="en-US" sz="1400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Nov 2018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draft-gandhi-spring-udp-pm-02 </a:t>
            </a:r>
            <a:r>
              <a:rPr lang="en-US" sz="1400" dirty="0"/>
              <a:t>at IETF 103 Bangkok in SPRING and IPPM WGs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Feb 14,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Draft was renamed to </a:t>
            </a:r>
            <a:r>
              <a:rPr lang="en-CA" sz="1400" i="1" dirty="0"/>
              <a:t>draft-gandhi-spring-rfc6374-srpm-udp-00</a:t>
            </a:r>
            <a:endParaRPr lang="en-US" sz="1400" i="1" dirty="0"/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Mar 2019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1400" dirty="0"/>
              <a:t>Presented </a:t>
            </a:r>
            <a:r>
              <a:rPr lang="en-CA" sz="1400" i="1" dirty="0"/>
              <a:t>draft-gandhi-spring-rfc6374-srpm-udp-00</a:t>
            </a:r>
            <a:r>
              <a:rPr lang="en-US" sz="1400" dirty="0"/>
              <a:t> at IETF 104 Prague in SPRING WG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64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IETF-104 (Revision-00)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09638"/>
            <a:ext cx="8229600" cy="3262312"/>
          </a:xfrm>
        </p:spPr>
        <p:txBody>
          <a:bodyPr/>
          <a:lstStyle/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loopback measurement mode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Elaborate on message processing rules (e.g. TTL value, UDP Checksum and Router Alert)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example provisioning model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Add details for P2MP SR Policy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Move SR-MPLS Return Path TLV and Block Number TLV to SR-MPLS draft</a:t>
            </a:r>
          </a:p>
          <a:p>
            <a:pPr lvl="2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CA" sz="1600" dirty="0"/>
              <a:t>They are not related to UDP path extensions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1600" dirty="0"/>
              <a:t>Various editorial changes to address review comments</a:t>
            </a:r>
          </a:p>
          <a:p>
            <a:pPr marL="0" indent="0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CA" sz="1600" dirty="0"/>
              <a:t>Open Items:</a:t>
            </a:r>
          </a:p>
          <a:p>
            <a:pPr lvl="1">
              <a:lnSpc>
                <a:spcPts val="182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sz="1600" dirty="0"/>
              <a:t>None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54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123950"/>
            <a:ext cx="7620000" cy="2476500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Like to request for WG adoption 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Backup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51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6184"/>
            <a:ext cx="86868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108</a:t>
            </a:r>
            <a:r>
              <a:rPr lang="en-US" altLang="zh-CN" baseline="30000" dirty="0"/>
              <a:t>th</a:t>
            </a:r>
            <a:r>
              <a:rPr lang="en-US" altLang="zh-CN" dirty="0"/>
              <a:t> IETF @ Madrid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897337"/>
            <a:ext cx="8343900" cy="1451056"/>
          </a:xfrm>
        </p:spPr>
        <p:txBody>
          <a:bodyPr/>
          <a:lstStyle/>
          <a:p>
            <a:r>
              <a:rPr lang="en-US" sz="1400" dirty="0"/>
              <a:t>IP/UDP path is defined for PM probe query messages for delay and loss measurements for SR links and end-to-end P2P and P2MP SR Paths.</a:t>
            </a:r>
          </a:p>
          <a:p>
            <a:r>
              <a:rPr lang="en-US" sz="1400" dirty="0"/>
              <a:t>Payload contains [RFC6374] defined message for DM or LM.</a:t>
            </a:r>
          </a:p>
          <a:p>
            <a:r>
              <a:rPr lang="en-US" sz="1400" dirty="0"/>
              <a:t>User-configured UDP port TBA1 is used for identifying DM probe packets.</a:t>
            </a:r>
          </a:p>
          <a:p>
            <a:r>
              <a:rPr lang="en-US" sz="1400" dirty="0"/>
              <a:t>User-configured UDP port IANA-TBD2 is used for identifying LM probe packets.</a:t>
            </a:r>
          </a:p>
          <a:p>
            <a:endParaRPr lang="en-US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5524A-158C-6141-B582-56398CC744B2}"/>
              </a:ext>
            </a:extLst>
          </p:cNvPr>
          <p:cNvSpPr/>
          <p:nvPr/>
        </p:nvSpPr>
        <p:spPr>
          <a:xfrm>
            <a:off x="2209800" y="2432244"/>
            <a:ext cx="5029200" cy="2169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IP Header 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IP Address = Sender IPv4 or IPv6 Address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IP Address = Responder IPv4 or IPv6 Address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Protocol = UDP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UDP Header                                              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Source Port = As chosen by Sender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Destination Port = User-configured Port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| Payload = Message as specified in RFC 6374 for DM and LM      |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                                                               .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CA" sz="900" dirty="0">
                <a:latin typeface="Courier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+---------------------------------------------------------------+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47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6007</TotalTime>
  <Words>1394</Words>
  <Application>Microsoft Macintosh PowerPoint</Application>
  <PresentationFormat>On-screen Show (16:9)</PresentationFormat>
  <Paragraphs>231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</vt:lpstr>
      <vt:lpstr>Wingdings</vt:lpstr>
      <vt:lpstr>Default Design</vt:lpstr>
      <vt:lpstr>Performance Measurement Using UDP Path for Segment Routing Networks</vt:lpstr>
      <vt:lpstr>Agenda</vt:lpstr>
      <vt:lpstr>Requirements and Scope</vt:lpstr>
      <vt:lpstr>History of the Draft</vt:lpstr>
      <vt:lpstr>Updates Since IETF-104 (Revision-00)</vt:lpstr>
      <vt:lpstr>Next Steps</vt:lpstr>
      <vt:lpstr>PowerPoint Presentation</vt:lpstr>
      <vt:lpstr>PowerPoint Presentation</vt:lpstr>
      <vt:lpstr>Probe Query Messages</vt:lpstr>
      <vt:lpstr>Probe Query for SR-MPLS and SRv6 Policy</vt:lpstr>
      <vt:lpstr>Probe Response Messages</vt:lpstr>
      <vt:lpstr>Authenticated Mode</vt:lpstr>
      <vt:lpstr>ECMP Support for SR Path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1170</cp:revision>
  <dcterms:created xsi:type="dcterms:W3CDTF">2010-06-30T04:12:48Z</dcterms:created>
  <dcterms:modified xsi:type="dcterms:W3CDTF">2020-04-22T21:57:02Z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