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5" r:id="rId27"/>
    <p:sldId id="1690" r:id="rId28"/>
    <p:sldId id="1699" r:id="rId29"/>
    <p:sldId id="1696" r:id="rId30"/>
    <p:sldId id="1700" r:id="rId31"/>
    <p:sldId id="1701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350"/>
            <a:ext cx="7924800" cy="3352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Labels are carried at the bottom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encapsulating,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bottom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>
                <a:solidFill>
                  <a:srgbClr val="0070C0"/>
                </a:solidFill>
              </a:rPr>
              <a:t>The Label is carried at the </a:t>
            </a:r>
            <a:r>
              <a:rPr lang="en-CA" sz="1600" b="1" dirty="0">
                <a:solidFill>
                  <a:srgbClr val="0070C0"/>
                </a:solidFill>
              </a:rPr>
              <a:t>top</a:t>
            </a:r>
            <a:r>
              <a:rPr lang="en-CA" sz="1600" dirty="0">
                <a:solidFill>
                  <a:srgbClr val="0070C0"/>
                </a:solidFill>
              </a:rPr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67190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3124200" y="7250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B9597-BC73-F646-968A-2D31781EF553}"/>
              </a:ext>
            </a:extLst>
          </p:cNvPr>
          <p:cNvSpPr txBox="1"/>
          <p:nvPr/>
        </p:nvSpPr>
        <p:spPr>
          <a:xfrm>
            <a:off x="152400" y="4638350"/>
            <a:ext cx="19050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850969" y="832738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8B109-510A-0E40-BF63-B5DCD7F2D5B7}"/>
              </a:ext>
            </a:extLst>
          </p:cNvPr>
          <p:cNvSpPr txBox="1"/>
          <p:nvPr/>
        </p:nvSpPr>
        <p:spPr>
          <a:xfrm>
            <a:off x="114300" y="4610220"/>
            <a:ext cx="17907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35932-8C0E-D84F-BA3A-4C2CBE7854A1}"/>
              </a:ext>
            </a:extLst>
          </p:cNvPr>
          <p:cNvSpPr txBox="1"/>
          <p:nvPr/>
        </p:nvSpPr>
        <p:spPr>
          <a:xfrm>
            <a:off x="216898" y="4683919"/>
            <a:ext cx="190881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667000" y="703658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30AE3-98B3-5E4A-A0F2-679B0C4BE38C}"/>
              </a:ext>
            </a:extLst>
          </p:cNvPr>
          <p:cNvSpPr txBox="1"/>
          <p:nvPr/>
        </p:nvSpPr>
        <p:spPr>
          <a:xfrm>
            <a:off x="152400" y="4638350"/>
            <a:ext cx="1981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>
                <a:latin typeface="Courier" pitchFamily="2" charset="0"/>
              </a:rPr>
              <a:t>   | Reserved      </a:t>
            </a:r>
            <a:r>
              <a:rPr lang="en-CA" sz="800" dirty="0">
                <a:latin typeface="Courier" pitchFamily="2" charset="0"/>
              </a:rPr>
              <a:t>| Block Number  | </a:t>
            </a:r>
            <a:r>
              <a:rPr lang="en-CA" sz="800">
                <a:latin typeface="Courier" pitchFamily="2" charset="0"/>
              </a:rPr>
              <a:t>IOAM-OPT-Type |  Reserved    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7788</TotalTime>
  <Words>3440</Words>
  <Application>Microsoft Macintosh PowerPoint</Application>
  <PresentationFormat>On-screen Show (16:9)</PresentationFormat>
  <Paragraphs>516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PowerPoint Presentation</vt:lpstr>
      <vt:lpstr>Example 4 - DetNet Control Word [RFC8964] with IOAM Data Fields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1846</cp:revision>
  <dcterms:created xsi:type="dcterms:W3CDTF">2010-06-30T04:12:48Z</dcterms:created>
  <dcterms:modified xsi:type="dcterms:W3CDTF">2021-02-22T17:18:51Z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