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9" r:id="rId12"/>
    <p:sldId id="1658" r:id="rId13"/>
    <p:sldId id="1675" r:id="rId14"/>
    <p:sldId id="318" r:id="rId15"/>
    <p:sldId id="303" r:id="rId16"/>
    <p:sldId id="1672" r:id="rId17"/>
    <p:sldId id="1664" r:id="rId18"/>
    <p:sldId id="1654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8386" cy="3885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        </a:t>
            </a:r>
            <a:r>
              <a:rPr lang="en-CA" sz="850" b="1" dirty="0">
                <a:latin typeface="Courier" pitchFamily="2" charset="0"/>
              </a:rPr>
              <a:t>Timestamp Label (TBA1)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Reflector</a:t>
            </a:r>
            <a:r>
              <a:rPr lang="en-CA" sz="850" dirty="0">
                <a:latin typeface="Courier" pitchFamily="2" charset="0"/>
              </a:rPr>
              <a:t> IPv4 or IPv6 Address           . .  Destination IP Address = </a:t>
            </a:r>
            <a:r>
              <a:rPr lang="en-CA" sz="850" b="1" dirty="0">
                <a:latin typeface="Courier" pitchFamily="2" charset="0"/>
              </a:rPr>
              <a:t>Sender</a:t>
            </a:r>
            <a:r>
              <a:rPr lang="en-CA" sz="850" dirty="0">
                <a:latin typeface="Courier" pitchFamily="2" charset="0"/>
              </a:rPr>
              <a:t> IPv4 or IPv6 Address        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  Example Probe Message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827" y="1123950"/>
            <a:ext cx="3678973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(TBA2) with Reflector SID                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Example Probe Message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(TBA2) is defined for Timestamp and Forward and is carried with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ECMPs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 to explore ECMP paths.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 when return path is also SR-MPLS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7699" y="965020"/>
            <a:ext cx="7848601" cy="3359330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Delay metrics are notified as an example, when consecutive M number of probe messages have delay values exceed the configured thresholds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failure (bring-down - loss of heart beats) is notified when consecutive N number of return probe messages are not received at the sender node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success (bring-up - success of heart beats) initially is notified as soon as one or more return probe messages are received at the sender node</a:t>
            </a:r>
            <a:endParaRPr lang="en-CA" sz="20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60553" y="111092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24912" y="29986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No 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Stateless on reflector (e.g. reflector unaware of the monitoring protocol) </a:t>
            </a:r>
          </a:p>
          <a:p>
            <a:pPr lvl="3">
              <a:buFont typeface="Wingdings" pitchFamily="2" charset="2"/>
              <a:buChar char="ü"/>
            </a:pPr>
            <a:r>
              <a:rPr lang="en-US" sz="1200" dirty="0"/>
              <a:t>State is in the probe message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2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RFC 5357 (TWAMP Light) compatible probe message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RFC 8762 (Simple TWAMP (STAMP)) compatible probe message</a:t>
            </a:r>
          </a:p>
          <a:p>
            <a:pPr lvl="1">
              <a:buFont typeface="Wingdings" charset="2"/>
              <a:buChar char="§"/>
            </a:pP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 dirty="0"/>
              <a:t>Presented 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 dirty="0"/>
              <a:t>Presented 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Use TWAMP (STAMP) compatible probe message format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Use consistent terms for MPLS Timestamp Label and SRv6 Timestamp Endpoint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 extension Label 15 in MPLS header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 section on SRv6 Timestamp Endpoint function assignment and Node Capability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 IANA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Various editorial changes (e.g. moving some text to new Overview section)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93752"/>
            <a:ext cx="79248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Using PM delay measurement probe messages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reflector node out of fast-path in forwarding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Reflector is agnostic to the performance monitoring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409997" y="780787"/>
            <a:ext cx="401920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(Forward, Not Punt)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2794838"/>
            <a:ext cx="8534400" cy="1983096"/>
          </a:xfrm>
        </p:spPr>
        <p:txBody>
          <a:bodyPr/>
          <a:lstStyle/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PM probes sent in loopback mode enabled with network programming function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inject the probe packet" on the reflector node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As probe packets are forwarded in fast-path, higher scale with faster interval is possible resulting in faster failure detection</a:t>
            </a:r>
          </a:p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Reflector node adds the receive timestamp at a specific location in the payload of the received probe message in fast-path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Ensure loopback probe packets return from the intended reflector node</a:t>
            </a:r>
          </a:p>
          <a:p>
            <a:pPr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81200" y="692825"/>
            <a:ext cx="46482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050" dirty="0">
                <a:latin typeface="Courier" pitchFamily="2" charset="0"/>
              </a:rPr>
              <a:t>             t1                t2</a:t>
            </a:r>
          </a:p>
          <a:p>
            <a:r>
              <a:rPr lang="en-CA" sz="1050" dirty="0">
                <a:latin typeface="Courier" pitchFamily="2" charset="0"/>
              </a:rPr>
              <a:t>            /                   \</a:t>
            </a:r>
            <a:br>
              <a:rPr lang="en-CA" sz="1050" dirty="0">
                <a:latin typeface="Courier" pitchFamily="2" charset="0"/>
              </a:rPr>
            </a:br>
            <a:r>
              <a:rPr lang="en-CA" sz="1050" dirty="0">
                <a:latin typeface="Courier" pitchFamily="2" charset="0"/>
              </a:rPr>
              <a:t>   +-------+      Probe          +-------+</a:t>
            </a:r>
          </a:p>
          <a:p>
            <a:r>
              <a:rPr lang="en-CA" sz="105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05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05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05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05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05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05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050" dirty="0">
                <a:latin typeface="Courier" pitchFamily="2" charset="0"/>
              </a:rPr>
              <a:t> </a:t>
            </a:r>
          </a:p>
          <a:p>
            <a:r>
              <a:rPr lang="en-CA" sz="1050" dirty="0">
                <a:latin typeface="Courier" pitchFamily="2" charset="0"/>
              </a:rPr>
              <a:t>Loopback Mode Enabled with Network Programming Function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371600" y="694047"/>
            <a:ext cx="5905500" cy="3931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PDLM Mode                     /    \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Label/SRv6 EP*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LB or Enhanced Mode        /      \ 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Timestamp2 Offset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Message Format              /        \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Format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Label/SRv6 EP*</a:t>
            </a:r>
            <a:r>
              <a:rPr lang="en-CA" sz="1050" dirty="0">
                <a:latin typeface="Courier" pitchFamily="2" charset="0"/>
              </a:rPr>
              <a:t>  /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Format       </a:t>
            </a:r>
            <a:r>
              <a:rPr lang="en-CA" sz="1050" dirty="0">
                <a:latin typeface="Courier" pitchFamily="2" charset="0"/>
              </a:rPr>
              <a:t>/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Source/</a:t>
            </a:r>
            <a:r>
              <a:rPr lang="en-CA" sz="1050" dirty="0" err="1">
                <a:latin typeface="Courier" pitchFamily="2" charset="0"/>
              </a:rPr>
              <a:t>Dest</a:t>
            </a:r>
            <a:r>
              <a:rPr lang="en-CA" sz="1050" dirty="0">
                <a:latin typeface="Courier" pitchFamily="2" charset="0"/>
              </a:rPr>
              <a:t> UDP Ports  /    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540"/>
              </a:lnSpc>
            </a:pPr>
            <a:endParaRPr lang="en-CA" sz="1050" dirty="0">
              <a:latin typeface="Courier" pitchFamily="2" charset="0"/>
            </a:endParaRP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7285494" y="3257550"/>
            <a:ext cx="16299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29774" y="2125517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.                     Variable Length Padding                   .</a:t>
            </a:r>
          </a:p>
          <a:p>
            <a:r>
              <a:rPr lang="en-CA" sz="800" dirty="0">
                <a:latin typeface="Courier" pitchFamily="2" charset="0"/>
              </a:rPr>
              <a:t> ~                            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endParaRPr lang="en-CA" sz="8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TWAMP Compatible Probe Message Format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38" y="652095"/>
            <a:ext cx="8264471" cy="1462454"/>
          </a:xfrm>
        </p:spPr>
        <p:txBody>
          <a:bodyPr/>
          <a:lstStyle/>
          <a:p>
            <a:r>
              <a:rPr lang="en-US" sz="1400" dirty="0"/>
              <a:t>Leverage existing TWAMP implementations and deployments using compatible probe message format</a:t>
            </a:r>
          </a:p>
          <a:p>
            <a:r>
              <a:rPr lang="en-US" sz="1400" dirty="0"/>
              <a:t>Sender adds Transmit Timestamp (t1)</a:t>
            </a:r>
          </a:p>
          <a:p>
            <a:r>
              <a:rPr lang="en-US" sz="1400" dirty="0"/>
              <a:t>Reflector adds Receive Timestamp (t2) at offset-byte location in payload </a:t>
            </a:r>
          </a:p>
          <a:p>
            <a:pPr lvl="1"/>
            <a:r>
              <a:rPr lang="en-US" sz="1400" dirty="0"/>
              <a:t>offset-byte 16 from the start of the payload, or</a:t>
            </a:r>
          </a:p>
          <a:p>
            <a:pPr lvl="1"/>
            <a:r>
              <a:rPr lang="en-US" sz="14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2114550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Fixed Length Padding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         STAMP Compatible Probe Message Format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8183</TotalTime>
  <Words>1689</Words>
  <Application>Microsoft Macintosh PowerPoint</Application>
  <PresentationFormat>On-screen Show (16:9)</PresentationFormat>
  <Paragraphs>293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Updates Since IETF-108 (Version-02)</vt:lpstr>
      <vt:lpstr>PM Probes in Loopback Mode for SR Policy</vt:lpstr>
      <vt:lpstr>Loopback Mode Enabled with Network Programming Function</vt:lpstr>
      <vt:lpstr>Example Provisioning Model</vt:lpstr>
      <vt:lpstr>Probe Message Formats</vt:lpstr>
      <vt:lpstr>SR-MPLS with Timestamp Label</vt:lpstr>
      <vt:lpstr>SRv6 with Timestamp Endpoint Function</vt:lpstr>
      <vt:lpstr>ECMP Support for SR Paths</vt:lpstr>
      <vt:lpstr>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1827</cp:revision>
  <dcterms:created xsi:type="dcterms:W3CDTF">2010-06-30T04:12:48Z</dcterms:created>
  <dcterms:modified xsi:type="dcterms:W3CDTF">2020-11-09T15:32:31Z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