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99" r:id="rId3"/>
    <p:sldId id="315" r:id="rId4"/>
    <p:sldId id="1676" r:id="rId5"/>
    <p:sldId id="1684" r:id="rId6"/>
    <p:sldId id="1671" r:id="rId7"/>
    <p:sldId id="1658" r:id="rId8"/>
    <p:sldId id="1659" r:id="rId9"/>
    <p:sldId id="1682" r:id="rId10"/>
    <p:sldId id="1672" r:id="rId11"/>
    <p:sldId id="1662" r:id="rId12"/>
    <p:sldId id="1681" r:id="rId13"/>
    <p:sldId id="1664" r:id="rId14"/>
    <p:sldId id="1683" r:id="rId15"/>
    <p:sldId id="1673" r:id="rId16"/>
    <p:sldId id="320" r:id="rId17"/>
    <p:sldId id="1680" r:id="rId18"/>
    <p:sldId id="1663" r:id="rId19"/>
    <p:sldId id="1670" r:id="rId20"/>
    <p:sldId id="1688" r:id="rId21"/>
    <p:sldId id="1687" r:id="rId22"/>
    <p:sldId id="1686" r:id="rId23"/>
    <p:sldId id="1669" r:id="rId24"/>
    <p:sldId id="1697" r:id="rId25"/>
    <p:sldId id="1667" r:id="rId26"/>
    <p:sldId id="1695" r:id="rId27"/>
    <p:sldId id="1690" r:id="rId28"/>
    <p:sldId id="1699" r:id="rId29"/>
    <p:sldId id="1696" r:id="rId30"/>
    <p:sldId id="1700" r:id="rId31"/>
    <p:sldId id="1701" r:id="rId3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3061" autoAdjust="0"/>
  </p:normalViewPr>
  <p:slideViewPr>
    <p:cSldViewPr>
      <p:cViewPr varScale="1">
        <p:scale>
          <a:sx n="146" d="100"/>
          <a:sy n="146" d="100"/>
        </p:scale>
        <p:origin x="176" y="3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1607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6768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973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3146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0196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84181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03629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626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1914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8683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873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4874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0003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6629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790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Voitek_Kozak@comcast.com" TargetMode="External"/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in_Wen@cable.comcas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fbrockne@cisco.com" TargetMode="External"/><Relationship Id="rId5" Type="http://schemas.openxmlformats.org/officeDocument/2006/relationships/hyperlink" Target="mailto:cfilsfil@cisco.com" TargetMode="External"/><Relationship Id="rId4" Type="http://schemas.openxmlformats.org/officeDocument/2006/relationships/hyperlink" Target="mailto:zali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zzhang-intarea-generic-delivery-functions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1075" y="737426"/>
            <a:ext cx="7181850" cy="1200015"/>
          </a:xfrm>
        </p:spPr>
        <p:txBody>
          <a:bodyPr>
            <a:normAutofit/>
          </a:bodyPr>
          <a:lstStyle/>
          <a:p>
            <a:r>
              <a:rPr lang="en-US" sz="3600" dirty="0"/>
              <a:t>MPLS Data Plane Encapsulation for In-situ OAM Data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3900" y="2032880"/>
            <a:ext cx="7696200" cy="578643"/>
          </a:xfrm>
        </p:spPr>
        <p:txBody>
          <a:bodyPr/>
          <a:lstStyle/>
          <a:p>
            <a:r>
              <a:rPr lang="en-US" sz="2000" i="1" dirty="0"/>
              <a:t>draft-gandhi-mpls-ioam-sr-06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0" y="2729916"/>
            <a:ext cx="4876800" cy="1569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Zafar Ali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zali@cisco.com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cfilsfil@cisco.com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Frank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Brockners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6"/>
              </a:rPr>
              <a:t>fbrockne@cisco.com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Bin Wen - Comcast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7"/>
              </a:rPr>
              <a:t>Bin_Wen@cable.comcast.com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CA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Voitek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 Kozak - Comcast (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Voitek_Kozak@comcast.com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 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09900" y="4803357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29372"/>
            <a:ext cx="89154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Encapsulation with E2E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95450" y="841584"/>
            <a:ext cx="5753100" cy="363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>
                <a:latin typeface="Courier" pitchFamily="2" charset="0"/>
              </a:rPr>
              <a:t>E2E IOAM Indicator Label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Figure: MPLS Encapsulation with E2E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26458"/>
            <a:ext cx="76962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7445"/>
            <a:ext cx="7924800" cy="3676474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Extension Label (15) and Label assigned by IANA with value </a:t>
            </a:r>
            <a:r>
              <a:rPr lang="en-CA" sz="1800" dirty="0">
                <a:solidFill>
                  <a:srgbClr val="0070C0"/>
                </a:solidFill>
              </a:rPr>
              <a:t>TBA1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From Extended Special Purpose Labels (</a:t>
            </a:r>
            <a:r>
              <a:rPr lang="en-CA" sz="1800" dirty="0" err="1"/>
              <a:t>eSPL</a:t>
            </a:r>
            <a:r>
              <a:rPr lang="en-CA" sz="1800" dirty="0"/>
              <a:t>) range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Both Labels are carried at the </a:t>
            </a:r>
            <a:r>
              <a:rPr lang="en-CA" sz="1800" b="1" dirty="0"/>
              <a:t>bottom</a:t>
            </a:r>
            <a:r>
              <a:rPr lang="en-CA" sz="1800" dirty="0"/>
              <a:t> of the label stack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The controller provisions the label on encapsulating and decapsulating nodes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The Label is carried at the </a:t>
            </a:r>
            <a:r>
              <a:rPr lang="en-CA" sz="1800" b="1" dirty="0"/>
              <a:t>bottom</a:t>
            </a:r>
            <a:r>
              <a:rPr lang="en-CA" sz="1800" dirty="0"/>
              <a:t> of the label stack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The IOAM Label allocated by the decapsulating node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Signaling/advertisement extensions needed to convey the label to all encapsulating nodes (out of scope)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The Label is carried at the </a:t>
            </a:r>
            <a:r>
              <a:rPr lang="en-CA" sz="1800" b="1" dirty="0"/>
              <a:t>bottom</a:t>
            </a:r>
            <a:r>
              <a:rPr lang="en-CA" sz="1800" dirty="0"/>
              <a:t> of the label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4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0629"/>
            <a:ext cx="8610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Indicator Label - Comparisons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7950755"/>
              </p:ext>
            </p:extLst>
          </p:nvPr>
        </p:nvGraphicFramePr>
        <p:xfrm>
          <a:off x="609600" y="914399"/>
          <a:ext cx="7772400" cy="212066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804474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2804474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2163452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</a:tblGrid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 (Note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Global Label,</a:t>
                      </a:r>
                    </a:p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Signal/Advertise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568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/>
              <a:t>110</a:t>
            </a:r>
            <a:r>
              <a:rPr lang="en-US" altLang="zh-CN" baseline="30000"/>
              <a:t>th</a:t>
            </a:r>
            <a:r>
              <a:rPr lang="en-US" altLang="zh-CN"/>
              <a:t> IETF Online</a:t>
            </a:r>
            <a:endParaRPr lang="en-US" altLang="zh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F00A95-F3B5-764C-8387-A924C41C81E1}"/>
              </a:ext>
            </a:extLst>
          </p:cNvPr>
          <p:cNvSpPr txBox="1">
            <a:spLocks/>
          </p:cNvSpPr>
          <p:nvPr/>
        </p:nvSpPr>
        <p:spPr bwMode="auto">
          <a:xfrm>
            <a:off x="533400" y="3392251"/>
            <a:ext cx="7848600" cy="1383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This is true for any mechanism that we are defining using 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eSPL</a:t>
            </a: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SFC: https://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tools.ietf.org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/html/rfc8595 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E2E: draft-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ietf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mpls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inband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-pm-encapsulation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 to work around hashing issue due to G-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 for IP packets</a:t>
            </a:r>
          </a:p>
          <a:p>
            <a:pPr marL="457200" lvl="1" indent="0">
              <a:buNone/>
            </a:pP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014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857250"/>
            <a:ext cx="7982607" cy="3695700"/>
          </a:xfrm>
        </p:spPr>
        <p:txBody>
          <a:bodyPr/>
          <a:lstStyle/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E2E IOAM includes IOAM processing on encapsulating and decapsulating nodes.</a:t>
            </a:r>
            <a:r>
              <a:rPr lang="en-CA" sz="1600" b="1" dirty="0"/>
              <a:t> The only E2E Option-Type is carried in the IOAM data field.</a:t>
            </a:r>
            <a:endParaRPr lang="en-CA" sz="1600" dirty="0"/>
          </a:p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encapsulating node inserts an E2E Indicator Label and one or more IOAM data field(s) in the MPLS header.</a:t>
            </a:r>
          </a:p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intermediate (intermediate) nodes do not process IOAM data.</a:t>
            </a:r>
          </a:p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decapsulating node “punts the timestamped copy” of the data packet including IOAM data field(s). </a:t>
            </a:r>
          </a:p>
          <a:p>
            <a:pPr marL="857250" lvl="1" indent="-457200">
              <a:lnSpc>
                <a:spcPts val="214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600" dirty="0"/>
              <a:t>The decapsulating node processes IOAM data field(s) from the punted packet.</a:t>
            </a:r>
          </a:p>
          <a:p>
            <a:pPr marL="45720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decapsulating node also pops the IOAM Indicator Label and the IOAM data field(s) from the MPLS encapsulation.</a:t>
            </a:r>
          </a:p>
          <a:p>
            <a:pPr marL="857250" lvl="1" indent="-457200">
              <a:lnSpc>
                <a:spcPts val="214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6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4385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HbH</a:t>
            </a: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 IOAM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9701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02393"/>
            <a:ext cx="88392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Encapsulation with </a:t>
            </a:r>
            <a:r>
              <a:rPr lang="en-CA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00200" y="865388"/>
            <a:ext cx="5755640" cy="363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 err="1">
                <a:latin typeface="Courier" pitchFamily="2" charset="0"/>
              </a:rPr>
              <a:t>HbH</a:t>
            </a:r>
            <a:r>
              <a:rPr lang="en-CA" sz="1000" b="1" dirty="0">
                <a:latin typeface="Courier" pitchFamily="2" charset="0"/>
              </a:rPr>
              <a:t> IOAM Indicator Label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Figure: MPLS Encapsulation with </a:t>
            </a:r>
            <a:r>
              <a:rPr lang="en-CA" sz="1000" dirty="0" err="1">
                <a:latin typeface="Courier" pitchFamily="2" charset="0"/>
              </a:rPr>
              <a:t>HbH</a:t>
            </a:r>
            <a:r>
              <a:rPr lang="en-CA" sz="1000" dirty="0">
                <a:latin typeface="Courier" pitchFamily="2" charset="0"/>
              </a:rPr>
              <a:t>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390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4547"/>
            <a:ext cx="7924800" cy="3352800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1600" dirty="0"/>
              <a:t>Extension Label (15) and Label assigned by IANA with value </a:t>
            </a:r>
            <a:r>
              <a:rPr lang="en-CA" sz="1600" dirty="0">
                <a:solidFill>
                  <a:srgbClr val="0070C0"/>
                </a:solidFill>
              </a:rPr>
              <a:t>TBA2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600" dirty="0"/>
              <a:t>From Extended Special Purpose Labels (</a:t>
            </a:r>
            <a:r>
              <a:rPr lang="en-CA" sz="1600" dirty="0" err="1"/>
              <a:t>eSPL</a:t>
            </a:r>
            <a:r>
              <a:rPr lang="en-CA" sz="1600" dirty="0"/>
              <a:t>) range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600" dirty="0"/>
              <a:t>Both Labels are carried at the </a:t>
            </a:r>
            <a:r>
              <a:rPr lang="en-CA" sz="1600" b="1" dirty="0"/>
              <a:t>bottom</a:t>
            </a:r>
            <a:r>
              <a:rPr lang="en-CA" sz="1600" dirty="0"/>
              <a:t> of the label stack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6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600" dirty="0"/>
              <a:t>The controller provisions the label on encapsulating, intermediate and decapsulating nodes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600" dirty="0"/>
              <a:t>The Label is carried at the </a:t>
            </a:r>
            <a:r>
              <a:rPr lang="en-CA" sz="1600" b="1" dirty="0"/>
              <a:t>bottom</a:t>
            </a:r>
            <a:r>
              <a:rPr lang="en-CA" sz="1600" dirty="0"/>
              <a:t> of the label stack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600" dirty="0"/>
              <a:t>The IOAM Label allocated by the intermediate and decapsulating nodes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600" dirty="0"/>
              <a:t>Signaling/advertisement extensions needed to convey the label to all encapsulating nodes (out of scope)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600" dirty="0"/>
              <a:t>The Label is carried at the </a:t>
            </a:r>
            <a:r>
              <a:rPr lang="en-CA" sz="1600" b="1" dirty="0"/>
              <a:t>top</a:t>
            </a:r>
            <a:r>
              <a:rPr lang="en-CA" sz="1600" dirty="0"/>
              <a:t> of the label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35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60"/>
            <a:ext cx="8229600" cy="757302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Indicator Label - Comparisons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7895154"/>
              </p:ext>
            </p:extLst>
          </p:nvPr>
        </p:nvGraphicFramePr>
        <p:xfrm>
          <a:off x="381000" y="759462"/>
          <a:ext cx="8305800" cy="2555587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  <a:gridCol w="1541585">
                  <a:extLst>
                    <a:ext uri="{9D8B030D-6E8A-4147-A177-3AD203B41FA5}">
                      <a16:colId xmlns:a16="http://schemas.microsoft.com/office/drawing/2014/main" val="975737954"/>
                    </a:ext>
                  </a:extLst>
                </a:gridCol>
                <a:gridCol w="1735015">
                  <a:extLst>
                    <a:ext uri="{9D8B030D-6E8A-4147-A177-3AD203B41FA5}">
                      <a16:colId xmlns:a16="http://schemas.microsoft.com/office/drawing/2014/main" val="907496208"/>
                    </a:ext>
                  </a:extLst>
                </a:gridCol>
              </a:tblGrid>
              <a:tr h="6692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Scan Label Stack</a:t>
                      </a:r>
                    </a:p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(Notes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Different FIB Entry for Local Label than data packets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Global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  <a:tr h="750221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Signal/Advertise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06992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396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8E1905-622E-3C47-B502-B0B087F33B26}"/>
              </a:ext>
            </a:extLst>
          </p:cNvPr>
          <p:cNvSpPr txBox="1">
            <a:spLocks/>
          </p:cNvSpPr>
          <p:nvPr/>
        </p:nvSpPr>
        <p:spPr bwMode="auto">
          <a:xfrm>
            <a:off x="381002" y="3462673"/>
            <a:ext cx="8305798" cy="1131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400" kern="0" dirty="0"/>
              <a:t>A intermediate node may have a limit on how many labels it can scan. 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However, with any indicator scheme, the node will have to look past EOS into the packet to find the IOAM data that needs to be processed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 to work around hashing issue due to G-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 for IP packets</a:t>
            </a:r>
          </a:p>
        </p:txBody>
      </p:sp>
    </p:spTree>
    <p:extLst>
      <p:ext uri="{BB962C8B-B14F-4D97-AF65-F5344CB8AC3E}">
        <p14:creationId xmlns:p14="http://schemas.microsoft.com/office/powerpoint/2010/main" val="1819153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0431"/>
            <a:ext cx="8229600" cy="3875140"/>
          </a:xfrm>
        </p:spPr>
        <p:txBody>
          <a:bodyPr/>
          <a:lstStyle/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 err="1"/>
              <a:t>HbH</a:t>
            </a:r>
            <a:r>
              <a:rPr lang="en-CA" sz="1400" dirty="0"/>
              <a:t> IOAM includes IOAM processing on encapsulating, intermediate and decapsulating nodes. </a:t>
            </a:r>
            <a:r>
              <a:rPr lang="en-CA" sz="1400" b="1" dirty="0"/>
              <a:t>Both </a:t>
            </a:r>
            <a:r>
              <a:rPr lang="en-CA" sz="1400" b="1" dirty="0" err="1"/>
              <a:t>HbH</a:t>
            </a:r>
            <a:r>
              <a:rPr lang="en-CA" sz="1400" b="1" dirty="0"/>
              <a:t> and E2E Option-Types can be carried in the IOAM data field(s).</a:t>
            </a:r>
            <a:endParaRPr lang="en-CA" sz="1400" dirty="0"/>
          </a:p>
          <a:p>
            <a:pPr marL="457200" lvl="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encapsulating node inserts a </a:t>
            </a:r>
            <a:r>
              <a:rPr lang="en-CA" sz="1400" dirty="0" err="1"/>
              <a:t>HbH</a:t>
            </a:r>
            <a:r>
              <a:rPr lang="en-CA" sz="1400" dirty="0"/>
              <a:t> Indicator Label and one or more IOAM data field(s) in the MPLS encapsulation.</a:t>
            </a:r>
          </a:p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</a:rPr>
              <a:t>The intermediate (intermediate) nodes process </a:t>
            </a:r>
            <a:r>
              <a:rPr lang="en-CA" sz="1400" dirty="0" err="1">
                <a:solidFill>
                  <a:srgbClr val="0070C0"/>
                </a:solidFill>
              </a:rPr>
              <a:t>HbH</a:t>
            </a:r>
            <a:r>
              <a:rPr lang="en-CA" sz="1400" dirty="0">
                <a:solidFill>
                  <a:srgbClr val="0070C0"/>
                </a:solidFill>
              </a:rPr>
              <a:t> IOAM data field(s) and forward the data packet including updated IOAM data field(s). </a:t>
            </a:r>
          </a:p>
          <a:p>
            <a:pPr marL="857250" lvl="1" indent="-457200">
              <a:lnSpc>
                <a:spcPts val="182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400" dirty="0">
                <a:solidFill>
                  <a:srgbClr val="0070C0"/>
                </a:solidFill>
              </a:rPr>
              <a:t>The intermediate (intermediate) nodes may punt the timestamped copy of the data packet for further IOAM processing.</a:t>
            </a:r>
          </a:p>
          <a:p>
            <a:pPr marL="457200" lvl="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"punts the timestamped copy" of the data packet including IOAM data field(s). </a:t>
            </a:r>
          </a:p>
          <a:p>
            <a:pPr marL="857250" lvl="1" indent="-457200">
              <a:lnSpc>
                <a:spcPts val="182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400" dirty="0"/>
              <a:t>The decapsulating node processes IOAM data field(s) from the punted packet.</a:t>
            </a:r>
          </a:p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also pops the IOAM Indicator Label and the IOAM data field(s) from the MPLS encapsulation.</a:t>
            </a:r>
          </a:p>
          <a:p>
            <a:pPr marL="857250" lvl="1" indent="-457200">
              <a:lnSpc>
                <a:spcPts val="182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4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3413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19100" y="1771650"/>
            <a:ext cx="8305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36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MPLS Encapsulation for IOAM Data Fields with Control Word and Another G-</a:t>
            </a:r>
            <a:r>
              <a:rPr lang="en-US" altLang="zh-CN" sz="3600" kern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ACh</a:t>
            </a:r>
            <a:endParaRPr lang="en-US" altLang="zh-CN" sz="3600" kern="0" dirty="0">
              <a:effectLst>
                <a:outerShdw blurRad="38100" dist="38100" dir="2700000" algn="tl">
                  <a:srgbClr val="C0C0C0"/>
                </a:outerShdw>
              </a:effectLst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865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009650"/>
            <a:ext cx="7772401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Fields with Control Word and Another G-</a:t>
            </a:r>
            <a:r>
              <a:rPr lang="en-US" sz="28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3595A-2AF7-A141-B580-268FFA30C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71550"/>
            <a:ext cx="8153400" cy="3581399"/>
          </a:xfrm>
        </p:spPr>
        <p:txBody>
          <a:bodyPr/>
          <a:lstStyle/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IOAM Data Fields, including IOAM G-</a:t>
            </a:r>
            <a:r>
              <a:rPr lang="en-CA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header are added in the MPLS </a:t>
            </a:r>
            <a:r>
              <a:rPr lang="en-CA" sz="1800" dirty="0"/>
              <a:t>encapsulation after the MPLS header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The Control Word or another G-</a:t>
            </a:r>
            <a:r>
              <a:rPr lang="en-CA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MUST be added after the IOAM Data Fields in the packet.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b="1" dirty="0">
                <a:latin typeface="Calibri" panose="020F0502020204030204" pitchFamily="34" charset="0"/>
                <a:cs typeface="Calibri" panose="020F0502020204030204" pitchFamily="34" charset="0"/>
              </a:rPr>
              <a:t>This allows the intermediate nodes to easily access the </a:t>
            </a:r>
            <a:r>
              <a:rPr lang="en-CA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HbH</a:t>
            </a:r>
            <a:r>
              <a:rPr lang="en-CA" sz="1800" b="1" dirty="0">
                <a:latin typeface="Calibri" panose="020F0502020204030204" pitchFamily="34" charset="0"/>
                <a:cs typeface="Calibri" panose="020F0502020204030204" pitchFamily="34" charset="0"/>
              </a:rPr>
              <a:t> IOAM data field(s) after the MPLS header.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The decapsulating node can remove the MPLS </a:t>
            </a:r>
            <a:r>
              <a:rPr lang="en-CA" sz="1800" dirty="0"/>
              <a:t>encapsulation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including the IOAM Data Fields and then process the Control Word or G-</a:t>
            </a:r>
            <a:r>
              <a:rPr lang="en-CA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following it.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i="1" dirty="0">
                <a:latin typeface="Calibri" panose="020F0502020204030204" pitchFamily="34" charset="0"/>
                <a:cs typeface="Calibri" panose="020F0502020204030204" pitchFamily="34" charset="0"/>
              </a:rPr>
              <a:t>IOAM HDR Length 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allows to locate the Control Word and G-</a:t>
            </a:r>
            <a:r>
              <a:rPr lang="en-CA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after the IOAM Data Fields.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0542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880"/>
            <a:ext cx="9144000" cy="599270"/>
          </a:xfrm>
        </p:spPr>
        <p:txBody>
          <a:bodyPr/>
          <a:lstStyle/>
          <a:p>
            <a:r>
              <a:rPr lang="en-CA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Generic PW Control Word [RFC4385] with IOAM Data Fields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019300" y="793590"/>
            <a:ext cx="5105400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Specified by PW Encapsulation [RFC4385]               |   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Figure: Example Generic PW Control Word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1B9597-BC73-F646-968A-2D31781EF553}"/>
              </a:ext>
            </a:extLst>
          </p:cNvPr>
          <p:cNvSpPr txBox="1"/>
          <p:nvPr/>
        </p:nvSpPr>
        <p:spPr>
          <a:xfrm>
            <a:off x="152400" y="4638350"/>
            <a:ext cx="1905000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IOAM G-</a:t>
            </a:r>
            <a:r>
              <a:rPr lang="en-US" sz="1100" dirty="0" err="1"/>
              <a:t>ACh</a:t>
            </a:r>
            <a:r>
              <a:rPr lang="en-US" sz="1100" dirty="0"/>
              <a:t> Type 2 - with another Metadata</a:t>
            </a:r>
          </a:p>
        </p:txBody>
      </p:sp>
    </p:spTree>
    <p:extLst>
      <p:ext uri="{BB962C8B-B14F-4D97-AF65-F5344CB8AC3E}">
        <p14:creationId xmlns:p14="http://schemas.microsoft.com/office/powerpoint/2010/main" val="3708656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606"/>
            <a:ext cx="9144000" cy="599270"/>
          </a:xfrm>
        </p:spPr>
        <p:txBody>
          <a:bodyPr/>
          <a:lstStyle/>
          <a:p>
            <a:r>
              <a:rPr lang="en-CA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</a:t>
            </a:r>
            <a:r>
              <a:rPr lang="en-CA" sz="2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Encap</a:t>
            </a:r>
            <a:r>
              <a:rPr lang="en-CA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with Another G-</a:t>
            </a:r>
            <a:r>
              <a:rPr lang="en-CA" sz="2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CA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[RFC5586] with IOAM Data Fields</a:t>
            </a:r>
            <a:endParaRPr lang="en-US" sz="26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885950" y="820745"/>
            <a:ext cx="5372100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|0 0 0 1|Version| Reserved      | Channel Type               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Figure: Example MPLS Encapsulation with Another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08B109-510A-0E40-BF63-B5DCD7F2D5B7}"/>
              </a:ext>
            </a:extLst>
          </p:cNvPr>
          <p:cNvSpPr txBox="1"/>
          <p:nvPr/>
        </p:nvSpPr>
        <p:spPr>
          <a:xfrm>
            <a:off x="114300" y="4610220"/>
            <a:ext cx="1790700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IOAM G-</a:t>
            </a:r>
            <a:r>
              <a:rPr lang="en-US" sz="1100" dirty="0" err="1"/>
              <a:t>ACh</a:t>
            </a:r>
            <a:r>
              <a:rPr lang="en-US" sz="1100" dirty="0"/>
              <a:t> Type 2 - with another Metadata</a:t>
            </a:r>
          </a:p>
        </p:txBody>
      </p:sp>
    </p:spTree>
    <p:extLst>
      <p:ext uri="{BB962C8B-B14F-4D97-AF65-F5344CB8AC3E}">
        <p14:creationId xmlns:p14="http://schemas.microsoft.com/office/powerpoint/2010/main" val="4154360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6685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96240" y="2114550"/>
            <a:ext cx="83058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Example MPLS Encapsulations for IOAM Data Fields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5780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427"/>
            <a:ext cx="9144000" cy="599270"/>
          </a:xfrm>
        </p:spPr>
        <p:txBody>
          <a:bodyPr/>
          <a:lstStyle/>
          <a:p>
            <a:r>
              <a:rPr lang="en-CA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1 - SR-MPLS Encapsulation with IOAM Data Fields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305050" y="641003"/>
            <a:ext cx="4533900" cy="42780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Label(1)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Label(n)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b="1" dirty="0">
                <a:latin typeface="Courier" pitchFamily="2" charset="0"/>
              </a:rPr>
              <a:t>   |                PSID                   | TC  |S|      TTL      | 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b="1" dirty="0">
                <a:latin typeface="Courier" pitchFamily="2" charset="0"/>
              </a:rPr>
              <a:t>   | Extension Label (15)                  | TC  |S|      TTL      | 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</a:t>
            </a:r>
            <a:r>
              <a:rPr lang="en-CA" sz="800" b="1" dirty="0">
                <a:latin typeface="Courier" pitchFamily="2" charset="0"/>
              </a:rPr>
              <a:t>E2E IOAM Indicator Label TBA1         </a:t>
            </a:r>
            <a:r>
              <a:rPr lang="en-CA" sz="800" dirty="0">
                <a:latin typeface="Courier" pitchFamily="2" charset="0"/>
              </a:rPr>
              <a:t>| TC  |1|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800" dirty="0">
                <a:latin typeface="Courier" pitchFamily="2" charset="0"/>
              </a:rPr>
              <a:t>   |0 0 0 1|Version| Reserved      | IOAM G-</a:t>
            </a:r>
            <a:r>
              <a:rPr lang="en-CA" sz="800" dirty="0" err="1">
                <a:latin typeface="Courier" pitchFamily="2" charset="0"/>
              </a:rPr>
              <a:t>ACh</a:t>
            </a:r>
            <a:r>
              <a:rPr lang="en-CA" sz="800" dirty="0">
                <a:latin typeface="Courier" pitchFamily="2" charset="0"/>
              </a:rPr>
              <a:t> (Type TBA3)        |  | 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 </a:t>
            </a:r>
          </a:p>
          <a:p>
            <a:r>
              <a:rPr lang="en-CA" sz="800" dirty="0">
                <a:latin typeface="Courier" pitchFamily="2" charset="0"/>
              </a:rPr>
              <a:t>             </a:t>
            </a:r>
          </a:p>
          <a:p>
            <a:r>
              <a:rPr lang="en-CA" sz="800" dirty="0">
                <a:latin typeface="Courier" pitchFamily="2" charset="0"/>
              </a:rPr>
              <a:t>      Figure: Example SR-MPLS Encapsulation with IOAM Data Fields</a:t>
            </a:r>
            <a:endParaRPr lang="en-CA" sz="8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215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653"/>
            <a:ext cx="9124208" cy="717589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2 - Generic Delivery Function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Encap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with IOAM Data Fields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2438400" y="713601"/>
            <a:ext cx="5791200" cy="3970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Rsved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| This Header   | Header Length | Next Header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~              Variable field per “This header”                 ~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</a:t>
            </a:r>
            <a:r>
              <a:rPr lang="en-CA" sz="9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Figure: MPLS Encapsulation with Generic Delivery Functions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26C24A-B63C-7045-B4DF-BFCC4C5A3608}"/>
              </a:ext>
            </a:extLst>
          </p:cNvPr>
          <p:cNvSpPr/>
          <p:nvPr/>
        </p:nvSpPr>
        <p:spPr>
          <a:xfrm>
            <a:off x="114300" y="3556640"/>
            <a:ext cx="24765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hlinkClick r:id="rId2"/>
              </a:rPr>
              <a:t>https://datatracker.ietf.org/doc/draft-zzhang-intarea-generic-delivery-functions/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Ingress/Egress Nodes only.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has no Hop-by-hop processing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635932-8C0E-D84F-BA3A-4C2CBE7854A1}"/>
              </a:ext>
            </a:extLst>
          </p:cNvPr>
          <p:cNvSpPr txBox="1"/>
          <p:nvPr/>
        </p:nvSpPr>
        <p:spPr>
          <a:xfrm>
            <a:off x="216898" y="4683919"/>
            <a:ext cx="1908810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IOAM G-</a:t>
            </a:r>
            <a:r>
              <a:rPr lang="en-US" sz="1100" dirty="0" err="1"/>
              <a:t>ACh</a:t>
            </a:r>
            <a:r>
              <a:rPr lang="en-US" sz="1100" dirty="0"/>
              <a:t> Type 2 - with another Metadata</a:t>
            </a:r>
          </a:p>
        </p:txBody>
      </p:sp>
    </p:spTree>
    <p:extLst>
      <p:ext uri="{BB962C8B-B14F-4D97-AF65-F5344CB8AC3E}">
        <p14:creationId xmlns:p14="http://schemas.microsoft.com/office/powerpoint/2010/main" val="2472066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17589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3 -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DetNet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Control Word [RFC8964] 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with IOAM Data Fields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2020389" y="631777"/>
            <a:ext cx="5257800" cy="42473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[F-Label(s)]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S-Label  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|0 0 0 0| Sequence Number (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DetNet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Control Word)              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</a:t>
            </a:r>
            <a:r>
              <a:rPr lang="en-CA" sz="900" dirty="0" err="1">
                <a:latin typeface="Courier" pitchFamily="2" charset="0"/>
              </a:rPr>
              <a:t>DetNet</a:t>
            </a:r>
            <a:r>
              <a:rPr lang="en-CA" sz="900" dirty="0">
                <a:latin typeface="Courier" pitchFamily="2" charset="0"/>
              </a:rPr>
              <a:t> Flow   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Figure: Example MPLS Encapsulation with </a:t>
            </a:r>
            <a:r>
              <a:rPr lang="en-CA" sz="900" dirty="0" err="1">
                <a:latin typeface="Courier" pitchFamily="2" charset="0"/>
              </a:rPr>
              <a:t>DetNet</a:t>
            </a:r>
            <a:r>
              <a:rPr lang="en-CA" sz="900" dirty="0">
                <a:latin typeface="Courier" pitchFamily="2" charset="0"/>
              </a:rPr>
              <a:t>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230AE3-98B3-5E4A-A0F2-679B0C4BE38C}"/>
              </a:ext>
            </a:extLst>
          </p:cNvPr>
          <p:cNvSpPr txBox="1"/>
          <p:nvPr/>
        </p:nvSpPr>
        <p:spPr>
          <a:xfrm>
            <a:off x="28303" y="4663651"/>
            <a:ext cx="1981200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IOAM G-</a:t>
            </a:r>
            <a:r>
              <a:rPr lang="en-US" sz="1100" dirty="0" err="1"/>
              <a:t>ACh</a:t>
            </a:r>
            <a:r>
              <a:rPr lang="en-US" sz="1100" dirty="0"/>
              <a:t> Type 2 - with another Metadata</a:t>
            </a:r>
          </a:p>
        </p:txBody>
      </p:sp>
    </p:spTree>
    <p:extLst>
      <p:ext uri="{BB962C8B-B14F-4D97-AF65-F5344CB8AC3E}">
        <p14:creationId xmlns:p14="http://schemas.microsoft.com/office/powerpoint/2010/main" val="27873060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35159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9185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4 -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DetNet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Control Word [RFC8964] 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with IOAM Data Fields</a:t>
            </a:r>
            <a:endParaRPr lang="en-US" sz="24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29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2057400" y="619185"/>
            <a:ext cx="4648200" cy="46782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[F-Label(s)]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A-Label     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|0 0 0 0| Sequence Number (</a:t>
            </a:r>
            <a:r>
              <a:rPr lang="en-CA" sz="800" dirty="0" err="1">
                <a:solidFill>
                  <a:srgbClr val="0070C0"/>
                </a:solidFill>
                <a:latin typeface="Courier" pitchFamily="2" charset="0"/>
              </a:rPr>
              <a:t>DetNet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 Control Word)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[F-Label(s)]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S-Label     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|0 0 0 1|Version| Reserved      | IOAM G-</a:t>
            </a:r>
            <a:r>
              <a:rPr lang="en-CA" sz="800" dirty="0" err="1">
                <a:latin typeface="Courier" pitchFamily="2" charset="0"/>
              </a:rPr>
              <a:t>ACh</a:t>
            </a:r>
            <a:r>
              <a:rPr lang="en-CA" sz="800" dirty="0">
                <a:latin typeface="Courier" pitchFamily="2" charset="0"/>
              </a:rPr>
              <a:t>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800" dirty="0">
                <a:latin typeface="Courier" pitchFamily="2" charset="0"/>
              </a:rPr>
              <a:t>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|0 0 0 0| Sequence Number (</a:t>
            </a:r>
            <a:r>
              <a:rPr lang="en-CA" sz="800" dirty="0" err="1">
                <a:solidFill>
                  <a:srgbClr val="0070C0"/>
                </a:solidFill>
                <a:latin typeface="Courier" pitchFamily="2" charset="0"/>
              </a:rPr>
              <a:t>DetNet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 Control Word)                 |</a:t>
            </a:r>
          </a:p>
          <a:p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</a:t>
            </a:r>
            <a:r>
              <a:rPr lang="en-CA" sz="800" dirty="0" err="1">
                <a:latin typeface="Courier" pitchFamily="2" charset="0"/>
              </a:rPr>
              <a:t>DetNet</a:t>
            </a:r>
            <a:r>
              <a:rPr lang="en-CA" sz="800" dirty="0">
                <a:latin typeface="Courier" pitchFamily="2" charset="0"/>
              </a:rPr>
              <a:t> Flow      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Figure: Example MPLS Encapsulation with </a:t>
            </a:r>
            <a:r>
              <a:rPr lang="en-CA" sz="800" dirty="0" err="1">
                <a:latin typeface="Courier" pitchFamily="2" charset="0"/>
              </a:rPr>
              <a:t>DetNet</a:t>
            </a:r>
            <a:r>
              <a:rPr lang="en-CA" sz="800" dirty="0">
                <a:latin typeface="Courier" pitchFamily="2" charset="0"/>
              </a:rPr>
              <a:t> with IOAM Data Fields</a:t>
            </a:r>
            <a:endParaRPr lang="en-CA" sz="8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011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3356"/>
            <a:ext cx="80772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Transport In-situ OAM (IOAM) data fields with MPLS Encapsulation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Using IOAM data fields defined in:</a:t>
            </a:r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-data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-direct-export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-flags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Edge-to-edge (E2E) IOAM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Hop-by-hop (</a:t>
            </a:r>
            <a:r>
              <a:rPr lang="en-CA" sz="1800" dirty="0" err="1"/>
              <a:t>HbH</a:t>
            </a:r>
            <a:r>
              <a:rPr lang="en-CA" sz="1800" dirty="0"/>
              <a:t>) IOAM (that includes E2E)</a:t>
            </a:r>
          </a:p>
          <a:p>
            <a:pPr lvl="1">
              <a:buFont typeface="Wingdings" charset="2"/>
              <a:buChar char="§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653"/>
            <a:ext cx="9124208" cy="717589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Generic Delivery Function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Encap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with IOAM Data Fields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19792" y="666750"/>
            <a:ext cx="4493623" cy="2800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Indicator Label                       | TC  |1|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 |0 0 0 0| </a:t>
            </a:r>
            <a:r>
              <a:rPr lang="en-CA" sz="800" dirty="0" err="1">
                <a:latin typeface="Courier" pitchFamily="2" charset="0"/>
              </a:rPr>
              <a:t>Rsved</a:t>
            </a:r>
            <a:r>
              <a:rPr lang="en-CA" sz="800" dirty="0">
                <a:latin typeface="Courier" pitchFamily="2" charset="0"/>
              </a:rPr>
              <a:t> | </a:t>
            </a:r>
            <a:r>
              <a:rPr lang="en-CA" sz="800" b="1" dirty="0">
                <a:latin typeface="Courier" pitchFamily="2" charset="0"/>
              </a:rPr>
              <a:t>This HDR=IOAM </a:t>
            </a:r>
            <a:r>
              <a:rPr lang="en-CA" sz="800" dirty="0">
                <a:latin typeface="Courier" pitchFamily="2" charset="0"/>
              </a:rPr>
              <a:t>| Header Length |  </a:t>
            </a:r>
            <a:r>
              <a:rPr lang="en-CA" sz="800" b="1" dirty="0">
                <a:latin typeface="Courier" pitchFamily="2" charset="0"/>
              </a:rPr>
              <a:t>Next Header  </a:t>
            </a:r>
            <a:r>
              <a:rPr lang="en-CA" sz="800" dirty="0">
                <a:latin typeface="Courier" pitchFamily="2" charset="0"/>
              </a:rPr>
              <a:t>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800">
                <a:latin typeface="Courier" pitchFamily="2" charset="0"/>
              </a:rPr>
              <a:t>   | Reserved      </a:t>
            </a:r>
            <a:r>
              <a:rPr lang="en-CA" sz="800" dirty="0">
                <a:latin typeface="Courier" pitchFamily="2" charset="0"/>
              </a:rPr>
              <a:t>| Block Number  | </a:t>
            </a:r>
            <a:r>
              <a:rPr lang="en-CA" sz="800">
                <a:latin typeface="Courier" pitchFamily="2" charset="0"/>
              </a:rPr>
              <a:t>IOAM-OPT-Type |  Reserved     </a:t>
            </a:r>
            <a:r>
              <a:rPr lang="en-CA" sz="800" dirty="0">
                <a:latin typeface="Courier" pitchFamily="2" charset="0"/>
              </a:rPr>
              <a:t>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1FCCDE-D57E-354B-B5ED-CBA378AA7CFB}"/>
              </a:ext>
            </a:extLst>
          </p:cNvPr>
          <p:cNvSpPr/>
          <p:nvPr/>
        </p:nvSpPr>
        <p:spPr>
          <a:xfrm>
            <a:off x="4533206" y="666749"/>
            <a:ext cx="4591001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Indicator Label                       | TC  |1|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800" dirty="0">
                <a:latin typeface="Courier" pitchFamily="2" charset="0"/>
              </a:rPr>
              <a:t>   |0 0 0 1|Version| Reserved      | IOAM G-</a:t>
            </a:r>
            <a:r>
              <a:rPr lang="en-CA" sz="800" dirty="0" err="1">
                <a:latin typeface="Courier" pitchFamily="2" charset="0"/>
              </a:rPr>
              <a:t>ACh</a:t>
            </a:r>
            <a:r>
              <a:rPr lang="en-CA" sz="800" dirty="0">
                <a:latin typeface="Courier" pitchFamily="2" charset="0"/>
              </a:rPr>
              <a:t> (Type TBA3)        |  | 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</p:txBody>
      </p:sp>
    </p:spTree>
    <p:extLst>
      <p:ext uri="{BB962C8B-B14F-4D97-AF65-F5344CB8AC3E}">
        <p14:creationId xmlns:p14="http://schemas.microsoft.com/office/powerpoint/2010/main" val="40083616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4570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Version-04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95349"/>
            <a:ext cx="8077200" cy="3788569"/>
          </a:xfrm>
        </p:spPr>
        <p:txBody>
          <a:bodyPr/>
          <a:lstStyle/>
          <a:p>
            <a:pPr marL="0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Updates: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Addressed MPLS-RT expert review comments</a:t>
            </a:r>
          </a:p>
          <a:p>
            <a:pPr lvl="2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Added IOAM G-</a:t>
            </a:r>
            <a:r>
              <a:rPr lang="en-US" sz="1600" dirty="0" err="1"/>
              <a:t>ACh</a:t>
            </a:r>
            <a:r>
              <a:rPr lang="en-US" sz="1600" dirty="0"/>
              <a:t> header</a:t>
            </a:r>
          </a:p>
          <a:p>
            <a:pPr lvl="2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Elaborate the IOAM procedures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Clarified E2E and </a:t>
            </a:r>
            <a:r>
              <a:rPr lang="en-US" sz="1600" dirty="0" err="1"/>
              <a:t>HbH</a:t>
            </a:r>
            <a:r>
              <a:rPr lang="en-US" sz="1600" dirty="0"/>
              <a:t> Indicator Labels usage for different IOAM Option-Types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Added multiple G-</a:t>
            </a:r>
            <a:r>
              <a:rPr lang="en-US" sz="1600" dirty="0" err="1"/>
              <a:t>ACh</a:t>
            </a:r>
            <a:r>
              <a:rPr lang="en-US" sz="1600" dirty="0"/>
              <a:t> / Control Word handling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Editorial changes (e.g., cleanup SR text)</a:t>
            </a:r>
          </a:p>
          <a:p>
            <a:pPr marL="0" lvl="1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600" dirty="0"/>
              <a:t>Discuss multiple G-</a:t>
            </a:r>
            <a:r>
              <a:rPr lang="en-US" sz="1600" dirty="0" err="1"/>
              <a:t>ACh</a:t>
            </a:r>
            <a:r>
              <a:rPr lang="en-US" sz="1600" dirty="0"/>
              <a:t> / Control Word headers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3399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MPLS Extensions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156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30865"/>
            <a:ext cx="80010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G-</a:t>
            </a:r>
            <a:r>
              <a:rPr lang="en-CA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for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996218"/>
            <a:ext cx="5791200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       Figure: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for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080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G-</a:t>
            </a:r>
            <a:r>
              <a:rPr lang="en-US" sz="3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71550"/>
            <a:ext cx="8153400" cy="3238501"/>
          </a:xfrm>
        </p:spPr>
        <p:txBody>
          <a:bodyPr/>
          <a:lstStyle/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New Generic Associated Channel (G-</a:t>
            </a:r>
            <a:r>
              <a:rPr lang="en-CA" sz="1800" dirty="0" err="1"/>
              <a:t>ACh</a:t>
            </a:r>
            <a:r>
              <a:rPr lang="en-CA" sz="1800" dirty="0"/>
              <a:t>) Type (value </a:t>
            </a:r>
            <a:r>
              <a:rPr lang="en-CA" sz="1800" dirty="0">
                <a:solidFill>
                  <a:srgbClr val="0070C0"/>
                </a:solidFill>
              </a:rPr>
              <a:t>TBA3</a:t>
            </a:r>
            <a:r>
              <a:rPr lang="en-CA" sz="1800" dirty="0"/>
              <a:t>) defined for IOAM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Protocol value </a:t>
            </a:r>
            <a:r>
              <a:rPr lang="en-CA" sz="1800" i="1" dirty="0"/>
              <a:t>0001b</a:t>
            </a:r>
            <a:r>
              <a:rPr lang="en-CA" sz="1800" dirty="0"/>
              <a:t> allows to avoid incorrect IP header based hashing over ECMP paths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Block Number can be used to: 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Aggregate IOAM data collected in data plane, e.g. compute measurement metrics for each block of a flow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Correlate IOAM data from different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3B0DEE-E361-1046-85F0-03B8346DB4B8}"/>
              </a:ext>
            </a:extLst>
          </p:cNvPr>
          <p:cNvSpPr/>
          <p:nvPr/>
        </p:nvSpPr>
        <p:spPr>
          <a:xfrm>
            <a:off x="571500" y="4278775"/>
            <a:ext cx="80009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www.iana.org</a:t>
            </a:r>
            <a:r>
              <a:rPr lang="en-US" sz="1400" dirty="0"/>
              <a:t>/assignments/g-ach-parameters/</a:t>
            </a:r>
            <a:r>
              <a:rPr lang="en-US" sz="1400" dirty="0" err="1"/>
              <a:t>g-ach-parameters.xhtml#mpls-g-ach-types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91665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Indicator 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48" y="887129"/>
            <a:ext cx="8229600" cy="3437222"/>
          </a:xfrm>
        </p:spPr>
        <p:txBody>
          <a:bodyPr/>
          <a:lstStyle/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“IOAM Indicator Label” is used to indicate the presence of the IOAM data fields after EOS in the MPLS Encapsulation. 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Separate Indicator Labels are defined for E2E IOAM (for edge nodes) and </a:t>
            </a:r>
            <a:r>
              <a:rPr lang="en-CA" sz="1400" dirty="0" err="1"/>
              <a:t>HbH</a:t>
            </a:r>
            <a:r>
              <a:rPr lang="en-CA" sz="1400" dirty="0"/>
              <a:t> IOAM (</a:t>
            </a:r>
            <a:r>
              <a:rPr lang="en-CA" sz="1400" i="1" dirty="0"/>
              <a:t>for edge and intermediate nodes</a:t>
            </a:r>
            <a:r>
              <a:rPr lang="en-CA" sz="1400" dirty="0"/>
              <a:t>). </a:t>
            </a:r>
          </a:p>
          <a:p>
            <a:pPr lvl="1"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The E2E IOAM Label allows to bypass IOAM processing on intermediate nodes in case of E2E IOAM.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In case of E2E IOAM, the IOAM Option-Type(s) in the data packets are processed on edge nodes only. The intermediate nodes ignore the IOAM Option-Type(s) carried by the data packets. </a:t>
            </a:r>
            <a:r>
              <a:rPr lang="en-CA" sz="1400" b="1" dirty="0"/>
              <a:t>Hence, only E2E Option-Type is carried in the IOAM data field.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In case of </a:t>
            </a:r>
            <a:r>
              <a:rPr lang="en-CA" sz="1400" dirty="0" err="1"/>
              <a:t>HbH</a:t>
            </a:r>
            <a:r>
              <a:rPr lang="en-CA" sz="1400" dirty="0"/>
              <a:t> IOAM, the IOAM Option-Type(s) in the data packets are processed on intermediate and edge nodes. </a:t>
            </a:r>
            <a:r>
              <a:rPr lang="en-CA" sz="1400" b="1" dirty="0"/>
              <a:t>Hence, both </a:t>
            </a:r>
            <a:r>
              <a:rPr lang="en-CA" sz="1400" b="1" dirty="0" err="1"/>
              <a:t>HbH</a:t>
            </a:r>
            <a:r>
              <a:rPr lang="en-CA" sz="1400" b="1" dirty="0"/>
              <a:t> and E2E Option-Types can be carried in the IOAM data field(s).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8934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E2E IOAM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648988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7793</TotalTime>
  <Words>3469</Words>
  <Application>Microsoft Macintosh PowerPoint</Application>
  <PresentationFormat>On-screen Show (16:9)</PresentationFormat>
  <Paragraphs>519</Paragraphs>
  <Slides>31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Courier</vt:lpstr>
      <vt:lpstr>Wingdings</vt:lpstr>
      <vt:lpstr>Default Design</vt:lpstr>
      <vt:lpstr>MPLS Data Plane Encapsulation for In-situ OAM Data</vt:lpstr>
      <vt:lpstr>Agenda</vt:lpstr>
      <vt:lpstr>Requirements and Scope</vt:lpstr>
      <vt:lpstr>Updates Since Version-04</vt:lpstr>
      <vt:lpstr>PowerPoint Presentation</vt:lpstr>
      <vt:lpstr>IOAM G-ACh for IOAM Data Fields</vt:lpstr>
      <vt:lpstr>IOAM G-ACh Header</vt:lpstr>
      <vt:lpstr>IOAM Indicator Labels</vt:lpstr>
      <vt:lpstr>PowerPoint Presentation</vt:lpstr>
      <vt:lpstr>MPLS Encapsulation with E2E IOAM Data Fields</vt:lpstr>
      <vt:lpstr>E2E IOAM Indicator Label Allocation Methods</vt:lpstr>
      <vt:lpstr>E2E IOAM Indicator Label - Comparisons</vt:lpstr>
      <vt:lpstr>E2E IOAM Procedure</vt:lpstr>
      <vt:lpstr>PowerPoint Presentation</vt:lpstr>
      <vt:lpstr>MPLS Encapsulation with HbH IOAM Data Fields</vt:lpstr>
      <vt:lpstr>HbH IOAM Indicator Label Allocation Methods</vt:lpstr>
      <vt:lpstr>HbH IOAM Indicator Label - Comparisons</vt:lpstr>
      <vt:lpstr>HbH IOAM Procedure</vt:lpstr>
      <vt:lpstr>PowerPoint Presentation</vt:lpstr>
      <vt:lpstr>IOAM Data Fields with Control Word and Another G-ACh</vt:lpstr>
      <vt:lpstr>Generic PW Control Word [RFC4385] with IOAM Data Fields</vt:lpstr>
      <vt:lpstr>MPLS Encap with Another G-ACh [RFC5586] with IOAM Data Fields</vt:lpstr>
      <vt:lpstr>PowerPoint Presentation</vt:lpstr>
      <vt:lpstr>PowerPoint Presentation</vt:lpstr>
      <vt:lpstr>Example 1 - SR-MPLS Encapsulation with IOAM Data Fields</vt:lpstr>
      <vt:lpstr>Example 2 - Generic Delivery Function Encap with IOAM Data Fields</vt:lpstr>
      <vt:lpstr>Example 3 - DetNet Control Word [RFC8964] with IOAM Data Fields </vt:lpstr>
      <vt:lpstr>PowerPoint Presentation</vt:lpstr>
      <vt:lpstr>Example 4 - DetNet Control Word [RFC8964] with IOAM Data Fields</vt:lpstr>
      <vt:lpstr>Generic Delivery Function Encap with IOAM Data Fields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1850</cp:revision>
  <dcterms:created xsi:type="dcterms:W3CDTF">2010-06-30T04:12:48Z</dcterms:created>
  <dcterms:modified xsi:type="dcterms:W3CDTF">2021-02-22T21:47:45Z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