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9" r:id="rId3"/>
    <p:sldId id="315" r:id="rId4"/>
    <p:sldId id="1676" r:id="rId5"/>
    <p:sldId id="1684" r:id="rId6"/>
    <p:sldId id="1671" r:id="rId7"/>
    <p:sldId id="1658" r:id="rId8"/>
    <p:sldId id="1659" r:id="rId9"/>
    <p:sldId id="1682" r:id="rId10"/>
    <p:sldId id="1672" r:id="rId11"/>
    <p:sldId id="1662" r:id="rId12"/>
    <p:sldId id="1681" r:id="rId13"/>
    <p:sldId id="1664" r:id="rId14"/>
    <p:sldId id="1683" r:id="rId15"/>
    <p:sldId id="1673" r:id="rId16"/>
    <p:sldId id="320" r:id="rId17"/>
    <p:sldId id="1680" r:id="rId18"/>
    <p:sldId id="1663" r:id="rId19"/>
    <p:sldId id="1670" r:id="rId20"/>
    <p:sldId id="1688" r:id="rId21"/>
    <p:sldId id="1687" r:id="rId22"/>
    <p:sldId id="1686" r:id="rId23"/>
    <p:sldId id="1702" r:id="rId24"/>
    <p:sldId id="1669" r:id="rId25"/>
    <p:sldId id="1697" r:id="rId26"/>
    <p:sldId id="1667" r:id="rId27"/>
    <p:sldId id="1690" r:id="rId28"/>
    <p:sldId id="1695" r:id="rId29"/>
    <p:sldId id="1699" r:id="rId30"/>
    <p:sldId id="1696" r:id="rId31"/>
    <p:sldId id="1700" r:id="rId32"/>
    <p:sldId id="1701" r:id="rId3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3061" autoAdjust="0"/>
  </p:normalViewPr>
  <p:slideViewPr>
    <p:cSldViewPr>
      <p:cViewPr varScale="1">
        <p:scale>
          <a:sx n="146" d="100"/>
          <a:sy n="146" d="100"/>
        </p:scale>
        <p:origin x="176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1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362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26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1914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68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draft-gandhi-mpls-ioam-sr-06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921187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5576"/>
            <a:ext cx="7924800" cy="3676474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Extension Label (15) and Label assigned by IANA with value </a:t>
            </a:r>
            <a:r>
              <a:rPr lang="en-CA" sz="16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From Extended Special Purpose Labels (</a:t>
            </a:r>
            <a:r>
              <a:rPr lang="en-CA" sz="1600" dirty="0" err="1"/>
              <a:t>eSPL</a:t>
            </a:r>
            <a:r>
              <a:rPr lang="en-CA" sz="1600" dirty="0"/>
              <a:t>) range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Both Labels are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controller provisions the label on encapsulating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The IOAM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Signaling/advertisement extensions needed to convey the label to all encapsulating nodes (out of scope)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671263"/>
              </p:ext>
            </p:extLst>
          </p:nvPr>
        </p:nvGraphicFramePr>
        <p:xfrm>
          <a:off x="609600" y="914399"/>
          <a:ext cx="7772400" cy="21206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447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804474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163452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Global Label,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38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For example 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E2E IOAM includes IOAM processing on encapsulating and decapsulating nodes.</a:t>
            </a:r>
            <a:r>
              <a:rPr lang="en-CA" sz="1600" b="1" dirty="0"/>
              <a:t> The only E2E Option-Type is carried in the IOAM data field.</a:t>
            </a:r>
            <a:endParaRPr lang="en-CA" sz="1600" dirty="0"/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intermediate (intermediate) nodes do not process IOAM data.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“punts the timestamped copy” of the data packet including IOAM data field(s). 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processes IOAM data field(s) from the punted packet.</a:t>
            </a:r>
          </a:p>
          <a:p>
            <a:pPr marL="45720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HbH</a:t>
            </a: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2393"/>
            <a:ext cx="88392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00200" y="865388"/>
            <a:ext cx="575564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 err="1">
                <a:latin typeface="Courier" pitchFamily="2" charset="0"/>
              </a:rPr>
              <a:t>HbH</a:t>
            </a:r>
            <a:r>
              <a:rPr lang="en-CA" sz="1000" b="1" dirty="0">
                <a:latin typeface="Courier" pitchFamily="2" charset="0"/>
              </a:rPr>
              <a:t>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Figure: MPLS Encapsulation with </a:t>
            </a:r>
            <a:r>
              <a:rPr lang="en-CA" sz="1000" dirty="0" err="1">
                <a:latin typeface="Courier" pitchFamily="2" charset="0"/>
              </a:rPr>
              <a:t>HbH</a:t>
            </a:r>
            <a:r>
              <a:rPr lang="en-CA" sz="1000" dirty="0">
                <a:latin typeface="Courier" pitchFamily="2" charset="0"/>
              </a:rPr>
              <a:t>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90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4547"/>
            <a:ext cx="7924800" cy="33528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Extension Label (15) and Label assigned by IANA with value </a:t>
            </a:r>
            <a:r>
              <a:rPr lang="en-CA" sz="1600" dirty="0">
                <a:solidFill>
                  <a:srgbClr val="0070C0"/>
                </a:solidFill>
              </a:rPr>
              <a:t>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From Extended Special Purpose Labels (</a:t>
            </a:r>
            <a:r>
              <a:rPr lang="en-CA" sz="1600" dirty="0" err="1"/>
              <a:t>eSPL</a:t>
            </a:r>
            <a:r>
              <a:rPr lang="en-CA" sz="1600" dirty="0"/>
              <a:t>) range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Both Labels are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controller provisions the label on encapsulating, intermediate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The IOAM Label allocated by the intermediate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Signaling/advertisement extensions needed to convey the label to all encapsulating nodes (out of scope)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b="1" dirty="0"/>
              <a:t>top</a:t>
            </a:r>
            <a:r>
              <a:rPr lang="en-CA" sz="16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951845"/>
              </p:ext>
            </p:extLst>
          </p:nvPr>
        </p:nvGraphicFramePr>
        <p:xfrm>
          <a:off x="381000" y="759462"/>
          <a:ext cx="8305800" cy="255558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Local Label than data packets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2" y="3462673"/>
            <a:ext cx="8305798" cy="11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kern="0" dirty="0"/>
              <a:t>Intermediate node may have a limit on how many labels it can scan.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0431"/>
            <a:ext cx="8229600" cy="3875140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  <a:r>
              <a:rPr lang="en-CA" sz="1400" b="1" dirty="0"/>
              <a:t>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  <a:endParaRPr lang="en-CA" sz="1400" dirty="0"/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>
                <a:solidFill>
                  <a:srgbClr val="0070C0"/>
                </a:solidFill>
              </a:rPr>
              <a:t>The intermediate nodes may punt the timestamped </a:t>
            </a:r>
            <a:r>
              <a:rPr lang="en-CA" sz="1400" b="1" dirty="0">
                <a:solidFill>
                  <a:srgbClr val="0070C0"/>
                </a:solidFill>
              </a:rPr>
              <a:t>copy of the data packet </a:t>
            </a:r>
            <a:r>
              <a:rPr lang="en-CA" sz="1400" dirty="0">
                <a:solidFill>
                  <a:srgbClr val="0070C0"/>
                </a:solidFill>
              </a:rPr>
              <a:t>for further IOAM processing.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7716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Another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Another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79885"/>
            <a:ext cx="7924800" cy="3581399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600" dirty="0"/>
              <a:t>encapsulation after the MPLS header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The Control Word or another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MUST be added after the IOAM Data Fields in the packet.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access the </a:t>
            </a:r>
            <a:r>
              <a:rPr lang="en-CA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 IOAM data field(s) after the MPLS header.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can remove the MPLS </a:t>
            </a:r>
            <a:r>
              <a:rPr lang="en-CA" sz="1600" dirty="0"/>
              <a:t>encapsulation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 the Control Word or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05000" y="795941"/>
            <a:ext cx="510540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 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Example Generic PW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Another G-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885950" y="871025"/>
            <a:ext cx="537210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Another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376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0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1 -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215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2 -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81200" y="628292"/>
            <a:ext cx="52578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Figure: Example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306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3 - 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438400" y="713601"/>
            <a:ext cx="57912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GDH Label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-38100" y="3379754"/>
            <a:ext cx="2476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</p:spTree>
    <p:extLst>
      <p:ext uri="{BB962C8B-B14F-4D97-AF65-F5344CB8AC3E}">
        <p14:creationId xmlns:p14="http://schemas.microsoft.com/office/powerpoint/2010/main" val="2472066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51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9185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4 -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057400" y="619185"/>
            <a:ext cx="4648200" cy="4678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A-Label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Figure: Example MPLS Encapsulation with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11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792" y="666750"/>
            <a:ext cx="4493623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GDH Label                             </a:t>
            </a:r>
            <a:r>
              <a:rPr lang="en-CA" sz="800" dirty="0">
                <a:latin typeface="Courier" pitchFamily="2" charset="0"/>
              </a:rPr>
              <a:t>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 |0 0 0 0| </a:t>
            </a:r>
            <a:r>
              <a:rPr lang="en-CA" sz="800" dirty="0" err="1">
                <a:latin typeface="Courier" pitchFamily="2" charset="0"/>
              </a:rPr>
              <a:t>Rsved</a:t>
            </a:r>
            <a:r>
              <a:rPr lang="en-CA" sz="800" dirty="0">
                <a:latin typeface="Courier" pitchFamily="2" charset="0"/>
              </a:rPr>
              <a:t> | </a:t>
            </a:r>
            <a:r>
              <a:rPr lang="en-CA" sz="800" b="1" dirty="0">
                <a:latin typeface="Courier" pitchFamily="2" charset="0"/>
              </a:rPr>
              <a:t>This HDR=IOAM </a:t>
            </a:r>
            <a:r>
              <a:rPr lang="en-CA" sz="800" dirty="0">
                <a:latin typeface="Courier" pitchFamily="2" charset="0"/>
              </a:rPr>
              <a:t>| Header Length |  </a:t>
            </a:r>
            <a:r>
              <a:rPr lang="en-CA" sz="800" b="1" dirty="0">
                <a:latin typeface="Courier" pitchFamily="2" charset="0"/>
              </a:rPr>
              <a:t>Next Header  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  Reserved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1FCCDE-D57E-354B-B5ED-CBA378AA7CFB}"/>
              </a:ext>
            </a:extLst>
          </p:cNvPr>
          <p:cNvSpPr/>
          <p:nvPr/>
        </p:nvSpPr>
        <p:spPr>
          <a:xfrm>
            <a:off x="4533206" y="666749"/>
            <a:ext cx="4591001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Indicator Label     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</p:txBody>
      </p:sp>
    </p:spTree>
    <p:extLst>
      <p:ext uri="{BB962C8B-B14F-4D97-AF65-F5344CB8AC3E}">
        <p14:creationId xmlns:p14="http://schemas.microsoft.com/office/powerpoint/2010/main" val="4008361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457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49"/>
            <a:ext cx="80772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Addressed MPLS-RT expert review comments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IOAM G-</a:t>
            </a:r>
            <a:r>
              <a:rPr lang="en-US" sz="1600" dirty="0" err="1"/>
              <a:t>ACh</a:t>
            </a:r>
            <a:r>
              <a:rPr lang="en-US" sz="1600" dirty="0"/>
              <a:t> header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Elaborate the IOAM procedures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Clarified E2E and </a:t>
            </a:r>
            <a:r>
              <a:rPr lang="en-US" sz="1600" dirty="0" err="1"/>
              <a:t>HbH</a:t>
            </a:r>
            <a:r>
              <a:rPr lang="en-US" sz="1600" dirty="0"/>
              <a:t> Indicator Labels usage for different IOAM Option-Types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Editorial changes (e.g., cleanup SR text)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multiple G-</a:t>
            </a:r>
            <a:r>
              <a:rPr lang="en-US" sz="1600" dirty="0" err="1"/>
              <a:t>ACh</a:t>
            </a:r>
            <a:r>
              <a:rPr lang="en-US" sz="1600" dirty="0"/>
              <a:t> / Control Word headers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3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96218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1"/>
            <a:ext cx="8153400" cy="2514600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New Generic Associated Channel (G-</a:t>
            </a:r>
            <a:r>
              <a:rPr lang="en-CA" sz="1600" dirty="0" err="1"/>
              <a:t>ACh</a:t>
            </a:r>
            <a:r>
              <a:rPr lang="en-CA" sz="1600" dirty="0"/>
              <a:t>) Type (value </a:t>
            </a:r>
            <a:r>
              <a:rPr lang="en-CA" sz="1600" dirty="0">
                <a:solidFill>
                  <a:srgbClr val="0070C0"/>
                </a:solidFill>
              </a:rPr>
              <a:t>TBA3</a:t>
            </a:r>
            <a:r>
              <a:rPr lang="en-CA" sz="16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Protocol value </a:t>
            </a:r>
            <a:r>
              <a:rPr lang="en-CA" sz="1600" i="1" dirty="0"/>
              <a:t>0001b</a:t>
            </a:r>
            <a:r>
              <a:rPr lang="en-CA" sz="16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GAL with G-</a:t>
            </a:r>
            <a:r>
              <a:rPr lang="en-CA" sz="1600" dirty="0" err="1"/>
              <a:t>ACh</a:t>
            </a:r>
            <a:r>
              <a:rPr lang="en-CA" sz="1600" dirty="0"/>
              <a:t> is used for control-channel/OAM packets whereas IOAM Label with G-</a:t>
            </a:r>
            <a:r>
              <a:rPr lang="en-CA" sz="1600" dirty="0" err="1"/>
              <a:t>ACh</a:t>
            </a:r>
            <a:r>
              <a:rPr lang="en-CA" sz="1600" dirty="0"/>
              <a:t> is used for user data packets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Block Number can be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9"/>
            <a:ext cx="8229600" cy="3437222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Separate Indicator Labels are defined for E2E IOAM (for edge nodes) and </a:t>
            </a:r>
            <a:r>
              <a:rPr lang="en-CA" sz="1400" dirty="0" err="1"/>
              <a:t>HbH</a:t>
            </a:r>
            <a:r>
              <a:rPr lang="en-CA" sz="1400" dirty="0"/>
              <a:t> IOAM (</a:t>
            </a:r>
            <a:r>
              <a:rPr lang="en-CA" sz="1400" i="1" dirty="0"/>
              <a:t>for edge and intermediate nodes</a:t>
            </a:r>
            <a:r>
              <a:rPr lang="en-CA" sz="1400" dirty="0"/>
              <a:t>).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The E2E IOAM Label allows to bypass IOAM processing on intermediate nodes in case of E2E IOAM.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E2E IOAM, the IOAM Option-Type(s) in the data packets are processed on edge nodes only. The intermediate nodes ignore the IOAM Option-Type(s) carried by the data packets. </a:t>
            </a:r>
            <a:r>
              <a:rPr lang="en-CA" sz="1400" b="1" dirty="0"/>
              <a:t>Hence, only E2E Option-Type is carried in the IOAM data field.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</a:t>
            </a:r>
            <a:r>
              <a:rPr lang="en-CA" sz="1400" dirty="0" err="1"/>
              <a:t>HbH</a:t>
            </a:r>
            <a:r>
              <a:rPr lang="en-CA" sz="1400" dirty="0"/>
              <a:t> IOAM, the IOAM Option-Type(s) in the data packets are processed on intermediate and edge nodes. </a:t>
            </a:r>
            <a:r>
              <a:rPr lang="en-CA" sz="1400" b="1" dirty="0"/>
              <a:t>Hence, 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E2E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7841</TotalTime>
  <Words>3516</Words>
  <Application>Microsoft Macintosh PowerPoint</Application>
  <PresentationFormat>On-screen Show (16:9)</PresentationFormat>
  <Paragraphs>527</Paragraphs>
  <Slides>32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Updates Since Version-04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PowerPoint Presentation</vt:lpstr>
      <vt:lpstr>MPLS Encapsulation with HbH IOAM Data Fields</vt:lpstr>
      <vt:lpstr>HbH IOAM Indicator Label Allocation Methods</vt:lpstr>
      <vt:lpstr>HbH IOAM Indicator Label - Comparisons</vt:lpstr>
      <vt:lpstr>HbH IOAM Procedure</vt:lpstr>
      <vt:lpstr>PowerPoint Presentation</vt:lpstr>
      <vt:lpstr>IOAM Data Fields with Control Word and Another G-ACh</vt:lpstr>
      <vt:lpstr>Generic PW Control Word [RFC4385] with IOAM Data Fields</vt:lpstr>
      <vt:lpstr>MPLS Encap with Another G-ACh [RFC5586] with IOAM Data Fields</vt:lpstr>
      <vt:lpstr>Next Steps</vt:lpstr>
      <vt:lpstr>PowerPoint Presentation</vt:lpstr>
      <vt:lpstr>PowerPoint Presentation</vt:lpstr>
      <vt:lpstr>Example 1 - SR-MPLS Encapsulation with IOAM Data Fields</vt:lpstr>
      <vt:lpstr>Example 2 - DetNet Control Word [RFC8964] with IOAM Data Fields </vt:lpstr>
      <vt:lpstr>Example 3 - Generic Delivery Function Encap with IOAM Data Fields</vt:lpstr>
      <vt:lpstr>PowerPoint Presentation</vt:lpstr>
      <vt:lpstr>Example 4 - DetNet Control Word [RFC8964] with IOAM Data Fields</vt:lpstr>
      <vt:lpstr>Generic Delivery Function Encap with IOAM Data Fields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1877</cp:revision>
  <dcterms:created xsi:type="dcterms:W3CDTF">2010-06-30T04:12:48Z</dcterms:created>
  <dcterms:modified xsi:type="dcterms:W3CDTF">2021-02-23T16:52:09Z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