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661" r:id="rId2"/>
    <p:sldId id="1662" r:id="rId3"/>
    <p:sldId id="1663" r:id="rId4"/>
    <p:sldId id="1653" r:id="rId5"/>
    <p:sldId id="1665" r:id="rId6"/>
    <p:sldId id="1666" r:id="rId7"/>
    <p:sldId id="1667" r:id="rId8"/>
    <p:sldId id="1668" r:id="rId9"/>
    <p:sldId id="1669" r:id="rId10"/>
    <p:sldId id="321" r:id="rId11"/>
    <p:sldId id="1670" r:id="rId12"/>
    <p:sldId id="1671" r:id="rId13"/>
    <p:sldId id="1672" r:id="rId14"/>
    <p:sldId id="1652" r:id="rId15"/>
    <p:sldId id="1657" r:id="rId16"/>
    <p:sldId id="1673" r:id="rId17"/>
    <p:sldId id="320" r:id="rId18"/>
    <p:sldId id="1658" r:id="rId19"/>
    <p:sldId id="1655" r:id="rId20"/>
    <p:sldId id="1649" r:id="rId21"/>
    <p:sldId id="1654" r:id="rId2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72"/>
    <p:restoredTop sz="93083" autoAdjust="0"/>
  </p:normalViewPr>
  <p:slideViewPr>
    <p:cSldViewPr>
      <p:cViewPr varScale="1">
        <p:scale>
          <a:sx n="115" d="100"/>
          <a:sy n="115" d="100"/>
        </p:scale>
        <p:origin x="208" y="10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81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33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2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367658016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929607"/>
            <a:ext cx="7696200" cy="755649"/>
          </a:xfrm>
        </p:spPr>
        <p:txBody>
          <a:bodyPr/>
          <a:lstStyle/>
          <a:p>
            <a:r>
              <a:rPr lang="en-US" sz="1800" i="1" dirty="0"/>
              <a:t>draft-gandhi-spring-stamp-srpm-01</a:t>
            </a:r>
          </a:p>
          <a:p>
            <a:r>
              <a:rPr lang="en-US" sz="1800" i="1" dirty="0"/>
              <a:t>(</a:t>
            </a:r>
            <a:r>
              <a:rPr lang="en-US" sz="1800" dirty="0"/>
              <a:t>previously </a:t>
            </a:r>
            <a:r>
              <a:rPr lang="en-US" sz="1800" i="1" dirty="0"/>
              <a:t>draft-gandhi-spring-twamp-srpm-07)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108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Madrid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kern="0" dirty="0">
                <a:solidFill>
                  <a:schemeClr val="tx2"/>
                </a:solidFill>
              </a:rPr>
              <a:t>Does not modify existing STAMP (which is for DM) procedure as different destination UDP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385258"/>
            <a:ext cx="4152900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Sequence Number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Counter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MBZ           |Re Control Code|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68040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766665"/>
            <a:ext cx="8001000" cy="659568"/>
          </a:xfrm>
        </p:spPr>
        <p:txBody>
          <a:bodyPr/>
          <a:lstStyle/>
          <a:p>
            <a:r>
              <a:rPr lang="en-US" sz="1800" dirty="0"/>
              <a:t>User-configured destination UDP </a:t>
            </a:r>
            <a:r>
              <a:rPr lang="en-US" sz="1800" b="1" dirty="0"/>
              <a:t>port1</a:t>
            </a:r>
            <a:r>
              <a:rPr lang="en-US" sz="1800" dirty="0"/>
              <a:t> is used for DM probe messages and </a:t>
            </a:r>
            <a:r>
              <a:rPr lang="en-US" sz="1800" b="1" dirty="0"/>
              <a:t>port2</a:t>
            </a:r>
            <a:r>
              <a:rPr lang="en-US" sz="1800" dirty="0"/>
              <a:t> is used for LM probe messages (unauthenticated mode).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971675" y="1572719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DM Message as specified in Section 4.2 of RFC 8762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</a:t>
            </a:r>
            <a:r>
              <a:rPr lang="en-CA" sz="1000" dirty="0">
                <a:latin typeface="Courier" pitchFamily="2" charset="0"/>
              </a:rPr>
              <a:t>LM Message as specified in Figure 7 or 8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428750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for SRv6 Policy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1986808"/>
            <a:ext cx="3962400" cy="3069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Next Hop IPv6 Address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(Optional)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18759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Payload = DM Response Message |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Payload = LM Response Message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Direct Measurement TLV </a:t>
            </a:r>
            <a:b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(DM+LM Combined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099" y="4844952"/>
            <a:ext cx="2324095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108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Madrid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52305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0891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45176"/>
          </a:xfrm>
        </p:spPr>
        <p:txBody>
          <a:bodyPr/>
          <a:lstStyle/>
          <a:p>
            <a:r>
              <a:rPr lang="en-US" sz="1200" dirty="0"/>
              <a:t>Feb 2019</a:t>
            </a:r>
          </a:p>
          <a:p>
            <a:pPr lvl="1"/>
            <a:r>
              <a:rPr lang="en-US" sz="1200" dirty="0"/>
              <a:t>Draft was published - </a:t>
            </a:r>
            <a:r>
              <a:rPr lang="en-US" sz="1200" i="1" dirty="0"/>
              <a:t>draft-gandhi-spring-twamp-srpm-00</a:t>
            </a:r>
            <a:endParaRPr lang="en-US" sz="1200" dirty="0"/>
          </a:p>
          <a:p>
            <a:r>
              <a:rPr lang="en-US" sz="1200" dirty="0"/>
              <a:t>Mar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draft-gandhi-spring-twamp-srpm-00</a:t>
            </a:r>
            <a:r>
              <a:rPr lang="en-US" sz="1200" dirty="0"/>
              <a:t> at IETF 104 Prague in SPRING WG</a:t>
            </a:r>
          </a:p>
          <a:p>
            <a:r>
              <a:rPr lang="en-US" sz="1200" dirty="0"/>
              <a:t>May 2019</a:t>
            </a:r>
          </a:p>
          <a:p>
            <a:pPr lvl="1"/>
            <a:r>
              <a:rPr lang="en-US" sz="1200" dirty="0"/>
              <a:t>Added STAMP TLV for Return Path </a:t>
            </a:r>
          </a:p>
          <a:p>
            <a:r>
              <a:rPr lang="en-US" sz="1200" dirty="0"/>
              <a:t>July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draft-gandhi-spring-twamp-srpm-01</a:t>
            </a:r>
            <a:r>
              <a:rPr lang="en-US" sz="1200" dirty="0"/>
              <a:t> at IETF 105 Montreal in IPPM WG</a:t>
            </a:r>
          </a:p>
          <a:p>
            <a:pPr lvl="2"/>
            <a:r>
              <a:rPr lang="en-US" sz="1200" dirty="0"/>
              <a:t>Slide 9 Titled - </a:t>
            </a:r>
            <a:r>
              <a:rPr lang="en-CA" sz="1200" dirty="0"/>
              <a:t>Applicability of STAMP</a:t>
            </a:r>
            <a:endParaRPr lang="en-US" sz="1200" dirty="0"/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draft-gandhi-spring-twamp-srpm-04</a:t>
            </a:r>
            <a:r>
              <a:rPr lang="en-US" sz="1200" dirty="0"/>
              <a:t> at IETF 106 Singapore in SPRING WG</a:t>
            </a:r>
          </a:p>
          <a:p>
            <a:r>
              <a:rPr lang="en-US" sz="1200" dirty="0"/>
              <a:t>Mar 2020</a:t>
            </a:r>
          </a:p>
          <a:p>
            <a:pPr lvl="1"/>
            <a:r>
              <a:rPr lang="en-US" sz="1200" dirty="0"/>
              <a:t>Moved STAMP support to </a:t>
            </a:r>
            <a:r>
              <a:rPr lang="en-US" sz="1200" i="1" dirty="0"/>
              <a:t>draft-</a:t>
            </a:r>
            <a:r>
              <a:rPr lang="en-US" sz="1200" i="1" dirty="0" err="1"/>
              <a:t>gandhi</a:t>
            </a:r>
            <a:r>
              <a:rPr lang="en-US" sz="1200" i="1" dirty="0"/>
              <a:t>--spring-</a:t>
            </a:r>
            <a:r>
              <a:rPr lang="en-US" sz="1200" b="1" i="1" dirty="0"/>
              <a:t>stamp</a:t>
            </a:r>
            <a:r>
              <a:rPr lang="en-US" sz="1200" i="1" dirty="0"/>
              <a:t>-srpm-00</a:t>
            </a:r>
          </a:p>
          <a:p>
            <a:pPr lvl="1"/>
            <a:r>
              <a:rPr lang="en-US" sz="1200" dirty="0"/>
              <a:t>Keep TWAMP Light support as informational in </a:t>
            </a:r>
            <a:r>
              <a:rPr lang="en-US" sz="1200" i="1" dirty="0"/>
              <a:t>draft-gandhi-spring-</a:t>
            </a:r>
            <a:r>
              <a:rPr lang="en-US" sz="1200" b="1" i="1" dirty="0"/>
              <a:t>twamp</a:t>
            </a:r>
            <a:r>
              <a:rPr lang="en-US" sz="1200" i="1" dirty="0"/>
              <a:t>-srpm-08</a:t>
            </a:r>
          </a:p>
          <a:p>
            <a:pPr lvl="1"/>
            <a:endParaRPr lang="en-US" sz="12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Destination Address in STAMP Node Address TLV to identify the intended Destination node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Added Return Address Sub-TLV in the STAMP Return Path TLV to send response to a specific node 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Updated IANA registry action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685800" lvl="2" indent="-28575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46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-83105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61523" y="970771"/>
            <a:ext cx="339607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Query: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Response Requested.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applicable to non-SR paths.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637" y="1123206"/>
            <a:ext cx="5214523" cy="26622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  Timestamp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 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       Figure: Sender Control Code in STAMP DM Message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Use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682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in STAMP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Type                      |        Length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0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MUST NOT 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in 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Type = TBA2                  |  Length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solidFill>
                  <a:srgbClr val="0070C0"/>
                </a:solidFill>
              </a:rPr>
              <a:t>Type (value 0): Return Address. Target node address of the response; different than the Source Address in the query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5720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Type                      |    Length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7054</TotalTime>
  <Words>2343</Words>
  <Application>Microsoft Macintosh PowerPoint</Application>
  <PresentationFormat>On-screen Show (16:9)</PresentationFormat>
  <Paragraphs>417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Performance Measurement Using STAMP for Segment Routing Networks</vt:lpstr>
      <vt:lpstr>Agenda</vt:lpstr>
      <vt:lpstr>Requirements and Scope</vt:lpstr>
      <vt:lpstr>History of the Draft</vt:lpstr>
      <vt:lpstr>Updates Since IETF-106 (Version-04)</vt:lpstr>
      <vt:lpstr>STAMP Control Code Field</vt:lpstr>
      <vt:lpstr>Performance Measurement Modes</vt:lpstr>
      <vt:lpstr>Destination Address in STAMP Node Address TLV</vt:lpstr>
      <vt:lpstr>Return Address in STAMP Return Path TLV</vt:lpstr>
      <vt:lpstr>Stand-alone LM Message Format for STAMP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ECMP Support for SR Path</vt:lpstr>
      <vt:lpstr>Backup</vt:lpstr>
      <vt:lpstr>STAMP DM Message with Direct Measurement TLV  (DM+LM Combined Probe Message)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1616</cp:revision>
  <dcterms:created xsi:type="dcterms:W3CDTF">2010-06-30T04:12:48Z</dcterms:created>
  <dcterms:modified xsi:type="dcterms:W3CDTF">2020-06-03T18:21:21Z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