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9" r:id="rId3"/>
    <p:sldId id="315" r:id="rId4"/>
    <p:sldId id="1661" r:id="rId5"/>
    <p:sldId id="317" r:id="rId6"/>
    <p:sldId id="1660" r:id="rId7"/>
    <p:sldId id="326" r:id="rId8"/>
    <p:sldId id="318" r:id="rId9"/>
    <p:sldId id="303" r:id="rId10"/>
    <p:sldId id="1655" r:id="rId11"/>
    <p:sldId id="1652" r:id="rId12"/>
    <p:sldId id="1657" r:id="rId13"/>
    <p:sldId id="322" r:id="rId14"/>
    <p:sldId id="320" r:id="rId15"/>
    <p:sldId id="321" r:id="rId16"/>
    <p:sldId id="1658" r:id="rId17"/>
    <p:sldId id="1654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58"/>
    <p:restoredTop sz="93083" autoAdjust="0"/>
  </p:normalViewPr>
  <p:slideViewPr>
    <p:cSldViewPr>
      <p:cViewPr varScale="1">
        <p:scale>
          <a:sx n="171" d="100"/>
          <a:sy n="171" d="100"/>
        </p:scale>
        <p:origin x="912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6/3/20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452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9401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TWAMP Light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draft-gandhi-spring-twamp-srpm-09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2791883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1805408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741825"/>
            <a:ext cx="8077200" cy="686925"/>
          </a:xfrm>
        </p:spPr>
        <p:txBody>
          <a:bodyPr/>
          <a:lstStyle/>
          <a:p>
            <a:r>
              <a:rPr lang="en-US" sz="1800" dirty="0"/>
              <a:t>User-configured destination UDP </a:t>
            </a:r>
            <a:r>
              <a:rPr lang="en-US" sz="1800" b="1" dirty="0"/>
              <a:t>port1</a:t>
            </a:r>
            <a:r>
              <a:rPr lang="en-US" sz="1800" dirty="0"/>
              <a:t> is used for DM probe messages and </a:t>
            </a:r>
            <a:r>
              <a:rPr lang="en-US" sz="1800" b="1" dirty="0"/>
              <a:t>port2</a:t>
            </a:r>
            <a:r>
              <a:rPr lang="en-US" sz="1800" dirty="0"/>
              <a:t> is used for LM probe messages, both in unauthenticated mode.</a:t>
            </a:r>
          </a:p>
        </p:txBody>
      </p:sp>
      <p:sp>
        <p:nvSpPr>
          <p:cNvPr id="5" name="Rectangle 4"/>
          <p:cNvSpPr/>
          <p:nvPr/>
        </p:nvSpPr>
        <p:spPr>
          <a:xfrm>
            <a:off x="1971675" y="1504950"/>
            <a:ext cx="5200650" cy="3016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Sender IPv4 or IPv6 Address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10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DM Message as specified in Section 4.2.1 of RFC 5357|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DM Message as specified in Section 4.1.2 of RFC 5357.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LM Message as specified in this document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         Figure: Probe Query Message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67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7200" y="87235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DM or LM Query Message including IP/UDP Header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Figure: Example Probe Query Message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250787"/>
            <a:ext cx="3962400" cy="264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b="1" dirty="0"/>
              <a:t>end-to-end </a:t>
            </a:r>
            <a:r>
              <a:rPr lang="en-US" sz="1600" dirty="0"/>
              <a:t>performance delay/loss measurement of SR Policy, the probe query message is sent on the SR Policy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for SR-MPLS Policy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Segment List for SRv6 Policy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267200" y="1973510"/>
            <a:ext cx="3962400" cy="30675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Next Hop IPv6 Address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&lt;Segment List&gt;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(Optional)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Payload = DM or LM Query Message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Figure: Example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1571250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742950"/>
            <a:ext cx="7848600" cy="775363"/>
          </a:xfrm>
        </p:spPr>
        <p:txBody>
          <a:bodyPr/>
          <a:lstStyle/>
          <a:p>
            <a:r>
              <a:rPr lang="en-US" sz="2000" dirty="0"/>
              <a:t>The probe response message is sent using the IP/UDP information from the probe query message.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1625840"/>
            <a:ext cx="55626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IP Address = Reflector IPv4 or IPv6 Address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IP Address = Source IP Address from Query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Port = As chosen by Reflector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Port = Source Port from Query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Payload = DM Message specified in Section 4.2.1 of RFC 5357 |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Payload = LM Message specified in this document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    Figure: Probe Response Message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777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9550"/>
            <a:ext cx="3962400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LM Message Format for TWAMP Light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237697"/>
            <a:ext cx="4128052" cy="44012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IP Header                                                     |  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IP Address = Sender IPv4 or IPv6 Address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Port = As chosen by Sender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Port = User-configured </a:t>
            </a:r>
            <a:r>
              <a:rPr lang="en-CA" sz="800" b="1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Port2</a:t>
            </a: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 for Loss Measurement.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Transmit Counter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cs typeface="Courier New" panose="02070309020205020404" pitchFamily="49" charset="0"/>
              </a:rPr>
              <a:t>|X|B| Reserved  | Block Number  | MBZ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Receive Counter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Sender Sequence Number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Sender Counter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|X|B| Reserved  |Sender Block Nu|   MBZ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Sender TTL   |  Padding (3 Bytes)                  </a:t>
            </a:r>
            <a:r>
              <a:rPr lang="en-CA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          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Padding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1548" y="1276350"/>
            <a:ext cx="4356652" cy="297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Loss Measurement (LM) message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/>
              <a:t>Port2</a:t>
            </a:r>
            <a:r>
              <a:rPr lang="en-US" sz="1400" kern="0" dirty="0"/>
              <a:t> is used for identifying LM probe packets</a:t>
            </a:r>
          </a:p>
          <a:p>
            <a:r>
              <a:rPr lang="en-US" sz="1400" kern="0" dirty="0"/>
              <a:t>Does not modify existing TWAMP Light  (which is for DM) procedure as different destination UDP is used for LM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8489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52500"/>
            <a:ext cx="7772400" cy="3238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Links and 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No need to negotiate UDP port to bootstrap PM session - spirit of SR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Stateless on egress node - spirit of SR 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Handle ECMP for SR Paths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 Light)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543300"/>
          </a:xfrm>
        </p:spPr>
        <p:txBody>
          <a:bodyPr/>
          <a:lstStyle/>
          <a:p>
            <a:r>
              <a:rPr lang="en-US" sz="1200" dirty="0"/>
              <a:t>Feb 2019</a:t>
            </a:r>
          </a:p>
          <a:p>
            <a:pPr lvl="1"/>
            <a:r>
              <a:rPr lang="en-US" sz="1200" dirty="0"/>
              <a:t>Draft was published - </a:t>
            </a:r>
            <a:r>
              <a:rPr lang="en-US" sz="1200" i="1" dirty="0"/>
              <a:t>draft-gandhi-spring-twamp-srpm-00</a:t>
            </a:r>
            <a:endParaRPr lang="en-US" sz="1200" dirty="0"/>
          </a:p>
          <a:p>
            <a:r>
              <a:rPr lang="en-US" sz="1200" dirty="0"/>
              <a:t>Mar 2019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draft-gandhi-spring-twamp-srpm-00</a:t>
            </a:r>
            <a:r>
              <a:rPr lang="en-US" sz="1200" dirty="0"/>
              <a:t> at IETF 104 Prague in SPRING WG</a:t>
            </a:r>
          </a:p>
          <a:p>
            <a:r>
              <a:rPr lang="en-US" sz="1200" dirty="0"/>
              <a:t>July 2019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draft-gandhi-spring-twamp-srpm-01</a:t>
            </a:r>
            <a:r>
              <a:rPr lang="en-US" sz="1200" dirty="0"/>
              <a:t> at IETF 105 Montreal in IPPM WG</a:t>
            </a:r>
          </a:p>
          <a:p>
            <a:pPr lvl="2"/>
            <a:r>
              <a:rPr lang="en-US" sz="1200" dirty="0"/>
              <a:t>Slide 9 Titled - </a:t>
            </a:r>
            <a:r>
              <a:rPr lang="en-CA" sz="1200" dirty="0"/>
              <a:t>Applicability of STAMP</a:t>
            </a:r>
            <a:endParaRPr lang="en-US" sz="1200" dirty="0"/>
          </a:p>
          <a:p>
            <a:r>
              <a:rPr lang="en-US" sz="1200" dirty="0"/>
              <a:t>Nov 2019</a:t>
            </a:r>
          </a:p>
          <a:p>
            <a:pPr lvl="1"/>
            <a:r>
              <a:rPr lang="en-US" sz="1200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draft-gandhi-spring-twamp-srpm-04</a:t>
            </a:r>
            <a:r>
              <a:rPr lang="en-US" sz="1200" dirty="0"/>
              <a:t> at IETF 106 Singapore in SPRING WG</a:t>
            </a:r>
          </a:p>
          <a:p>
            <a:r>
              <a:rPr lang="en-US" sz="1200" dirty="0"/>
              <a:t>Mar 2020</a:t>
            </a:r>
          </a:p>
          <a:p>
            <a:pPr lvl="1"/>
            <a:r>
              <a:rPr lang="en-US" sz="1200" dirty="0"/>
              <a:t>Moved STAMP support to </a:t>
            </a:r>
            <a:r>
              <a:rPr lang="en-US" sz="1200" i="1" dirty="0"/>
              <a:t>draft-</a:t>
            </a:r>
            <a:r>
              <a:rPr lang="en-US" sz="1200" i="1" dirty="0" err="1"/>
              <a:t>gandhi</a:t>
            </a:r>
            <a:r>
              <a:rPr lang="en-US" sz="1200" i="1" dirty="0"/>
              <a:t>--spring-</a:t>
            </a:r>
            <a:r>
              <a:rPr lang="en-US" sz="1200" b="1" i="1" dirty="0"/>
              <a:t>stamp</a:t>
            </a:r>
            <a:r>
              <a:rPr lang="en-US" sz="1200" i="1" dirty="0"/>
              <a:t>-srpm-00</a:t>
            </a:r>
          </a:p>
          <a:p>
            <a:pPr lvl="1"/>
            <a:r>
              <a:rPr lang="en-US" sz="1200" dirty="0"/>
              <a:t>Keep TWAMP Light support as informational in </a:t>
            </a:r>
            <a:r>
              <a:rPr lang="en-US" sz="1200" i="1" dirty="0"/>
              <a:t>draft-gandhi-spring-</a:t>
            </a:r>
            <a:r>
              <a:rPr lang="en-US" sz="1200" b="1" i="1" dirty="0"/>
              <a:t>twamp</a:t>
            </a:r>
            <a:r>
              <a:rPr lang="en-US" sz="1200" i="1" dirty="0"/>
              <a:t>-srpm-08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09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(Version-04)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Control Code for “In-band Response Requested” for TWAMP Light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Updated Two-way mode procedure using the Control Code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Moved STAMP support to a new draft - </a:t>
            </a:r>
            <a:r>
              <a:rPr lang="en-US" sz="1600" i="1" dirty="0"/>
              <a:t>draft-gandhi-spring-stamp-srpm-00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Informational draft - as TWAMP Light is informational, see Appendix I in RFC 5357 and Appendix A RFC 8545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Various editorial changes 	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697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1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038599" y="1047750"/>
            <a:ext cx="4648201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0 1 2 3 4 5 6 7 8 9 0 1 2 3 4 5 6 7 8 9 0 1 2 3 4 5 6 7 8 9 0 1  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Sequence Number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  Timestamp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  <a:endParaRPr lang="en-US" altLang="en-US" sz="9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Error Estimate        |            MBZ                |</a:t>
            </a:r>
            <a:endParaRPr lang="en-US" altLang="en-US" sz="9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US" altLang="en-US" sz="9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MBZ                                   |</a:t>
            </a:r>
            <a:r>
              <a:rPr lang="en-US" altLang="en-US" sz="900" b="1" dirty="0">
                <a:solidFill>
                  <a:srgbClr val="0070C0"/>
                </a:solidFill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Control Code</a:t>
            </a: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altLang="en-US" sz="9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US" altLang="en-US" sz="900" dirty="0">
              <a:latin typeface="Courier" pitchFamily="2" charset="0"/>
              <a:ea typeface="Times New Roman" panose="02020603050405020304" pitchFamily="18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  Padding  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endParaRPr lang="en-CA" sz="900" dirty="0">
              <a:latin typeface="Courier" pitchFamily="2" charset="0"/>
            </a:endParaRPr>
          </a:p>
          <a:p>
            <a:r>
              <a:rPr lang="en-CA" sz="900" dirty="0">
                <a:latin typeface="Courier" pitchFamily="2" charset="0"/>
              </a:rPr>
              <a:t>  </a:t>
            </a:r>
          </a:p>
          <a:p>
            <a:r>
              <a:rPr lang="en-CA" sz="900" dirty="0">
                <a:latin typeface="Courier" pitchFamily="2" charset="0"/>
              </a:rPr>
              <a:t>          Figure: Control Code in TWAMP Light Query Message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28600" y="971550"/>
            <a:ext cx="3733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 Query: </a:t>
            </a:r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Sender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the reverse direction. 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0x2: No Response Requested.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Also applicable to non-SR paths.</a:t>
            </a:r>
          </a:p>
        </p:txBody>
      </p:sp>
    </p:spTree>
    <p:extLst>
      <p:ext uri="{BB962C8B-B14F-4D97-AF65-F5344CB8AC3E}">
        <p14:creationId xmlns:p14="http://schemas.microsoft.com/office/powerpoint/2010/main" val="156625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319052" cy="29718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-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C828B-4CBA-294F-B5C1-81EAE6971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Implementation exists</a:t>
            </a:r>
          </a:p>
          <a:p>
            <a:r>
              <a:rPr lang="en-US" sz="2400" dirty="0"/>
              <a:t>In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(SPRING WG) queue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7013</TotalTime>
  <Words>1586</Words>
  <Application>Microsoft Macintosh PowerPoint</Application>
  <PresentationFormat>On-screen Show (16:9)</PresentationFormat>
  <Paragraphs>292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TWAMP Light for Segment Routing Networks</vt:lpstr>
      <vt:lpstr>Agenda</vt:lpstr>
      <vt:lpstr>Requirements and Scope</vt:lpstr>
      <vt:lpstr>History of the Draft</vt:lpstr>
      <vt:lpstr>Updates Since IETF-106 (Version-04)</vt:lpstr>
      <vt:lpstr>TWAMP Light Control Code Field</vt:lpstr>
      <vt:lpstr>Performance Measurement Modes</vt:lpstr>
      <vt:lpstr>Next Steps</vt:lpstr>
      <vt:lpstr>PowerPoint Presentation</vt:lpstr>
      <vt:lpstr>Backup</vt:lpstr>
      <vt:lpstr>Example Provisioning Model</vt:lpstr>
      <vt:lpstr>Probe Query for Links</vt:lpstr>
      <vt:lpstr>Probe Query for SR-MPLS and SRv6 Policy</vt:lpstr>
      <vt:lpstr>Probe Response Message</vt:lpstr>
      <vt:lpstr>Stand-alone LM Message Format for TWAMP Light</vt:lpstr>
      <vt:lpstr>ECMP Support for SR Path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1599</cp:revision>
  <dcterms:created xsi:type="dcterms:W3CDTF">2010-06-30T04:12:48Z</dcterms:created>
  <dcterms:modified xsi:type="dcterms:W3CDTF">2020-06-03T18:23:09Z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