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61" r:id="rId5"/>
    <p:sldId id="317" r:id="rId6"/>
    <p:sldId id="1660" r:id="rId7"/>
    <p:sldId id="326" r:id="rId8"/>
    <p:sldId id="318" r:id="rId9"/>
    <p:sldId id="303" r:id="rId10"/>
    <p:sldId id="1655" r:id="rId11"/>
    <p:sldId id="1652" r:id="rId12"/>
    <p:sldId id="1657" r:id="rId13"/>
    <p:sldId id="322" r:id="rId14"/>
    <p:sldId id="320" r:id="rId15"/>
    <p:sldId id="321" r:id="rId16"/>
    <p:sldId id="1658" r:id="rId17"/>
    <p:sldId id="1654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33"/>
    <p:restoredTop sz="93083" autoAdjust="0"/>
  </p:normalViewPr>
  <p:slideViewPr>
    <p:cSldViewPr>
      <p:cViewPr varScale="1">
        <p:scale>
          <a:sx n="188" d="100"/>
          <a:sy n="188" d="100"/>
        </p:scale>
        <p:origin x="184" y="2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3/30/20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52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40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TWAMP Light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draft-gandhi-spring-twamp-srpm-08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843776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|------------|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180540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Message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66700" y="742950"/>
            <a:ext cx="8610600" cy="1102908"/>
          </a:xfrm>
        </p:spPr>
        <p:txBody>
          <a:bodyPr/>
          <a:lstStyle/>
          <a:p>
            <a:r>
              <a:rPr lang="en-US" sz="1400" dirty="0"/>
              <a:t>PM probe query message sent for Links and End-to-end P2P/ P2MP SR Policies.</a:t>
            </a:r>
          </a:p>
          <a:p>
            <a:r>
              <a:rPr lang="en-US" sz="1400" dirty="0"/>
              <a:t>User-configured destination UDP </a:t>
            </a:r>
            <a:r>
              <a:rPr lang="en-US" sz="1400" b="1" dirty="0"/>
              <a:t>port1</a:t>
            </a:r>
            <a:r>
              <a:rPr lang="en-US" sz="1400" dirty="0"/>
              <a:t> is used for DM probe messages in unauthenticated mode and </a:t>
            </a:r>
            <a:r>
              <a:rPr lang="en-US" sz="1400" b="1" dirty="0"/>
              <a:t>port2</a:t>
            </a:r>
            <a:r>
              <a:rPr lang="en-US" sz="1400" dirty="0"/>
              <a:t> is used for LM probe messages in unauthenticated mode.</a:t>
            </a:r>
          </a:p>
          <a:p>
            <a:r>
              <a:rPr lang="en-US" sz="1400" dirty="0"/>
              <a:t>For DM, payload contains RFC 5357 (TWAMP Light) defined probe message as shown below.</a:t>
            </a:r>
          </a:p>
          <a:p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2247900" y="1954173"/>
            <a:ext cx="4648200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9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for Delay Measurement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Payload = Message as specified in Section 4.2.1 of RFC 5357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Payload = Message as specified in Section 4.1.2 of RFC 5357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9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ourier" charset="0"/>
                <a:cs typeface="Courier" charset="0"/>
              </a:rPr>
              <a:t>                   Figure: DM Probe Query Message</a:t>
            </a:r>
            <a:endParaRPr lang="en-US" sz="9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67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191000" y="243334"/>
            <a:ext cx="472440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Message for DM or LM                            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         Figure: Probe Query Message for SR-MPLS Policy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             SRH                     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Message for DM or LM                            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(Using IPv6 Addresses)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          Figure: Probe Query Message for SRv6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352550"/>
            <a:ext cx="39624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messages are sent on the SR Policy path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Policies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SID list for SRv6 Policies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END.OTP (for DM) or END.OP (for LM) for target SID for SRv6 Policies</a:t>
            </a:r>
            <a:endParaRPr lang="en-US" sz="1600" kern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63617F-26D6-E64C-98B9-346A9686E76B}"/>
              </a:ext>
            </a:extLst>
          </p:cNvPr>
          <p:cNvCxnSpPr/>
          <p:nvPr/>
        </p:nvCxnSpPr>
        <p:spPr>
          <a:xfrm>
            <a:off x="4191000" y="2571750"/>
            <a:ext cx="4724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25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1632681"/>
            <a:ext cx="5562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DM Payload as specified in Section 4.2.1 of RFC 5357, or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LM Payload as specified in this document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777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TWAMP Light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237697"/>
            <a:ext cx="41910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IP Header                                                     |  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Router Alert Option Not Set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Port =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User-configured Port2 for Loss Measurement</a:t>
            </a: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Transmit Counter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cs typeface="Courier New" panose="02070309020205020404" pitchFamily="49" charset="0"/>
              </a:rPr>
              <a:t>|X|B| Reserved  | Block Number  | MBZ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Receive Counter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Sequence Number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Counter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|X|B| Reserved  |Sender Block Nu|   MBZ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Sender TTL   |  Padding (3 Bytes)                  </a:t>
            </a:r>
            <a:r>
              <a:rPr lang="en-CA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         </a:t>
            </a: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Padding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/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b="1" kern="0" dirty="0">
                <a:solidFill>
                  <a:schemeClr val="tx2"/>
                </a:solidFill>
              </a:rPr>
              <a:t>Does not modify existing TWAMP Light  (which is for DM) procedure as different UDP destination port2 is used for LM.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489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Policy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 and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 header (e.g. 127/8 for IPv4 and FFFF:7F00/104 for IPv6)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52500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Policies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bootstrap PM session (e.g. to negotiate UDP port)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Policies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(TWAMP) defined probe messages - TWAMP Light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1574"/>
            <a:ext cx="8229600" cy="3416576"/>
          </a:xfrm>
        </p:spPr>
        <p:txBody>
          <a:bodyPr/>
          <a:lstStyle/>
          <a:p>
            <a:r>
              <a:rPr lang="en-US" sz="1100" dirty="0"/>
              <a:t>Feb 2019</a:t>
            </a:r>
          </a:p>
          <a:p>
            <a:pPr lvl="1"/>
            <a:r>
              <a:rPr lang="en-US" sz="1100" dirty="0"/>
              <a:t>Draft was first published - </a:t>
            </a:r>
            <a:r>
              <a:rPr lang="en-US" sz="1100" i="1" dirty="0"/>
              <a:t>draft-gandhi-spring-twamp-srpm-00</a:t>
            </a:r>
          </a:p>
          <a:p>
            <a:r>
              <a:rPr lang="en-US" sz="1100" dirty="0"/>
              <a:t>May 2019</a:t>
            </a:r>
          </a:p>
          <a:p>
            <a:pPr lvl="1"/>
            <a:r>
              <a:rPr lang="en-US" sz="1100" dirty="0"/>
              <a:t>Added STAMP TLV for Return Path </a:t>
            </a:r>
          </a:p>
          <a:p>
            <a:r>
              <a:rPr lang="en-US" sz="1100" dirty="0"/>
              <a:t>Mar 2019</a:t>
            </a:r>
          </a:p>
          <a:p>
            <a:pPr lvl="1"/>
            <a:r>
              <a:rPr lang="en-US" sz="1100" dirty="0"/>
              <a:t>Presented revision-00 at IETF 104 Prague in SPRING WG</a:t>
            </a:r>
          </a:p>
          <a:p>
            <a:r>
              <a:rPr lang="en-US" sz="1100" dirty="0"/>
              <a:t>July 2019</a:t>
            </a:r>
          </a:p>
          <a:p>
            <a:pPr lvl="1"/>
            <a:r>
              <a:rPr lang="en-US" sz="1100" dirty="0"/>
              <a:t>Presented revision-01 at IETF 105 Montreal in IPPM WG</a:t>
            </a:r>
          </a:p>
          <a:p>
            <a:pPr lvl="2"/>
            <a:r>
              <a:rPr lang="en-US" sz="1100" dirty="0"/>
              <a:t>Slide 9 Titled - </a:t>
            </a:r>
            <a:r>
              <a:rPr lang="en-CA" sz="1100" dirty="0"/>
              <a:t>Applicability of STAMP – STAMP is supported</a:t>
            </a:r>
            <a:endParaRPr lang="en-US" sz="1100" dirty="0"/>
          </a:p>
          <a:p>
            <a:r>
              <a:rPr lang="en-US" sz="1100" dirty="0"/>
              <a:t>Aug 2019</a:t>
            </a:r>
          </a:p>
          <a:p>
            <a:pPr lvl="1"/>
            <a:r>
              <a:rPr lang="en-US" sz="1100" dirty="0"/>
              <a:t>Revision-02 updates included a section stand-alone LM messages</a:t>
            </a:r>
          </a:p>
          <a:p>
            <a:r>
              <a:rPr lang="en-US" sz="1100" dirty="0"/>
              <a:t>Nov 2019</a:t>
            </a:r>
          </a:p>
          <a:p>
            <a:pPr lvl="1"/>
            <a:r>
              <a:rPr lang="en-US" sz="1100" b="1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100" dirty="0"/>
              <a:t>Presented revision-04 at IETF 106 Singapore in SPRING WG</a:t>
            </a:r>
          </a:p>
          <a:p>
            <a:r>
              <a:rPr lang="en-US" sz="1100" dirty="0"/>
              <a:t>Mar 2020</a:t>
            </a:r>
          </a:p>
          <a:p>
            <a:pPr lvl="1"/>
            <a:r>
              <a:rPr lang="en-US" sz="1100" dirty="0"/>
              <a:t>Moved STAMP support to </a:t>
            </a:r>
            <a:r>
              <a:rPr lang="en-US" sz="1100" i="1" dirty="0"/>
              <a:t>draft-</a:t>
            </a:r>
            <a:r>
              <a:rPr lang="en-US" sz="1100" i="1" dirty="0" err="1"/>
              <a:t>gandhi</a:t>
            </a:r>
            <a:r>
              <a:rPr lang="en-US" sz="1100" i="1" dirty="0"/>
              <a:t>--spring-stamp-srpm-00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9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(Revision-04)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TWAMP Light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Moved STAMP support to a new draft - </a:t>
            </a:r>
            <a:r>
              <a:rPr lang="en-US" sz="1600" i="1" dirty="0"/>
              <a:t>draft-</a:t>
            </a:r>
            <a:r>
              <a:rPr lang="en-US" sz="1600" i="1" dirty="0" err="1"/>
              <a:t>gandhi</a:t>
            </a:r>
            <a:r>
              <a:rPr lang="en-US" sz="1600" i="1" dirty="0"/>
              <a:t>-spring-stamp-</a:t>
            </a:r>
            <a:r>
              <a:rPr lang="en-US" sz="1600" i="1" dirty="0" err="1"/>
              <a:t>srpm</a:t>
            </a:r>
            <a:endParaRPr lang="en-US" sz="1600" i="1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Informational draft - as TWAMP Light is informational, see Appendix I in RFC 5357 and Appendix A RFC 8545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97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14800" y="971550"/>
            <a:ext cx="46482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      Timestamp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Error Estimate        |  MBZ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MBZ                                   |Se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Session-Sender Error Estimate | MBZ           |Re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</a:t>
            </a:r>
            <a:r>
              <a:rPr lang="en-CA" sz="800" dirty="0" err="1">
                <a:latin typeface="Courier" pitchFamily="2" charset="0"/>
              </a:rPr>
              <a:t>Ses</a:t>
            </a:r>
            <a:r>
              <a:rPr lang="en-CA" sz="800" dirty="0">
                <a:latin typeface="Courier" pitchFamily="2" charset="0"/>
              </a:rPr>
              <a:t>-Sender TTL |                 MBZ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         Figure 6: Control Code in TWAMP Light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28600" y="971550"/>
            <a:ext cx="38862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 Sender Control Code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bidirectional path does not have to be an SR path.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Response: Reflector Control Code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0xN: Additional Error will be defined in future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1F2BC0-7615-0847-B0F1-3B3FC5396FF2}"/>
              </a:ext>
            </a:extLst>
          </p:cNvPr>
          <p:cNvCxnSpPr>
            <a:cxnSpLocks/>
          </p:cNvCxnSpPr>
          <p:nvPr/>
        </p:nvCxnSpPr>
        <p:spPr>
          <a:xfrm>
            <a:off x="4114800" y="2647950"/>
            <a:ext cx="4648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25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-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in the header of the packet</a:t>
            </a:r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6927</TotalTime>
  <Words>1652</Words>
  <Application>Microsoft Macintosh PowerPoint</Application>
  <PresentationFormat>On-screen Show (16:9)</PresentationFormat>
  <Paragraphs>298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TWAMP Light for Segment Routing Networks</vt:lpstr>
      <vt:lpstr>Agenda</vt:lpstr>
      <vt:lpstr>Requirements and Scope</vt:lpstr>
      <vt:lpstr>History of the Draft</vt:lpstr>
      <vt:lpstr>Updates Since IETF-106 (Revision-04)</vt:lpstr>
      <vt:lpstr>TWAMP Light Control Code Field</vt:lpstr>
      <vt:lpstr>Performance Measurement Modes</vt:lpstr>
      <vt:lpstr>Next Steps</vt:lpstr>
      <vt:lpstr>PowerPoint Presentation</vt:lpstr>
      <vt:lpstr>Backup</vt:lpstr>
      <vt:lpstr>Example Provisioning Model</vt:lpstr>
      <vt:lpstr>Probe Query Message</vt:lpstr>
      <vt:lpstr>Probe Query for SR-MPLS and SRv6 Policy</vt:lpstr>
      <vt:lpstr>Probe Response Message</vt:lpstr>
      <vt:lpstr>Stand-alone LM Message Format for TWAMP Light</vt:lpstr>
      <vt:lpstr>ECMP Support for SR Policy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1537</cp:revision>
  <dcterms:created xsi:type="dcterms:W3CDTF">2010-06-30T04:12:48Z</dcterms:created>
  <dcterms:modified xsi:type="dcterms:W3CDTF">2020-03-30T15:01:41Z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