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3055" r:id="rId12"/>
    <p:sldId id="3054" r:id="rId13"/>
    <p:sldId id="3056" r:id="rId14"/>
    <p:sldId id="1670" r:id="rId15"/>
    <p:sldId id="1671" r:id="rId16"/>
    <p:sldId id="1649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22" d="100"/>
          <a:sy n="122" d="100"/>
        </p:scale>
        <p:origin x="216" y="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03773"/>
            <a:ext cx="4560404" cy="403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kern="0" dirty="0"/>
              <a:t>Stand-alone Direct Measurement test packet defined</a:t>
            </a:r>
          </a:p>
          <a:p>
            <a:pPr lvl="1"/>
            <a:r>
              <a:rPr lang="en-US" sz="1200" kern="0" dirty="0"/>
              <a:t>Hardware efficient counter-stamping</a:t>
            </a:r>
          </a:p>
          <a:p>
            <a:pPr lvl="2"/>
            <a:r>
              <a:rPr lang="en-US" sz="1200" kern="0" dirty="0"/>
              <a:t>Well-known locations for transmit and receive traffic counters</a:t>
            </a:r>
          </a:p>
          <a:p>
            <a:pPr lvl="1"/>
            <a:r>
              <a:rPr lang="en-US" sz="1200" kern="0" dirty="0"/>
              <a:t>Block number of the counters for alternate marking method [RFC 8321]</a:t>
            </a:r>
          </a:p>
          <a:p>
            <a:pPr lvl="1"/>
            <a:r>
              <a:rPr lang="en-US" sz="1200" kern="0" dirty="0"/>
              <a:t>Traffic class of the counters for per class packet loss</a:t>
            </a:r>
          </a:p>
          <a:p>
            <a:r>
              <a:rPr lang="en-US" sz="1200" kern="0" dirty="0"/>
              <a:t>Direct Measurement test packet is also defined for authenticated mode</a:t>
            </a:r>
          </a:p>
          <a:p>
            <a:r>
              <a:rPr lang="en-US" sz="1200" kern="0" dirty="0"/>
              <a:t>User-configured destination UDP </a:t>
            </a:r>
            <a:r>
              <a:rPr lang="en-US" sz="1200" b="1" kern="0" dirty="0">
                <a:solidFill>
                  <a:srgbClr val="0070C0"/>
                </a:solidFill>
              </a:rPr>
              <a:t>Port2</a:t>
            </a:r>
            <a:r>
              <a:rPr lang="en-US" sz="1200" kern="0" dirty="0"/>
              <a:t> is used for identifying direct measurement test packets</a:t>
            </a:r>
          </a:p>
          <a:p>
            <a:r>
              <a:rPr lang="en-US" sz="1200" kern="0" dirty="0"/>
              <a:t>Does not modify the existing STAMP procedure as different destination UDP port is used for direct measurement test packets</a:t>
            </a:r>
          </a:p>
          <a:p>
            <a:r>
              <a:rPr lang="en-US" sz="1200" kern="0" dirty="0"/>
              <a:t>Sequence Numbers allow to detect test packet loss</a:t>
            </a:r>
          </a:p>
          <a:p>
            <a:r>
              <a:rPr lang="en-US" sz="1200" kern="0" dirty="0"/>
              <a:t>Flags</a:t>
            </a:r>
          </a:p>
          <a:p>
            <a:pPr lvl="1"/>
            <a:r>
              <a:rPr lang="en-US" sz="1200" kern="0" dirty="0"/>
              <a:t>X set to 1 for 64-Bit Counter, set to 0 for 32-Bit Counter</a:t>
            </a:r>
          </a:p>
          <a:p>
            <a:pPr lvl="1"/>
            <a:r>
              <a:rPr lang="en-US" sz="1200" kern="0" dirty="0"/>
              <a:t>B set to 1 for Byte Counter, set to 0 for Packet Counter</a:t>
            </a:r>
          </a:p>
          <a:p>
            <a:pPr lvl="1"/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Send-DSCP | Block Number|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|X|B|T| Reserved  |Send-Block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MBZ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B8C1-E00C-9540-BBDE-60963DFE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D67C0-89E5-374E-B41C-9DEF915C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041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C7FE1-4960-BC41-A460-DC72E1A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5251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A720A-6AD8-EC49-B5E6-EC81581B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5" y="874514"/>
            <a:ext cx="4474029" cy="38094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050" dirty="0"/>
              <a:t>STAMP Direct Measurement TLV 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Complex to implement counter collection in hardware for Sender TX, Reflector RX and Reflector TX to detect packet loss.</a:t>
            </a:r>
          </a:p>
          <a:p>
            <a:pPr lvl="1"/>
            <a:r>
              <a:rPr lang="en-US" sz="1050" dirty="0"/>
              <a:t>Session-reflector hardware to parse STAMP TLVs in receive packets to decide if receive counter to be punted to the control-plane</a:t>
            </a:r>
          </a:p>
          <a:p>
            <a:pPr lvl="1"/>
            <a:r>
              <a:rPr lang="en-US" sz="1050" dirty="0"/>
              <a:t>Reply test packet with transmit counter NOT at the same location – needed for hardware counter-stamping (like STAMP timestamp)</a:t>
            </a:r>
          </a:p>
          <a:p>
            <a:pPr lvl="1"/>
            <a:r>
              <a:rPr lang="en-US" sz="1050" dirty="0"/>
              <a:t>Hardware needs to write both timestamp and counter in the injected packet – not capable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For control-plane implementation, how can we measure packet loss without alternate marking method (block number)?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Need STAMP TLV processing in hardware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not at fixed location due to TLVs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location deeper into the packet (Eth 18, IPv6 40, UDP 8, STAMP 44, TLV Type 4, Total = 114 Byte) – load into write-able memory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Direct Measurement TLV supports </a:t>
            </a:r>
            <a:r>
              <a:rPr lang="en-US" sz="1050" b="1" dirty="0"/>
              <a:t>32-bit packet</a:t>
            </a:r>
            <a:r>
              <a:rPr lang="en-US" sz="1050" dirty="0"/>
              <a:t> counters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Does not support per-traffic class direct measurement (DSCP TLV processing not specified for Counters)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endParaRPr lang="en-US" sz="105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A87E178-4F83-6041-AC6A-C4AD6FF8ED38}"/>
              </a:ext>
            </a:extLst>
          </p:cNvPr>
          <p:cNvSpPr txBox="1">
            <a:spLocks/>
          </p:cNvSpPr>
          <p:nvPr/>
        </p:nvSpPr>
        <p:spPr bwMode="auto">
          <a:xfrm>
            <a:off x="4724400" y="874513"/>
            <a:ext cx="4223658" cy="38094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050" kern="0" dirty="0"/>
              <a:t>Direct Measurement Test Packet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Suitable for collecting data packet counters from hardware – inline counter-stamping (for P2P connections)</a:t>
            </a:r>
          </a:p>
          <a:p>
            <a:pPr lvl="1"/>
            <a:r>
              <a:rPr lang="en-US" sz="1050" kern="0" dirty="0"/>
              <a:t>Reply test packet with transmit counter at the same location – important property for hardware counter-stamping (like STAMP timestamp)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Direct Measurement Test Packet identifies the block number of the counters - used for alternate marking method (RFC 8321) for control-plane based packet loss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No TLV processing in hardware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at fixed location, well-known location for SRv6 network programming, needed for hardware implementation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Counter location earlier into the packet  (Eth 18, IPv6 40, UDP 8, Seq 4, Total = 70 Byte)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Direct Measurement Test Packet supports </a:t>
            </a:r>
            <a:r>
              <a:rPr lang="en-US" sz="1050" b="1" kern="0" dirty="0"/>
              <a:t>32-bit</a:t>
            </a:r>
            <a:r>
              <a:rPr lang="en-US" sz="1050" kern="0" dirty="0"/>
              <a:t> </a:t>
            </a:r>
            <a:r>
              <a:rPr lang="en-US" sz="1050" b="1" kern="0" dirty="0"/>
              <a:t>packet and byte </a:t>
            </a:r>
            <a:r>
              <a:rPr lang="en-US" sz="1050" kern="0" dirty="0"/>
              <a:t>counters and </a:t>
            </a:r>
            <a:r>
              <a:rPr lang="en-US" sz="1050" b="1" kern="0" dirty="0"/>
              <a:t>64-bit</a:t>
            </a:r>
            <a:r>
              <a:rPr lang="en-US" sz="1050" kern="0" dirty="0"/>
              <a:t> </a:t>
            </a:r>
            <a:r>
              <a:rPr lang="en-US" sz="1050" b="1" kern="0" dirty="0"/>
              <a:t>packet and byte </a:t>
            </a:r>
            <a:r>
              <a:rPr lang="en-US" sz="105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050" kern="0" dirty="0"/>
              <a:t>Per traffic-class counter collection (per traffic-class loss measurement) (e.g., drop best effort traffic)</a:t>
            </a:r>
          </a:p>
        </p:txBody>
      </p:sp>
    </p:spTree>
    <p:extLst>
      <p:ext uri="{BB962C8B-B14F-4D97-AF65-F5344CB8AC3E}">
        <p14:creationId xmlns:p14="http://schemas.microsoft.com/office/powerpoint/2010/main" val="67116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ular Callout 27">
            <a:extLst>
              <a:ext uri="{FF2B5EF4-FFF2-40B4-BE49-F238E27FC236}">
                <a16:creationId xmlns:a16="http://schemas.microsoft.com/office/drawing/2014/main" id="{CBAA138F-2CEA-4473-835A-18AEC15829E1}"/>
              </a:ext>
            </a:extLst>
          </p:cNvPr>
          <p:cNvSpPr/>
          <p:nvPr/>
        </p:nvSpPr>
        <p:spPr bwMode="auto">
          <a:xfrm>
            <a:off x="1640014" y="2224507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Inline Counter-stamping in Hardware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8C06FA-081C-49D7-9C77-0D814D62D5F5}"/>
              </a:ext>
            </a:extLst>
          </p:cNvPr>
          <p:cNvSpPr/>
          <p:nvPr/>
        </p:nvSpPr>
        <p:spPr>
          <a:xfrm>
            <a:off x="3153455" y="1659535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350B2C-B724-4674-97E3-2CF0AF13068D}"/>
              </a:ext>
            </a:extLst>
          </p:cNvPr>
          <p:cNvSpPr/>
          <p:nvPr/>
        </p:nvSpPr>
        <p:spPr>
          <a:xfrm>
            <a:off x="1558989" y="1668679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1" name="Down Arrow 84">
            <a:extLst>
              <a:ext uri="{FF2B5EF4-FFF2-40B4-BE49-F238E27FC236}">
                <a16:creationId xmlns:a16="http://schemas.microsoft.com/office/drawing/2014/main" id="{5ED5220D-7439-4496-8A23-28A6BFD05925}"/>
              </a:ext>
            </a:extLst>
          </p:cNvPr>
          <p:cNvSpPr/>
          <p:nvPr/>
        </p:nvSpPr>
        <p:spPr>
          <a:xfrm rot="16200000">
            <a:off x="1942787" y="1739351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C4903E4-8DD5-4797-8DD2-1EEDB990F97E}"/>
              </a:ext>
            </a:extLst>
          </p:cNvPr>
          <p:cNvCxnSpPr>
            <a:cxnSpLocks/>
            <a:stCxn id="216" idx="6"/>
            <a:endCxn id="184" idx="2"/>
          </p:cNvCxnSpPr>
          <p:nvPr/>
        </p:nvCxnSpPr>
        <p:spPr>
          <a:xfrm flipV="1">
            <a:off x="1778445" y="1769263"/>
            <a:ext cx="1375010" cy="91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534103" y="2684799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7C330-061A-4D11-B791-663C35AE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30" y="1998896"/>
            <a:ext cx="1858270" cy="260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DEA6A-B814-4903-B375-7ACD7A46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9" y="1280835"/>
            <a:ext cx="1771035" cy="268339"/>
          </a:xfrm>
          <a:prstGeom prst="rect">
            <a:avLst/>
          </a:prstGeom>
        </p:spPr>
      </p:pic>
      <p:sp>
        <p:nvSpPr>
          <p:cNvPr id="33" name="Rounded Rectangular Callout 27">
            <a:extLst>
              <a:ext uri="{FF2B5EF4-FFF2-40B4-BE49-F238E27FC236}">
                <a16:creationId xmlns:a16="http://schemas.microsoft.com/office/drawing/2014/main" id="{5B66A804-559C-44DA-9263-5AAB6E584282}"/>
              </a:ext>
            </a:extLst>
          </p:cNvPr>
          <p:cNvSpPr/>
          <p:nvPr/>
        </p:nvSpPr>
        <p:spPr bwMode="auto">
          <a:xfrm>
            <a:off x="3014860" y="2225740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6C513-7470-4B7E-A306-AF186112A1AA}"/>
              </a:ext>
            </a:extLst>
          </p:cNvPr>
          <p:cNvSpPr txBox="1"/>
          <p:nvPr/>
        </p:nvSpPr>
        <p:spPr>
          <a:xfrm>
            <a:off x="2939802" y="1390336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9D29B-E69E-4D8C-996E-D88AD5BCCE67}"/>
              </a:ext>
            </a:extLst>
          </p:cNvPr>
          <p:cNvSpPr txBox="1"/>
          <p:nvPr/>
        </p:nvSpPr>
        <p:spPr>
          <a:xfrm>
            <a:off x="1669439" y="1390513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04B2D-2257-F24C-8F26-69ECD9F3168B}"/>
              </a:ext>
            </a:extLst>
          </p:cNvPr>
          <p:cNvSpPr txBox="1"/>
          <p:nvPr/>
        </p:nvSpPr>
        <p:spPr>
          <a:xfrm>
            <a:off x="938631" y="1632921"/>
            <a:ext cx="600659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1B4-8F2B-B348-BFD7-91DA8AD8E4E2}"/>
              </a:ext>
            </a:extLst>
          </p:cNvPr>
          <p:cNvSpPr txBox="1"/>
          <p:nvPr/>
        </p:nvSpPr>
        <p:spPr>
          <a:xfrm>
            <a:off x="3426249" y="1632921"/>
            <a:ext cx="709663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38" name="Down Arrow 84">
            <a:extLst>
              <a:ext uri="{FF2B5EF4-FFF2-40B4-BE49-F238E27FC236}">
                <a16:creationId xmlns:a16="http://schemas.microsoft.com/office/drawing/2014/main" id="{4CF0B229-F560-3542-9B4B-4C0897B4C936}"/>
              </a:ext>
            </a:extLst>
          </p:cNvPr>
          <p:cNvSpPr/>
          <p:nvPr/>
        </p:nvSpPr>
        <p:spPr>
          <a:xfrm rot="5400000">
            <a:off x="2904636" y="2013009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7175" y="1632921"/>
            <a:ext cx="3578944" cy="919804"/>
          </a:xfrm>
        </p:spPr>
        <p:txBody>
          <a:bodyPr/>
          <a:lstStyle/>
          <a:p>
            <a:r>
              <a:rPr lang="en-US" sz="1200" dirty="0"/>
              <a:t>Advertise extended TE metrics – link loss percentage</a:t>
            </a:r>
          </a:p>
          <a:p>
            <a:pPr lvl="1"/>
            <a:r>
              <a:rPr lang="en-US" sz="1000" dirty="0"/>
              <a:t>RFC 8570 (IS-IS)</a:t>
            </a:r>
          </a:p>
          <a:p>
            <a:pPr lvl="1"/>
            <a:r>
              <a:rPr lang="en-US" sz="1000" dirty="0"/>
              <a:t>RFC 7471 (OSPF)</a:t>
            </a:r>
          </a:p>
          <a:p>
            <a:pPr lvl="1"/>
            <a:r>
              <a:rPr lang="en-US" sz="1000" dirty="0"/>
              <a:t>RFC 8571 (BGP-LS)</a:t>
            </a:r>
          </a:p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439180"/>
            <a:ext cx="464949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mpls</a:t>
            </a:r>
            <a:r>
              <a:rPr lang="en-CA" sz="1400" dirty="0"/>
              <a:t>-</a:t>
            </a:r>
            <a:r>
              <a:rPr lang="en-CA" sz="1400" dirty="0" err="1"/>
              <a:t>sfl</a:t>
            </a:r>
            <a:r>
              <a:rPr lang="en-CA" sz="1400" dirty="0"/>
              <a:t>-framework - Synonymous Flow Label Framework</a:t>
            </a:r>
          </a:p>
          <a:p>
            <a:r>
              <a:rPr lang="en-CA" sz="1400" dirty="0"/>
              <a:t>Control plane-based packet loss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333500" y="2193369"/>
            <a:ext cx="64770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16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Test Packet for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Eliminate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hardware implementation - very high scale for number of sessions and faster detection interval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719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Draft defines extensions for RFC 8762 - STAMP</a:t>
            </a:r>
          </a:p>
          <a:p>
            <a:pPr marL="1200150" lvl="2" indent="-342900"/>
            <a:r>
              <a:rPr lang="en-US" sz="1600" dirty="0"/>
              <a:t>Updates RFC 8762 due to new field (control code) in the test packet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Extensions specific to SR?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Indicate new packet loss packet is for direct measurement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Move Receive Counter and other Reply test packet fields to Section 4.1 from 3.2</a:t>
            </a:r>
          </a:p>
          <a:p>
            <a:pPr lvl="2"/>
            <a:r>
              <a:rPr lang="en-CA" sz="1600" dirty="0"/>
              <a:t>Explain how the counters and sequence numbers are used to do loss measurement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170814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    Session-Sender Control Code in Test Packet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 for links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r>
              <a:rPr lang="en-US" sz="1600" dirty="0"/>
              <a:t>No way of knowing if one-way or two-way mode from the received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2296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7573</TotalTime>
  <Words>2341</Words>
  <Application>Microsoft Macintosh PowerPoint</Application>
  <PresentationFormat>On-screen Show (16:9)</PresentationFormat>
  <Paragraphs>355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 - Usage</vt:lpstr>
      <vt:lpstr>STAMP - Return Path TLV</vt:lpstr>
      <vt:lpstr>STAMP - Return Path TLV - Usage</vt:lpstr>
      <vt:lpstr>STAMP - Destination Node Address TLV</vt:lpstr>
      <vt:lpstr>Stand-alone Direct Measurement Test Packet for Packet Loss</vt:lpstr>
      <vt:lpstr>Direct Measurement TLV vs. Direct Measurement Test Packet</vt:lpstr>
      <vt:lpstr>PowerPoint Presentation</vt:lpstr>
      <vt:lpstr>Alternate Marking Method for Packet Loss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1964</cp:revision>
  <dcterms:created xsi:type="dcterms:W3CDTF">2010-06-30T04:12:48Z</dcterms:created>
  <dcterms:modified xsi:type="dcterms:W3CDTF">2021-01-19T14:32:59Z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