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661" r:id="rId2"/>
    <p:sldId id="1662" r:id="rId3"/>
    <p:sldId id="1663" r:id="rId4"/>
    <p:sldId id="321" r:id="rId5"/>
    <p:sldId id="3058" r:id="rId6"/>
    <p:sldId id="3056" r:id="rId7"/>
    <p:sldId id="3057" r:id="rId8"/>
    <p:sldId id="1670" r:id="rId9"/>
    <p:sldId id="1671" r:id="rId10"/>
    <p:sldId id="3054" r:id="rId11"/>
    <p:sldId id="1649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10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705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5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113201852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93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Simple TWAMP (STAMP) Extensions for Direct Measurement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draft-gandhi-ippm-stamp-direct-loss-00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742011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2"/>
          <p:cNvSpPr txBox="1">
            <a:spLocks/>
          </p:cNvSpPr>
          <p:nvPr/>
        </p:nvSpPr>
        <p:spPr bwMode="auto">
          <a:xfrm>
            <a:off x="462126" y="196884"/>
            <a:ext cx="8219748" cy="731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Link Loss Direct Measurement (P2P Circuits)</a:t>
            </a:r>
          </a:p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In-band Counter-stamping in Hardware</a:t>
            </a:r>
          </a:p>
        </p:txBody>
      </p:sp>
      <p:sp>
        <p:nvSpPr>
          <p:cNvPr id="275" name="Content Placeholder 2">
            <a:extLst>
              <a:ext uri="{FF2B5EF4-FFF2-40B4-BE49-F238E27FC236}">
                <a16:creationId xmlns:a16="http://schemas.microsoft.com/office/drawing/2014/main" id="{BA21E28E-354B-471D-8C2D-8DABDC2C9953}"/>
              </a:ext>
            </a:extLst>
          </p:cNvPr>
          <p:cNvSpPr txBox="1">
            <a:spLocks/>
          </p:cNvSpPr>
          <p:nvPr/>
        </p:nvSpPr>
        <p:spPr>
          <a:xfrm>
            <a:off x="263753" y="2855092"/>
            <a:ext cx="4215984" cy="1052161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60"/>
              </a:lnSpc>
              <a:spcBef>
                <a:spcPts val="0"/>
              </a:spcBef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 Packet Loss % 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 C1(t) – C1(t-1) ) – ( C2(t) – C2(t-1) ) / ( C1(t) – C1(t-1)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100* ( ( (103 – 100) – (203 – 200) ) / (103 – 100) )    </a:t>
            </a:r>
          </a:p>
          <a:p>
            <a:pPr marL="188912" lvl="1" indent="0">
              <a:lnSpc>
                <a:spcPts val="136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66D231-DFDE-B245-9DAE-F4DE54F00B9C}"/>
              </a:ext>
            </a:extLst>
          </p:cNvPr>
          <p:cNvGrpSpPr/>
          <p:nvPr/>
        </p:nvGrpSpPr>
        <p:grpSpPr>
          <a:xfrm>
            <a:off x="609600" y="1370283"/>
            <a:ext cx="3197281" cy="1205207"/>
            <a:chOff x="668281" y="1243986"/>
            <a:chExt cx="3197281" cy="1205207"/>
          </a:xfrm>
        </p:grpSpPr>
        <p:sp>
          <p:nvSpPr>
            <p:cNvPr id="32" name="Rounded Rectangular Callout 27">
              <a:extLst>
                <a:ext uri="{FF2B5EF4-FFF2-40B4-BE49-F238E27FC236}">
                  <a16:creationId xmlns:a16="http://schemas.microsoft.com/office/drawing/2014/main" id="{CBAA138F-2CEA-4473-835A-18AEC15829E1}"/>
                </a:ext>
              </a:extLst>
            </p:cNvPr>
            <p:cNvSpPr/>
            <p:nvPr/>
          </p:nvSpPr>
          <p:spPr bwMode="auto">
            <a:xfrm>
              <a:off x="1369664" y="2187658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368C06FA-081C-49D7-9C77-0D814D62D5F5}"/>
                </a:ext>
              </a:extLst>
            </p:cNvPr>
            <p:cNvSpPr/>
            <p:nvPr/>
          </p:nvSpPr>
          <p:spPr>
            <a:xfrm>
              <a:off x="2883105" y="1622686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A350B2C-B724-4674-97E3-2CF0AF13068D}"/>
                </a:ext>
              </a:extLst>
            </p:cNvPr>
            <p:cNvSpPr/>
            <p:nvPr/>
          </p:nvSpPr>
          <p:spPr>
            <a:xfrm>
              <a:off x="1288639" y="1631830"/>
              <a:ext cx="219456" cy="21945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61" name="Down Arrow 84">
              <a:extLst>
                <a:ext uri="{FF2B5EF4-FFF2-40B4-BE49-F238E27FC236}">
                  <a16:creationId xmlns:a16="http://schemas.microsoft.com/office/drawing/2014/main" id="{5ED5220D-7439-4496-8A23-28A6BFD05925}"/>
                </a:ext>
              </a:extLst>
            </p:cNvPr>
            <p:cNvSpPr/>
            <p:nvPr/>
          </p:nvSpPr>
          <p:spPr>
            <a:xfrm rot="16200000">
              <a:off x="1672437" y="1702502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CC4903E4-8DD5-4797-8DD2-1EEDB990F97E}"/>
                </a:ext>
              </a:extLst>
            </p:cNvPr>
            <p:cNvCxnSpPr>
              <a:cxnSpLocks/>
              <a:stCxn id="216" idx="6"/>
              <a:endCxn id="184" idx="2"/>
            </p:cNvCxnSpPr>
            <p:nvPr/>
          </p:nvCxnSpPr>
          <p:spPr>
            <a:xfrm flipV="1">
              <a:off x="1508095" y="1732414"/>
              <a:ext cx="1375010" cy="9144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637C330-061A-4D11-B791-663C35AE8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780" y="1962047"/>
              <a:ext cx="1858270" cy="2602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EDEA6A-B814-4903-B375-7ACD7A460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15069" y="1243986"/>
              <a:ext cx="1771035" cy="268339"/>
            </a:xfrm>
            <a:prstGeom prst="rect">
              <a:avLst/>
            </a:prstGeom>
          </p:spPr>
        </p:pic>
        <p:sp>
          <p:nvSpPr>
            <p:cNvPr id="33" name="Rounded Rectangular Callout 27">
              <a:extLst>
                <a:ext uri="{FF2B5EF4-FFF2-40B4-BE49-F238E27FC236}">
                  <a16:creationId xmlns:a16="http://schemas.microsoft.com/office/drawing/2014/main" id="{5B66A804-559C-44DA-9263-5AAB6E584282}"/>
                </a:ext>
              </a:extLst>
            </p:cNvPr>
            <p:cNvSpPr/>
            <p:nvPr/>
          </p:nvSpPr>
          <p:spPr bwMode="auto">
            <a:xfrm>
              <a:off x="2744510" y="2188891"/>
              <a:ext cx="807377" cy="260302"/>
            </a:xfrm>
            <a:prstGeom prst="wedgeRoundRectCallout">
              <a:avLst>
                <a:gd name="adj1" fmla="val -33284"/>
                <a:gd name="adj2" fmla="val -225175"/>
                <a:gd name="adj3" fmla="val 16667"/>
              </a:avLst>
            </a:prstGeom>
            <a:solidFill>
              <a:srgbClr val="FFFFFF">
                <a:lumMod val="95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82124" tIns="41061" rIns="82124" bIns="4106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814388" eaLnBrk="0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Counter</a:t>
              </a:r>
              <a:r>
                <a:rPr kumimoji="0" lang="en-US" sz="1100" u="none" strike="noStrike" kern="0" cap="none" spc="0" normalizeH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kumimoji="0" lang="en-US" sz="110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26C513-7470-4B7E-A306-AF186112A1AA}"/>
                </a:ext>
              </a:extLst>
            </p:cNvPr>
            <p:cNvSpPr txBox="1"/>
            <p:nvPr/>
          </p:nvSpPr>
          <p:spPr>
            <a:xfrm>
              <a:off x="2669452" y="1353487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89D29B-E69E-4D8C-996E-D88AD5BCCE67}"/>
                </a:ext>
              </a:extLst>
            </p:cNvPr>
            <p:cNvSpPr txBox="1"/>
            <p:nvPr/>
          </p:nvSpPr>
          <p:spPr>
            <a:xfrm>
              <a:off x="1399089" y="1353664"/>
              <a:ext cx="38104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804B2D-2257-F24C-8F26-69ECD9F3168B}"/>
                </a:ext>
              </a:extLst>
            </p:cNvPr>
            <p:cNvSpPr txBox="1"/>
            <p:nvPr/>
          </p:nvSpPr>
          <p:spPr>
            <a:xfrm>
              <a:off x="668281" y="1596072"/>
              <a:ext cx="600659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171B4-8F2B-B348-BFD7-91DA8AD8E4E2}"/>
                </a:ext>
              </a:extLst>
            </p:cNvPr>
            <p:cNvSpPr txBox="1"/>
            <p:nvPr/>
          </p:nvSpPr>
          <p:spPr>
            <a:xfrm>
              <a:off x="3155899" y="1596072"/>
              <a:ext cx="7096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rIns="72000" rtlCol="0">
              <a:spAutoFit/>
            </a:bodyPr>
            <a:lstStyle/>
            <a:p>
              <a:r>
                <a:rPr lang="en-US" sz="11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Reflector</a:t>
              </a:r>
            </a:p>
          </p:txBody>
        </p:sp>
        <p:sp>
          <p:nvSpPr>
            <p:cNvPr id="38" name="Down Arrow 84">
              <a:extLst>
                <a:ext uri="{FF2B5EF4-FFF2-40B4-BE49-F238E27FC236}">
                  <a16:creationId xmlns:a16="http://schemas.microsoft.com/office/drawing/2014/main" id="{4CF0B229-F560-3542-9B4B-4C0897B4C936}"/>
                </a:ext>
              </a:extLst>
            </p:cNvPr>
            <p:cNvSpPr/>
            <p:nvPr/>
          </p:nvSpPr>
          <p:spPr>
            <a:xfrm rot="5400000">
              <a:off x="2634286" y="1976160"/>
              <a:ext cx="125006" cy="326374"/>
            </a:xfrm>
            <a:prstGeom prst="downArrow">
              <a:avLst>
                <a:gd name="adj1" fmla="val 39181"/>
                <a:gd name="adj2" fmla="val 61505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Text Placeholder 1">
            <a:extLst>
              <a:ext uri="{FF2B5EF4-FFF2-40B4-BE49-F238E27FC236}">
                <a16:creationId xmlns:a16="http://schemas.microsoft.com/office/drawing/2014/main" id="{8B43DDA2-2FA7-F54E-9F65-37724BB1E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5860" y="1632920"/>
            <a:ext cx="4184387" cy="1180709"/>
          </a:xfrm>
        </p:spPr>
        <p:txBody>
          <a:bodyPr/>
          <a:lstStyle/>
          <a:p>
            <a:r>
              <a:rPr lang="en-US" sz="1400" dirty="0"/>
              <a:t>Advertise extended TE metrics – link loss percentage</a:t>
            </a:r>
          </a:p>
          <a:p>
            <a:pPr lvl="1"/>
            <a:r>
              <a:rPr lang="en-US" sz="1400" dirty="0"/>
              <a:t>RFC 8570 (IS-IS)</a:t>
            </a:r>
          </a:p>
          <a:p>
            <a:pPr lvl="1"/>
            <a:r>
              <a:rPr lang="en-US" sz="1400" dirty="0"/>
              <a:t>RFC 7471 (OSPF)</a:t>
            </a:r>
          </a:p>
          <a:p>
            <a:pPr lvl="1"/>
            <a:r>
              <a:rPr lang="en-US" sz="1400" dirty="0"/>
              <a:t>RFC 8571 (BGP-LS)</a:t>
            </a:r>
          </a:p>
          <a:p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6C87B-54DF-0946-8C6B-D8BC82F61FD8}"/>
              </a:ext>
            </a:extLst>
          </p:cNvPr>
          <p:cNvSpPr/>
          <p:nvPr/>
        </p:nvSpPr>
        <p:spPr>
          <a:xfrm>
            <a:off x="4230756" y="3551657"/>
            <a:ext cx="464949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0 1 2 3 4 5 6 7 8 9 0 1 2 3 4 5 6 7 8 9 0 1 2 3 4 5 6 7 8 9 0 1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Type        |     Length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|A|  RESERVED   |                    Link Loss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CF2E694-5ECB-4743-9B69-8CA1B5B3D746}"/>
              </a:ext>
            </a:extLst>
          </p:cNvPr>
          <p:cNvSpPr txBox="1">
            <a:spLocks/>
          </p:cNvSpPr>
          <p:nvPr/>
        </p:nvSpPr>
        <p:spPr bwMode="auto">
          <a:xfrm>
            <a:off x="3581400" y="4789458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0" rIns="0" bIns="45710" numCol="1" anchor="t" anchorCtr="0" compatLnSpc="1">
            <a:prstTxWarp prst="textNoShape">
              <a:avLst/>
            </a:prstTxWarp>
            <a:noAutofit/>
          </a:bodyPr>
          <a:lstStyle>
            <a:lvl1pPr marL="174625" indent="-117475" algn="l" rtl="0" eaLnBrk="0" fontAlgn="base" hangingPunct="0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1pPr>
            <a:lvl2pPr marL="288925" indent="-114300" algn="l" rtl="0" eaLnBrk="0" fontAlgn="base" hangingPunct="0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2pPr>
            <a:lvl3pPr marL="4032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3pPr>
            <a:lvl4pPr marL="5175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4pPr>
            <a:lvl5pPr marL="631825" indent="-1143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alibri" charset="0"/>
                <a:cs typeface="CiscoSans Extra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7150" indent="0">
              <a:buNone/>
            </a:pP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110</a:t>
            </a:r>
            <a:r>
              <a:rPr lang="en-CA" sz="14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CA" sz="1400" kern="0" dirty="0">
                <a:latin typeface="Calibri" panose="020F0502020204030204" pitchFamily="34" charset="0"/>
                <a:cs typeface="Calibri" panose="020F0502020204030204" pitchFamily="34" charset="0"/>
              </a:rPr>
              <a:t> IETF Online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6C6009CF-9E67-C84A-A806-26B46ABE1A2A}"/>
              </a:ext>
            </a:extLst>
          </p:cNvPr>
          <p:cNvSpPr txBox="1">
            <a:spLocks/>
          </p:cNvSpPr>
          <p:nvPr/>
        </p:nvSpPr>
        <p:spPr>
          <a:xfrm>
            <a:off x="6746647" y="4735920"/>
            <a:ext cx="21336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BD6E0F59-1DD8-40FC-9C92-B6295CBA6CCA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67409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Test Packet with Direct Measurement TLV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Figure: Session-Sender Test Packet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750" dirty="0">
                <a:latin typeface="Courier" pitchFamily="2" charset="0"/>
              </a:rPr>
              <a:t>    |STAMP TLV Flags|  Type         |     Length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Figure: Session-Reflector Test Packet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841105" y="4844952"/>
            <a:ext cx="1638300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r>
              <a:rPr lang="en-CA" sz="1200" dirty="0"/>
              <a:t>110</a:t>
            </a:r>
            <a:r>
              <a:rPr lang="en-CA" sz="1200" baseline="30000" dirty="0"/>
              <a:t>th</a:t>
            </a:r>
            <a:r>
              <a:rPr lang="en-CA" sz="1200" dirty="0"/>
              <a:t> IETF Online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11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3932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823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Extensions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1550"/>
            <a:ext cx="7772400" cy="358139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 Measurement for accurate data packet loss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High scale for number of test sessions and faster packet loss detection interval</a:t>
            </a:r>
          </a:p>
          <a:p>
            <a:pPr lvl="2">
              <a:buFont typeface="Wingdings" charset="2"/>
              <a:buChar char="§"/>
            </a:pPr>
            <a:r>
              <a:rPr lang="en-US" sz="1600" dirty="0"/>
              <a:t>Support hardware implementation</a:t>
            </a:r>
          </a:p>
          <a:p>
            <a:pPr marL="0" indent="0">
              <a:buNone/>
            </a:pPr>
            <a:r>
              <a:rPr lang="en-US" sz="1600" dirty="0"/>
              <a:t>Goals: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per test session provisioning on Session-Reflector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Avoid control protocol for test sessions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 based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8" y="53450"/>
            <a:ext cx="4432852" cy="845539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Direct Measurement Test Packet for Packet Loss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9148" y="949917"/>
            <a:ext cx="4560404" cy="377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100" kern="0" dirty="0"/>
              <a:t>Stand-alone Direct Measurement test packet defined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Hardware efficient counter-stamping</a:t>
            </a:r>
          </a:p>
          <a:p>
            <a:pPr lvl="2">
              <a:spcBef>
                <a:spcPts val="0"/>
              </a:spcBef>
            </a:pPr>
            <a:r>
              <a:rPr lang="en-US" sz="1100" kern="0" dirty="0"/>
              <a:t>Well-known locations for transmit and receive traffic counters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Block number of the counters for alternate marking method [RFC 8321]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Traffic class of the counters for per class packet loss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Direct Measurement test packet is also defined for authenticated mode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User-configured destination UDP Port is used for identifying direct measurement test packets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Does not modify the existing STAMP procedure as different destination UDP port is used for direct measurement test packets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Other than Timestamp vs. Counter in the test packet, the protocol is same as STAMP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Sequence Numbers allow to detect direct measurement test packet loss for connectivity loss detection (session state)</a:t>
            </a:r>
          </a:p>
          <a:p>
            <a:pPr>
              <a:spcBef>
                <a:spcPts val="0"/>
              </a:spcBef>
            </a:pPr>
            <a:r>
              <a:rPr lang="en-US" sz="1100" kern="0" dirty="0"/>
              <a:t>Flags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X set to 1 for 64-Bit Counter, set to 0 for 32-Bit Counter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B set to 1 for Byte Counter, set to 0 for Packet Counter</a:t>
            </a:r>
          </a:p>
          <a:p>
            <a:pPr lvl="1">
              <a:spcBef>
                <a:spcPts val="0"/>
              </a:spcBef>
            </a:pPr>
            <a:r>
              <a:rPr lang="en-US" sz="1100" kern="0" dirty="0"/>
              <a:t>T set to 1 for Sender-DSCP scoped Counter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41604" y="474029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00595"/>
            <a:ext cx="4241524" cy="4478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Session-Sender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Session-Reflector IPv4 or IPv6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Addr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Session-Sender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Port direct measurement  .</a:t>
            </a:r>
            <a:endParaRPr kumimoji="0" lang="en-US" altLang="en-US" sz="6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</a:t>
            </a: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|X|B|T| DSCP      | Block Number| DSID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Sequence Number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Session-Sender Counter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MBZ (4 octets)                     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</a:t>
            </a:r>
            <a:r>
              <a:rPr lang="en-US" altLang="en-US" sz="800" dirty="0" err="1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S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es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-Sender TTL|        MBZ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</a:rPr>
              <a:t>     Figure: Session-Reflector Direct Measurement Test Packet</a:t>
            </a:r>
            <a:endParaRPr kumimoji="0" lang="en-US" altLang="en-US" sz="1800" u="none" strike="noStrike" cap="none" normalizeH="0" baseline="0" dirty="0">
              <a:ln>
                <a:noFill/>
              </a:ln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63F4-5702-5D48-9E19-E7BA65B8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557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 Measurement TLV vs. Direct Measurement Test Packet</a:t>
            </a:r>
            <a:endParaRPr lang="en-US" sz="28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DD6037-B2F8-2846-A8F8-3526946C0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3499"/>
              </p:ext>
            </p:extLst>
          </p:nvPr>
        </p:nvGraphicFramePr>
        <p:xfrm>
          <a:off x="304800" y="696278"/>
          <a:ext cx="8534400" cy="3657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70417999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450600246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735205648"/>
                    </a:ext>
                  </a:extLst>
                </a:gridCol>
              </a:tblGrid>
              <a:tr h="21957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Direct Measurement TLV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Direct Measurement Test Packet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6713076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Need TLV processing for each received packet on Session-Reflector in hardware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01354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Need to write timestamp </a:t>
                      </a:r>
                    </a:p>
                    <a:p>
                      <a:r>
                        <a:rPr lang="en-US" sz="1000" dirty="0"/>
                        <a:t>(clock sync needed for one-way delay)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16398"/>
                  </a:ext>
                </a:extLst>
              </a:tr>
              <a:tr h="50372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Minimum bytes to load in write-able memory in hardware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114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(Eth 18, IPv6 40, UDP 8, STAMP 44, TLV Type 4, Total = 114 Byte)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70</a:t>
                      </a:r>
                    </a:p>
                    <a:p>
                      <a:r>
                        <a:rPr lang="en-US" sz="1000" dirty="0">
                          <a:solidFill>
                            <a:srgbClr val="0070C0"/>
                          </a:solidFill>
                        </a:rPr>
                        <a:t>(Eth 18, IPv6 40, UDP 8, Seq 4, Total = 70 Byte)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510990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Counters at fixed location in the test packet for in-band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(TLV-based)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363012"/>
                  </a:ext>
                </a:extLst>
              </a:tr>
              <a:tr h="361645">
                <a:tc>
                  <a:txBody>
                    <a:bodyPr/>
                    <a:lstStyle/>
                    <a:p>
                      <a:r>
                        <a:rPr lang="en-US" sz="1000" dirty="0"/>
                        <a:t>Reply test packets with counters at the fixed location for in-band hardware counter-stamping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081368"/>
                  </a:ext>
                </a:extLst>
              </a:tr>
              <a:tr h="219570">
                <a:tc>
                  <a:txBody>
                    <a:bodyPr/>
                    <a:lstStyle/>
                    <a:p>
                      <a:r>
                        <a:rPr lang="en-US" sz="1000" dirty="0"/>
                        <a:t>Byte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8200809"/>
                  </a:ext>
                </a:extLst>
              </a:tr>
              <a:tr h="219570">
                <a:tc>
                  <a:txBody>
                    <a:bodyPr/>
                    <a:lstStyle/>
                    <a:p>
                      <a:r>
                        <a:rPr lang="en-US" sz="1000" dirty="0"/>
                        <a:t>64-bit packet and byte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895673"/>
                  </a:ext>
                </a:extLst>
              </a:tr>
              <a:tr h="503720">
                <a:tc>
                  <a:txBody>
                    <a:bodyPr/>
                    <a:lstStyle/>
                    <a:p>
                      <a:r>
                        <a:rPr lang="en-US" sz="1000" dirty="0"/>
                        <a:t>Alternate-marking method packet loss - using block number for counters</a:t>
                      </a:r>
                    </a:p>
                    <a:p>
                      <a:r>
                        <a:rPr lang="en-US" sz="1000" dirty="0"/>
                        <a:t>(out-of-order data packet support)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93880"/>
                  </a:ext>
                </a:extLst>
              </a:tr>
              <a:tr h="219570">
                <a:tc>
                  <a:txBody>
                    <a:bodyPr/>
                    <a:lstStyle/>
                    <a:p>
                      <a:r>
                        <a:rPr lang="en-US" sz="1000" dirty="0"/>
                        <a:t>Per Traffic Class 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01219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FCCBF-2B89-5749-BBD7-F4AA1FD7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6A2D4-72D0-D141-A7FF-96D0B05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3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Alternate Marking Method for Packet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57250"/>
            <a:ext cx="8001000" cy="914400"/>
          </a:xfrm>
        </p:spPr>
        <p:txBody>
          <a:bodyPr/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RFC 8321 - </a:t>
            </a:r>
            <a:r>
              <a:rPr lang="en-CA" sz="1400" dirty="0"/>
              <a:t>Alternate-Marking Method for Passive and Hybrid Performance Monitoring</a:t>
            </a:r>
          </a:p>
          <a:p>
            <a:r>
              <a:rPr lang="en-CA" sz="1400" dirty="0"/>
              <a:t>RFC 8957 - Synonymous Flow Label Framework</a:t>
            </a:r>
          </a:p>
          <a:p>
            <a:r>
              <a:rPr lang="en-CA" sz="1400" dirty="0"/>
              <a:t>Control plane-based packet loss measurement with distributed forwarding LCs, using block number of the counters</a:t>
            </a:r>
          </a:p>
          <a:p>
            <a:endParaRPr lang="en-CA" sz="1400" dirty="0"/>
          </a:p>
          <a:p>
            <a:pPr marL="0" lvl="0" indent="0">
              <a:buNone/>
            </a:pPr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pPr lvl="0"/>
            <a:endParaRPr lang="en-US" sz="1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0FC9E-C00E-754D-BBDD-1B3199E94060}"/>
              </a:ext>
            </a:extLst>
          </p:cNvPr>
          <p:cNvSpPr/>
          <p:nvPr/>
        </p:nvSpPr>
        <p:spPr>
          <a:xfrm>
            <a:off x="1447800" y="2181344"/>
            <a:ext cx="5829300" cy="20928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A: packet with A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B: packet with B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Traffic Flow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BBBBBBB AAAAAAAAAAA BBBBBBBBBBB AAAAAAAAAAA BBBBBBBBBBB AAAAAAA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-------------------------------------------------------------------&gt;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  |  Block 5  |  Block 4  |  Block 3  |  Block 2  |  Block 1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|           |           |           |           |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10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Figure 2: Traffic Coloring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7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89E-1588-4D49-BCF9-9F7B15EA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8055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Packet Loss Calculation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DF41-902F-4F46-82B0-85312C6D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411600"/>
            <a:ext cx="8077200" cy="1154999"/>
          </a:xfrm>
        </p:spPr>
        <p:txBody>
          <a:bodyPr/>
          <a:lstStyle/>
          <a:p>
            <a:r>
              <a:rPr lang="en-CA" sz="1200" dirty="0"/>
              <a:t>Using the Counters C1, C2, C3 and C4 as per reference topology, from the n</a:t>
            </a:r>
            <a:r>
              <a:rPr lang="en-CA" sz="1200" baseline="30000" dirty="0"/>
              <a:t>th</a:t>
            </a:r>
            <a:r>
              <a:rPr lang="en-CA" sz="1200" dirty="0"/>
              <a:t> and (n-1)</a:t>
            </a:r>
            <a:r>
              <a:rPr lang="en-CA" sz="1200" baseline="30000" dirty="0" err="1"/>
              <a:t>th</a:t>
            </a:r>
            <a:r>
              <a:rPr lang="en-CA" sz="1200" baseline="30000" dirty="0"/>
              <a:t> </a:t>
            </a:r>
            <a:r>
              <a:rPr lang="en-CA" sz="1200" dirty="0"/>
              <a:t>direct measurement test packets.</a:t>
            </a:r>
          </a:p>
          <a:p>
            <a:pPr lvl="1"/>
            <a:r>
              <a:rPr lang="en-CA" sz="1200" dirty="0"/>
              <a:t>Transmit Loss </a:t>
            </a:r>
            <a:r>
              <a:rPr lang="en-CA" sz="1200" dirty="0" err="1"/>
              <a:t>TxL</a:t>
            </a:r>
            <a:r>
              <a:rPr lang="en-CA" sz="1200" dirty="0"/>
              <a:t>[n-1, n] = (C1[n] - C1[n-1]) - (C2[n] - C2[n-1])</a:t>
            </a:r>
          </a:p>
          <a:p>
            <a:pPr lvl="1"/>
            <a:r>
              <a:rPr lang="en-CA" sz="1200" dirty="0"/>
              <a:t>Receive Loss </a:t>
            </a:r>
            <a:r>
              <a:rPr lang="en-CA" sz="1200" dirty="0" err="1"/>
              <a:t>RxL</a:t>
            </a:r>
            <a:r>
              <a:rPr lang="en-CA" sz="1200" dirty="0"/>
              <a:t>[n-1, n]   = (C3[n] - C3[n-1]) - (C4[n] - C4[n-1])</a:t>
            </a:r>
          </a:p>
          <a:p>
            <a:r>
              <a:rPr lang="en-CA" sz="1200" dirty="0"/>
              <a:t>When using Alternate-Marking Method, all Counters used for the loss calculation belongs to the same Block Number, as described in Section 3.1 of [RFC8321].</a:t>
            </a:r>
          </a:p>
          <a:p>
            <a:endParaRPr lang="en-CA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3D706-DA34-5042-B9F4-47AF67F7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C88CF-B858-DA4E-BD76-C5F4F134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8CCAD-9049-AC41-B6A7-73CB57F8C3E0}"/>
              </a:ext>
            </a:extLst>
          </p:cNvPr>
          <p:cNvSpPr/>
          <p:nvPr/>
        </p:nvSpPr>
        <p:spPr>
          <a:xfrm>
            <a:off x="2286000" y="748055"/>
            <a:ext cx="4572000" cy="24929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C1                 C2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                     \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DM Test Packet   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-&gt;|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|=======================|   R3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- |       |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DM Reply Test Packet  +-------+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                     /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C4                  C3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Session-Sender              Session-Reflector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Reference Topology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35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7748</TotalTime>
  <Words>1503</Words>
  <Application>Microsoft Macintosh PowerPoint</Application>
  <PresentationFormat>On-screen Show (16:9)</PresentationFormat>
  <Paragraphs>270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Simple TWAMP (STAMP) Extensions for Direct Measurement</vt:lpstr>
      <vt:lpstr>Agenda</vt:lpstr>
      <vt:lpstr>Requirements and Scope</vt:lpstr>
      <vt:lpstr>Stand-alone Direct Measurement Test Packet for Packet Loss</vt:lpstr>
      <vt:lpstr>Direct Measurement TLV vs. Direct Measurement Test Packet</vt:lpstr>
      <vt:lpstr>Alternate Marking Method for Packet Loss</vt:lpstr>
      <vt:lpstr>Data Packet Loss Calculation </vt:lpstr>
      <vt:lpstr>Next Steps</vt:lpstr>
      <vt:lpstr>PowerPoint Presentation</vt:lpstr>
      <vt:lpstr>PowerPoint Presentation</vt:lpstr>
      <vt:lpstr>STAMP Test Packet with Direct Measurement TLV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2052</cp:revision>
  <dcterms:created xsi:type="dcterms:W3CDTF">2010-06-30T04:12:48Z</dcterms:created>
  <dcterms:modified xsi:type="dcterms:W3CDTF">2021-02-02T16:18:41Z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