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9" r:id="rId3"/>
    <p:sldId id="315" r:id="rId4"/>
    <p:sldId id="316" r:id="rId5"/>
    <p:sldId id="321" r:id="rId6"/>
    <p:sldId id="322" r:id="rId7"/>
    <p:sldId id="320" r:id="rId8"/>
    <p:sldId id="319" r:id="rId9"/>
    <p:sldId id="323" r:id="rId10"/>
    <p:sldId id="310" r:id="rId11"/>
    <p:sldId id="303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14"/>
    <p:restoredTop sz="93083" autoAdjust="0"/>
  </p:normalViewPr>
  <p:slideViewPr>
    <p:cSldViewPr>
      <p:cViewPr varScale="1">
        <p:scale>
          <a:sx n="151" d="100"/>
          <a:sy n="151" d="100"/>
        </p:scale>
        <p:origin x="208" y="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4" Type="http://schemas.openxmlformats.org/officeDocument/2006/relationships/hyperlink" Target="mailto:cfilsfil@cisco.com" TargetMode="External"/><Relationship Id="rId5" Type="http://schemas.openxmlformats.org/officeDocument/2006/relationships/hyperlink" Target="mailto:daniel.voyer@bell.c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html/rfc5357#section-4.2.1" TargetMode="External"/><Relationship Id="rId3" Type="http://schemas.openxmlformats.org/officeDocument/2006/relationships/hyperlink" Target="https://tools.ietf.org/html/rfc4656#section-4.1.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In-band </a:t>
            </a:r>
            <a:r>
              <a:rPr lang="en-US" sz="3600" dirty="0"/>
              <a:t>Performance Measurement </a:t>
            </a:r>
            <a:r>
              <a:rPr lang="en-US" sz="3600" dirty="0" smtClean="0"/>
              <a:t>Using TWAMP for </a:t>
            </a:r>
            <a:r>
              <a:rPr lang="en-US" sz="3600" dirty="0"/>
              <a:t>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u="sng" dirty="0" smtClean="0"/>
              <a:t>draft-gandhi-spring-twamp-srpm-00</a:t>
            </a:r>
            <a:endParaRPr lang="en-US" sz="2400" u="sng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921793"/>
            <a:ext cx="6248400" cy="102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i="1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924800" cy="3314700"/>
          </a:xfrm>
        </p:spPr>
        <p:txBody>
          <a:bodyPr/>
          <a:lstStyle/>
          <a:p>
            <a:pPr lvl="0">
              <a:lnSpc>
                <a:spcPts val="2460"/>
              </a:lnSpc>
              <a:spcBef>
                <a:spcPts val="0"/>
              </a:spcBef>
            </a:pPr>
            <a:r>
              <a:rPr lang="en-US" sz="1800" dirty="0" smtClean="0"/>
              <a:t>Update direct Loss Measurement payload format:  </a:t>
            </a:r>
          </a:p>
          <a:p>
            <a:pPr lvl="1">
              <a:lnSpc>
                <a:spcPts val="2460"/>
              </a:lnSpc>
              <a:spcBef>
                <a:spcPts val="0"/>
              </a:spcBef>
            </a:pPr>
            <a:r>
              <a:rPr lang="en-US" sz="1800" dirty="0" smtClean="0"/>
              <a:t>UDP checksum correction field, flags for packet vs. byte counters and 64-bit vs. 32-bit </a:t>
            </a:r>
            <a:r>
              <a:rPr lang="en-US" sz="1800" dirty="0" smtClean="0"/>
              <a:t>counters</a:t>
            </a:r>
            <a:endParaRPr lang="en-US" sz="1800" dirty="0" smtClean="0"/>
          </a:p>
          <a:p>
            <a:pPr lvl="1">
              <a:lnSpc>
                <a:spcPts val="2460"/>
              </a:lnSpc>
              <a:spcBef>
                <a:spcPts val="0"/>
              </a:spcBef>
            </a:pPr>
            <a:r>
              <a:rPr lang="en-US" sz="1800" dirty="0" smtClean="0"/>
              <a:t>Discuss LM message format (</a:t>
            </a:r>
            <a:r>
              <a:rPr lang="en-US" sz="1800" i="1" dirty="0" smtClean="0"/>
              <a:t>draft-</a:t>
            </a:r>
            <a:r>
              <a:rPr lang="en-US" sz="1800" i="1" dirty="0" err="1" smtClean="0"/>
              <a:t>mirsky</a:t>
            </a:r>
            <a:r>
              <a:rPr lang="en-US" sz="1800" i="1" dirty="0" smtClean="0"/>
              <a:t>-</a:t>
            </a:r>
            <a:r>
              <a:rPr lang="en-US" sz="1800" i="1" dirty="0" err="1" smtClean="0"/>
              <a:t>ippm</a:t>
            </a:r>
            <a:r>
              <a:rPr lang="en-US" sz="1800" i="1" dirty="0" smtClean="0"/>
              <a:t>-stamp-option-</a:t>
            </a:r>
            <a:r>
              <a:rPr lang="en-US" sz="1800" i="1" dirty="0" err="1" smtClean="0"/>
              <a:t>tlv</a:t>
            </a:r>
            <a:r>
              <a:rPr lang="en-US" sz="1800" i="1" dirty="0" smtClean="0"/>
              <a:t>)</a:t>
            </a:r>
          </a:p>
          <a:p>
            <a:pPr lvl="0">
              <a:lnSpc>
                <a:spcPts val="2460"/>
              </a:lnSpc>
              <a:spcBef>
                <a:spcPts val="0"/>
              </a:spcBef>
            </a:pPr>
            <a:r>
              <a:rPr lang="en-US" sz="1800" dirty="0" smtClean="0"/>
              <a:t>Updates for two-way measurement</a:t>
            </a:r>
          </a:p>
          <a:p>
            <a:pPr lvl="1">
              <a:lnSpc>
                <a:spcPts val="2460"/>
              </a:lnSpc>
              <a:spcBef>
                <a:spcPts val="0"/>
              </a:spcBef>
            </a:pPr>
            <a:r>
              <a:rPr lang="en-US" sz="1800" dirty="0" smtClean="0"/>
              <a:t>Update text on source-port usage</a:t>
            </a:r>
          </a:p>
          <a:p>
            <a:pPr lvl="1">
              <a:lnSpc>
                <a:spcPts val="2460"/>
              </a:lnSpc>
              <a:spcBef>
                <a:spcPts val="0"/>
              </a:spcBef>
            </a:pPr>
            <a:r>
              <a:rPr lang="en-US" sz="1800" dirty="0" smtClean="0"/>
              <a:t>Add Return Path</a:t>
            </a:r>
          </a:p>
          <a:p>
            <a:pPr lvl="0">
              <a:lnSpc>
                <a:spcPts val="2460"/>
              </a:lnSpc>
              <a:spcBef>
                <a:spcPts val="0"/>
              </a:spcBef>
            </a:pPr>
            <a:r>
              <a:rPr lang="en-US" sz="1800" dirty="0" smtClean="0"/>
              <a:t>Elaborate on P2MP SR Policy</a:t>
            </a:r>
          </a:p>
          <a:p>
            <a:pPr>
              <a:lnSpc>
                <a:spcPts val="2460"/>
              </a:lnSpc>
              <a:spcBef>
                <a:spcPts val="0"/>
              </a:spcBef>
            </a:pPr>
            <a:r>
              <a:rPr lang="en-US" sz="1800" dirty="0" smtClean="0"/>
              <a:t>Can use both HMAC-SHA1 and HMAC-SHA-256 for </a:t>
            </a:r>
            <a:r>
              <a:rPr lang="en-US" sz="1800" dirty="0"/>
              <a:t>integrity </a:t>
            </a:r>
            <a:r>
              <a:rPr lang="en-US" sz="1800" dirty="0" smtClean="0"/>
              <a:t>protection</a:t>
            </a:r>
          </a:p>
          <a:p>
            <a:pPr lvl="0">
              <a:lnSpc>
                <a:spcPts val="2460"/>
              </a:lnSpc>
              <a:spcBef>
                <a:spcPts val="0"/>
              </a:spcBef>
            </a:pPr>
            <a:r>
              <a:rPr lang="en-US" sz="1800" dirty="0" smtClean="0"/>
              <a:t>Welcome </a:t>
            </a:r>
            <a:r>
              <a:rPr lang="en-US" sz="1800" dirty="0"/>
              <a:t>your comments and </a:t>
            </a:r>
            <a:r>
              <a:rPr lang="en-US" sz="1800" dirty="0" smtClean="0"/>
              <a:t>suggestions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</a:t>
            </a:r>
            <a:r>
              <a:rPr lang="en-US" altLang="zh-CN" sz="40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you</a:t>
            </a:r>
            <a:endParaRPr lang="en-US" altLang="zh-CN" sz="40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581400"/>
          </a:xfrm>
        </p:spPr>
        <p:txBody>
          <a:bodyPr/>
          <a:lstStyle/>
          <a:p>
            <a:r>
              <a:rPr lang="en-US" sz="2400" dirty="0"/>
              <a:t>Requirements and </a:t>
            </a:r>
            <a:r>
              <a:rPr lang="en-US" sz="2400" dirty="0" smtClean="0"/>
              <a:t>Scope</a:t>
            </a:r>
          </a:p>
          <a:p>
            <a:r>
              <a:rPr lang="en-US" sz="2400" dirty="0" smtClean="0"/>
              <a:t>Probe Query and Response Messages</a:t>
            </a:r>
            <a:endParaRPr lang="en-US" sz="2400" dirty="0"/>
          </a:p>
          <a:p>
            <a:r>
              <a:rPr lang="en-US" sz="2400" dirty="0" smtClean="0"/>
              <a:t>ECMP </a:t>
            </a:r>
            <a:r>
              <a:rPr lang="en-US" sz="2400" dirty="0"/>
              <a:t>Support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382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 for SR links and end-to-end </a:t>
            </a:r>
            <a:r>
              <a:rPr lang="en-US" sz="1800" dirty="0" smtClean="0"/>
              <a:t>P2P/ P2MP </a:t>
            </a:r>
            <a:r>
              <a:rPr lang="en-US" sz="1800" dirty="0"/>
              <a:t>SR Policies</a:t>
            </a:r>
          </a:p>
          <a:p>
            <a:pPr lvl="2">
              <a:buFont typeface="Wingdings" charset="2"/>
              <a:buChar char="ü"/>
            </a:pPr>
            <a:r>
              <a:rPr lang="en-US" sz="18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No need to bootstrap PM session (e.g.,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8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 and two-way measurements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Handle ECMP for SR Policies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Use RFC </a:t>
            </a:r>
            <a:r>
              <a:rPr lang="en-US" sz="1800" dirty="0" smtClean="0"/>
              <a:t>5357 (TWAMP) defined </a:t>
            </a:r>
            <a:r>
              <a:rPr lang="en-US" sz="1800" dirty="0"/>
              <a:t>probe message </a:t>
            </a:r>
            <a:r>
              <a:rPr lang="en-US" sz="1800" dirty="0" smtClean="0"/>
              <a:t>formats</a:t>
            </a:r>
          </a:p>
          <a:p>
            <a:pPr lvl="1">
              <a:buFont typeface="Wingdings" charset="2"/>
              <a:buChar char="§"/>
            </a:pPr>
            <a:r>
              <a:rPr lang="en-US" sz="1800" b="1" dirty="0" smtClean="0"/>
              <a:t>User-configured</a:t>
            </a:r>
            <a:r>
              <a:rPr lang="en-US" sz="1800" dirty="0" smtClean="0"/>
              <a:t> IP/UDP </a:t>
            </a:r>
            <a:r>
              <a:rPr lang="en-US" sz="1800" dirty="0"/>
              <a:t>path for </a:t>
            </a:r>
            <a:r>
              <a:rPr lang="en-US" sz="1800" dirty="0" smtClean="0"/>
              <a:t>probe messages</a:t>
            </a:r>
            <a:endParaRPr lang="en-US" sz="1800" dirty="0"/>
          </a:p>
          <a:p>
            <a:pPr lvl="1">
              <a:buFont typeface="Wingdings" charset="2"/>
              <a:buChar char="§"/>
            </a:pPr>
            <a:endParaRPr lang="en-US" sz="1800" b="1" dirty="0"/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/>
              <a:t>Probe </a:t>
            </a:r>
            <a:r>
              <a:rPr lang="en-US" sz="3600" dirty="0" smtClean="0"/>
              <a:t>Query Messages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458200" cy="1102908"/>
          </a:xfrm>
        </p:spPr>
        <p:txBody>
          <a:bodyPr/>
          <a:lstStyle/>
          <a:p>
            <a:r>
              <a:rPr lang="en-US" sz="1600" dirty="0" smtClean="0"/>
              <a:t>User defined IP/UDP </a:t>
            </a:r>
            <a:r>
              <a:rPr lang="en-US" sz="1600" dirty="0"/>
              <a:t>path </a:t>
            </a:r>
            <a:r>
              <a:rPr lang="en-US" sz="1600" dirty="0" smtClean="0"/>
              <a:t>for </a:t>
            </a:r>
            <a:r>
              <a:rPr lang="en-US" sz="1600" dirty="0"/>
              <a:t>PM probe </a:t>
            </a:r>
            <a:r>
              <a:rPr lang="en-US" sz="1600" dirty="0" smtClean="0"/>
              <a:t>messages </a:t>
            </a:r>
            <a:r>
              <a:rPr lang="en-US" sz="1600" dirty="0"/>
              <a:t>for delay and loss measurements for SR links and end-to-end </a:t>
            </a:r>
            <a:r>
              <a:rPr lang="en-US" sz="1600" dirty="0" smtClean="0"/>
              <a:t>P2P/ P2MP </a:t>
            </a:r>
            <a:r>
              <a:rPr lang="en-US" sz="1600" dirty="0"/>
              <a:t>SR Policies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Payload contains </a:t>
            </a:r>
            <a:r>
              <a:rPr lang="en-US" sz="1600" dirty="0" smtClean="0"/>
              <a:t>RFC 5357/TWAMP </a:t>
            </a:r>
            <a:r>
              <a:rPr lang="en-US" sz="1600" dirty="0"/>
              <a:t>defined message for </a:t>
            </a:r>
            <a:r>
              <a:rPr lang="en-US" sz="1600" dirty="0" smtClean="0"/>
              <a:t>Delay Measurement (DM).</a:t>
            </a:r>
            <a:endParaRPr lang="en-US" sz="1600" dirty="0"/>
          </a:p>
          <a:p>
            <a:r>
              <a:rPr lang="en-US" sz="1600" dirty="0"/>
              <a:t>User-configured UDP port1 is used for identifying DM probe packets.</a:t>
            </a:r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09800" y="2034972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Responder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Router Alert Option Not Set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  <a:hlinkClick r:id="rId2"/>
              </a:rPr>
              <a:t>Section 4.2.1 of RFC 5357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| Payload = Message as specified in </a:t>
            </a:r>
            <a:r>
              <a:rPr lang="en-US" sz="900" b="1" u="sng" dirty="0">
                <a:latin typeface="Courier" charset="0"/>
                <a:ea typeface="Courier" charset="0"/>
                <a:cs typeface="Courier" charset="0"/>
                <a:hlinkClick r:id="rId3"/>
              </a:rPr>
              <a:t>Section 4.1.2 of RFC 4656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 smtClean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CA" sz="900" b="1" dirty="0" smtClean="0">
                <a:latin typeface="Courier" charset="0"/>
                <a:ea typeface="Courier" charset="0"/>
                <a:cs typeface="Courier" charset="0"/>
              </a:rPr>
              <a:t>          Figure 1: DM </a:t>
            </a: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Probe Query Message for TWAMP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9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600" dirty="0" smtClean="0"/>
              <a:t>LM Message Format</a:t>
            </a:r>
            <a:br>
              <a:rPr lang="en-US" sz="3600" dirty="0" smtClean="0"/>
            </a:br>
            <a:r>
              <a:rPr lang="en-US" sz="3600" dirty="0" smtClean="0"/>
              <a:t>for TWAMP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104</a:t>
            </a:r>
            <a:r>
              <a:rPr lang="en-US" altLang="zh-CN" baseline="30000"/>
              <a:t>th</a:t>
            </a:r>
            <a:r>
              <a:rPr lang="en-US" altLang="zh-CN"/>
              <a:t> IETF @ Prague</a:t>
            </a:r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4284133" y="42535"/>
            <a:ext cx="47244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  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.  Source IP Address = </a:t>
            </a:r>
            <a:r>
              <a:rPr lang="en-CA" sz="900" b="1" dirty="0" err="1"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IPv4 or IPv6 Address             .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.  Destination IP Address = Responder IPv4 or IPv6 Address      .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.  Router Alert Option Not Set                                  .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.  Source Port = As chosen by </a:t>
            </a:r>
            <a:r>
              <a:rPr lang="en-CA" sz="900" b="1" dirty="0" err="1"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        .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CA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Loss Measurement </a:t>
            </a: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.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                       Sequence Number                        |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                       Transmit Counter                       |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                       Receive Counter                        |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                       Sender Sequence Number                 |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                       Sender Counter                         |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 Sender TTL   |              Block Number                     |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|                        Padding                                |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 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Figure 2A: LM Probe Query Message for TWAMP</a:t>
            </a:r>
            <a:endParaRPr lang="en-US" sz="9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09592"/>
            <a:ext cx="4000500" cy="2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 smtClean="0"/>
              <a:t>Loss Measurement (LM) message defined with </a:t>
            </a:r>
            <a:r>
              <a:rPr lang="en-US" sz="1600" b="1" kern="0" dirty="0" smtClean="0"/>
              <a:t>fixed offsets</a:t>
            </a:r>
            <a:r>
              <a:rPr lang="en-US" sz="1600" kern="0" dirty="0" smtClean="0"/>
              <a:t> for transmit and receive traffic counters.</a:t>
            </a:r>
          </a:p>
          <a:p>
            <a:pPr lvl="1"/>
            <a:r>
              <a:rPr lang="en-US" sz="1600" kern="0" dirty="0" smtClean="0"/>
              <a:t>Hardware friendly counter-stamping</a:t>
            </a:r>
          </a:p>
          <a:p>
            <a:r>
              <a:rPr lang="en-US" sz="1600" kern="0" dirty="0" smtClean="0"/>
              <a:t>LM Message format is also defined for authenticated mode.</a:t>
            </a:r>
          </a:p>
          <a:p>
            <a:r>
              <a:rPr lang="en-US" sz="1600" kern="0" dirty="0"/>
              <a:t>User-configured UDP port2 is used for identifying LM probe packets</a:t>
            </a:r>
            <a:r>
              <a:rPr lang="en-US" sz="1600" kern="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019550"/>
            <a:ext cx="3048000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/>
              <a:t>T</a:t>
            </a:r>
            <a:r>
              <a:rPr lang="en-US" sz="1400" dirty="0" smtClean="0"/>
              <a:t>here is an LM TLV proposed </a:t>
            </a:r>
            <a:r>
              <a:rPr lang="en-US" sz="1400" dirty="0"/>
              <a:t>in </a:t>
            </a:r>
            <a:endParaRPr lang="en-US" sz="1400" dirty="0" smtClean="0"/>
          </a:p>
          <a:p>
            <a:pPr marL="0" lvl="1"/>
            <a:r>
              <a:rPr lang="en-US" sz="1400" i="1" dirty="0" smtClean="0"/>
              <a:t>draft-</a:t>
            </a:r>
            <a:r>
              <a:rPr lang="en-US" sz="1400" i="1" dirty="0" err="1" smtClean="0"/>
              <a:t>mirsky</a:t>
            </a:r>
            <a:r>
              <a:rPr lang="en-US" sz="1400" i="1" dirty="0" smtClean="0"/>
              <a:t>-</a:t>
            </a:r>
            <a:r>
              <a:rPr lang="en-US" sz="1400" i="1" dirty="0" err="1" smtClean="0"/>
              <a:t>ippm</a:t>
            </a:r>
            <a:r>
              <a:rPr lang="en-US" sz="1400" i="1" dirty="0" smtClean="0"/>
              <a:t>-stamp-option-</a:t>
            </a:r>
            <a:r>
              <a:rPr lang="en-US" sz="1400" i="1" dirty="0" err="1" smtClean="0"/>
              <a:t>tlv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9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600" dirty="0" smtClean="0"/>
              <a:t>Probes for SR-MPLS or SRv6 TE Policy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104</a:t>
            </a:r>
            <a:r>
              <a:rPr lang="en-US" altLang="zh-CN" baseline="30000"/>
              <a:t>th</a:t>
            </a:r>
            <a:r>
              <a:rPr lang="en-US" altLang="zh-CN"/>
              <a:t> IETF @ Prague</a:t>
            </a:r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4191000" y="285750"/>
            <a:ext cx="4724400" cy="4385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Segment List(0)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Segment List(n)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 3: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END.OTP (DM) or END.OP (LM) with Target SRv6 SID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 4: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500" y="1377624"/>
            <a:ext cx="3848100" cy="248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</a:t>
            </a:r>
            <a:r>
              <a:rPr lang="en-US" sz="1600" dirty="0" smtClean="0"/>
              <a:t>measurement of SR Policy, </a:t>
            </a:r>
            <a:r>
              <a:rPr lang="en-US" sz="1600" dirty="0"/>
              <a:t>the probe query messages are sent in-band </a:t>
            </a:r>
            <a:r>
              <a:rPr lang="en-US" sz="1600" dirty="0" smtClean="0"/>
              <a:t>with:</a:t>
            </a:r>
          </a:p>
          <a:p>
            <a:r>
              <a:rPr lang="en-US" sz="1600" dirty="0" smtClean="0"/>
              <a:t>1</a:t>
            </a:r>
            <a:r>
              <a:rPr lang="en-US" sz="1600" dirty="0"/>
              <a:t>) MPLS label stack for SR-MPLS Policies, </a:t>
            </a:r>
            <a:r>
              <a:rPr lang="en-US" sz="1600" dirty="0" smtClean="0"/>
              <a:t>Or,</a:t>
            </a:r>
          </a:p>
          <a:p>
            <a:r>
              <a:rPr lang="en-US" sz="1600" dirty="0" smtClean="0"/>
              <a:t>2) </a:t>
            </a:r>
            <a:r>
              <a:rPr lang="en-US" sz="1600" dirty="0"/>
              <a:t>SRv6 SRH with SID list and END.OTP (for DM) or END.OP (for LM</a:t>
            </a:r>
            <a:r>
              <a:rPr lang="en-US" sz="1600" dirty="0" smtClean="0"/>
              <a:t>) for target SID </a:t>
            </a:r>
            <a:r>
              <a:rPr lang="en-US" sz="1600" dirty="0"/>
              <a:t>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/>
              <a:t>Probe </a:t>
            </a:r>
            <a:r>
              <a:rPr lang="en-US" sz="3600" dirty="0" smtClean="0"/>
              <a:t>Response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872067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</a:t>
            </a:r>
            <a:r>
              <a:rPr lang="en-US" sz="2000" dirty="0" smtClean="0"/>
              <a:t>message is </a:t>
            </a:r>
            <a:r>
              <a:rPr lang="en-US" sz="2000" dirty="0"/>
              <a:t>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809750"/>
            <a:ext cx="518160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Source IP Address = Responder IPv4 or IPv6 Address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Destination IP Address = Source IP Address from Query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Router Alert Option Not Set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Source Port = As chosen by Responder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Destination Port = Source Port from Query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sz="1000" b="1" dirty="0" smtClean="0">
                <a:latin typeface="Courier" charset="0"/>
                <a:ea typeface="Courier" charset="0"/>
                <a:cs typeface="Courier" charset="0"/>
              </a:rPr>
              <a:t>TWAMP Payload for DM or LM                                    </a:t>
            </a: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 smtClean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/>
              <a:t>ECMP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67833"/>
            <a:ext cx="8305800" cy="3456517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Different </a:t>
            </a:r>
            <a:r>
              <a:rPr lang="en-US" sz="1800" dirty="0" smtClean="0"/>
              <a:t>Destination Addresses in </a:t>
            </a:r>
            <a:r>
              <a:rPr lang="en-US" sz="1800" dirty="0"/>
              <a:t>IP/UDP </a:t>
            </a:r>
            <a:r>
              <a:rPr lang="en-US" sz="1800" dirty="0" smtClean="0"/>
              <a:t>header (E.g. 127/8 for IPv4)</a:t>
            </a:r>
            <a:endParaRPr lang="en-US" sz="1800" dirty="0"/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Entropy </a:t>
            </a:r>
            <a:r>
              <a:rPr lang="en-US" sz="1800" dirty="0" smtClean="0"/>
              <a:t>label</a:t>
            </a:r>
            <a:endParaRPr lang="en-US" sz="1800" dirty="0"/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</a:t>
            </a:r>
            <a:r>
              <a:rPr lang="en-US" sz="1800" dirty="0" smtClean="0"/>
              <a:t>SRH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104</a:t>
            </a:r>
            <a:r>
              <a:rPr lang="en-US" altLang="zh-CN" baseline="30000" dirty="0"/>
              <a:t>th</a:t>
            </a:r>
            <a:r>
              <a:rPr lang="en-US" altLang="zh-CN" dirty="0"/>
              <a:t> IETF @ Prague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9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smtClean="0"/>
              <a:t>Applicability of STAMP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971550"/>
            <a:ext cx="8229600" cy="3394472"/>
          </a:xfrm>
        </p:spPr>
        <p:txBody>
          <a:bodyPr/>
          <a:lstStyle/>
          <a:p>
            <a:r>
              <a:rPr lang="en-US" sz="2400" dirty="0" smtClean="0"/>
              <a:t>Message formats defined in </a:t>
            </a:r>
            <a:r>
              <a:rPr lang="en-US" sz="2400" i="1" dirty="0" smtClean="0"/>
              <a:t>draft-</a:t>
            </a:r>
            <a:r>
              <a:rPr lang="en-US" sz="2400" i="1" dirty="0" err="1" smtClean="0"/>
              <a:t>ietf</a:t>
            </a:r>
            <a:r>
              <a:rPr lang="en-US" sz="2400" i="1" dirty="0" smtClean="0"/>
              <a:t>-</a:t>
            </a:r>
            <a:r>
              <a:rPr lang="en-US" sz="2400" i="1" dirty="0" err="1" smtClean="0"/>
              <a:t>ippm</a:t>
            </a:r>
            <a:r>
              <a:rPr lang="en-US" sz="2400" i="1" dirty="0" smtClean="0"/>
              <a:t>-stamp</a:t>
            </a:r>
            <a:r>
              <a:rPr lang="en-US" sz="2400" dirty="0" smtClean="0"/>
              <a:t> can be used</a:t>
            </a:r>
          </a:p>
          <a:p>
            <a:r>
              <a:rPr lang="en-US" sz="2400" dirty="0" smtClean="0"/>
              <a:t>TLVs defined in </a:t>
            </a:r>
            <a:r>
              <a:rPr lang="en-US" sz="2400" i="1" dirty="0" smtClean="0"/>
              <a:t>draft-</a:t>
            </a:r>
            <a:r>
              <a:rPr lang="en-US" sz="2400" i="1" dirty="0" err="1" smtClean="0"/>
              <a:t>mirsky</a:t>
            </a:r>
            <a:r>
              <a:rPr lang="en-US" sz="2400" i="1" dirty="0" smtClean="0"/>
              <a:t>-</a:t>
            </a:r>
            <a:r>
              <a:rPr lang="en-US" sz="2400" i="1" dirty="0" err="1" smtClean="0"/>
              <a:t>ippm</a:t>
            </a:r>
            <a:r>
              <a:rPr lang="en-US" sz="2400" i="1" dirty="0" smtClean="0"/>
              <a:t>-stamp-option-</a:t>
            </a:r>
            <a:r>
              <a:rPr lang="en-US" sz="2400" i="1" dirty="0" err="1" smtClean="0"/>
              <a:t>tlv</a:t>
            </a:r>
            <a:r>
              <a:rPr lang="en-US" sz="2400" i="1" dirty="0" smtClean="0"/>
              <a:t> can also be used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373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890</Words>
  <Application>Microsoft Macintosh PowerPoint</Application>
  <PresentationFormat>On-screen Show (16:9)</PresentationFormat>
  <Paragraphs>189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Courier</vt:lpstr>
      <vt:lpstr>SimSun</vt:lpstr>
      <vt:lpstr>Wingdings</vt:lpstr>
      <vt:lpstr>宋体</vt:lpstr>
      <vt:lpstr>Arial</vt:lpstr>
      <vt:lpstr>Default Design</vt:lpstr>
      <vt:lpstr>In-band Performance Measurement Using TWAMP for Segment Routing Networks</vt:lpstr>
      <vt:lpstr>Agenda</vt:lpstr>
      <vt:lpstr>Requirements and Scope</vt:lpstr>
      <vt:lpstr>Probe Query Messages</vt:lpstr>
      <vt:lpstr>LM Message Format for TWAMP</vt:lpstr>
      <vt:lpstr>Probes for SR-MPLS or SRv6 TE Policy</vt:lpstr>
      <vt:lpstr>Probe Response Message</vt:lpstr>
      <vt:lpstr>ECMP Support</vt:lpstr>
      <vt:lpstr>Applicability of STAMP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1135</cp:revision>
  <dcterms:created xsi:type="dcterms:W3CDTF">2010-06-30T04:12:48Z</dcterms:created>
  <dcterms:modified xsi:type="dcterms:W3CDTF">2019-03-26T09:30:59Z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